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341" r:id="rId2"/>
    <p:sldId id="342" r:id="rId3"/>
    <p:sldId id="322" r:id="rId4"/>
    <p:sldId id="300" r:id="rId5"/>
    <p:sldId id="343" r:id="rId6"/>
    <p:sldId id="344" r:id="rId7"/>
    <p:sldId id="345" r:id="rId8"/>
    <p:sldId id="346" r:id="rId9"/>
    <p:sldId id="325" r:id="rId10"/>
    <p:sldId id="303" r:id="rId11"/>
    <p:sldId id="305" r:id="rId12"/>
    <p:sldId id="327" r:id="rId13"/>
    <p:sldId id="306" r:id="rId14"/>
    <p:sldId id="328" r:id="rId15"/>
    <p:sldId id="307" r:id="rId16"/>
    <p:sldId id="329" r:id="rId17"/>
    <p:sldId id="308" r:id="rId18"/>
    <p:sldId id="331" r:id="rId19"/>
    <p:sldId id="309" r:id="rId20"/>
    <p:sldId id="310" r:id="rId21"/>
    <p:sldId id="335" r:id="rId22"/>
    <p:sldId id="321" r:id="rId23"/>
    <p:sldId id="316" r:id="rId24"/>
    <p:sldId id="337" r:id="rId25"/>
    <p:sldId id="311" r:id="rId26"/>
    <p:sldId id="312" r:id="rId27"/>
    <p:sldId id="338" r:id="rId28"/>
    <p:sldId id="317" r:id="rId29"/>
    <p:sldId id="318" r:id="rId30"/>
    <p:sldId id="313" r:id="rId31"/>
    <p:sldId id="319" r:id="rId32"/>
    <p:sldId id="333" r:id="rId33"/>
    <p:sldId id="314" r:id="rId34"/>
    <p:sldId id="334" r:id="rId35"/>
    <p:sldId id="298" r:id="rId36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Life L2" panose="02020602060305020304" pitchFamily="18" charset="-18"/>
      <p:regular r:id="rId47"/>
      <p:bold r:id="rId48"/>
      <p:italic r:id="rId49"/>
      <p:boldItalic r:id="rId50"/>
    </p:embeddedFont>
  </p:embeddedFont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5D3"/>
    <a:srgbClr val="8EB4E3"/>
    <a:srgbClr val="6DA8D9"/>
    <a:srgbClr val="6DADD9"/>
    <a:srgbClr val="008DC0"/>
    <a:srgbClr val="0086EA"/>
    <a:srgbClr val="4750FF"/>
    <a:srgbClr val="E07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l">
              <a:defRPr sz="11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r">
              <a:defRPr sz="1100"/>
            </a:lvl1pPr>
          </a:lstStyle>
          <a:p>
            <a:pPr>
              <a:defRPr/>
            </a:pPr>
            <a:fld id="{BDD73EAB-08FB-4034-96E6-270DF5B7BDE9}" type="datetimeFigureOut">
              <a:rPr lang="hr-HR"/>
              <a:pPr>
                <a:defRPr/>
              </a:pPr>
              <a:t>22.10.2013.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720755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r">
              <a:defRPr sz="1100"/>
            </a:lvl1pPr>
          </a:lstStyle>
          <a:p>
            <a:pPr>
              <a:defRPr/>
            </a:pPr>
            <a:fld id="{095BE100-BF7F-4989-A86E-54E5BC35F96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8498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l">
              <a:defRPr sz="11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r">
              <a:defRPr sz="1100"/>
            </a:lvl1pPr>
          </a:lstStyle>
          <a:p>
            <a:pPr>
              <a:defRPr/>
            </a:pPr>
            <a:fld id="{80D6E17D-2D8C-46BF-A2BB-5ABB89A3C357}" type="datetimeFigureOut">
              <a:rPr lang="hr-HR"/>
              <a:pPr>
                <a:defRPr/>
              </a:pPr>
              <a:t>22.10.2013.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5" rIns="94751" bIns="47375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09600" y="4862016"/>
            <a:ext cx="5680103" cy="4605085"/>
          </a:xfrm>
          <a:prstGeom prst="rect">
            <a:avLst/>
          </a:prstGeom>
        </p:spPr>
        <p:txBody>
          <a:bodyPr vert="horz" lIns="94751" tIns="47375" rIns="94751" bIns="47375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720755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3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r">
              <a:defRPr sz="1100"/>
            </a:lvl1pPr>
          </a:lstStyle>
          <a:p>
            <a:pPr>
              <a:defRPr/>
            </a:pPr>
            <a:fld id="{D2873E8F-829B-4B65-AC0F-A64AC2273DB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6311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3F373-992F-4FCB-927B-EACF08B3DB02}" type="slidenum">
              <a:rPr lang="hr-HR" smtClean="0"/>
              <a:pPr/>
              <a:t>4</a:t>
            </a:fld>
            <a:endParaRPr lang="hr-HR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9938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685" y="4857106"/>
            <a:ext cx="5205932" cy="46083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92A05-8019-45D0-8198-18EE382B9E73}" type="slidenum">
              <a:rPr lang="hr-HR" smtClean="0"/>
              <a:pPr/>
              <a:t>6</a:t>
            </a:fld>
            <a:endParaRPr lang="hr-HR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9938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685" y="4857106"/>
            <a:ext cx="5205932" cy="46083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73E8F-829B-4B65-AC0F-A64AC2273DBD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ADA9A1-2EA4-4483-A7D5-B5211C250E6E}" type="slidenum">
              <a:rPr lang="hr-HR" smtClean="0">
                <a:latin typeface="Arial" charset="0"/>
              </a:rPr>
              <a:pPr/>
              <a:t>19</a:t>
            </a:fld>
            <a:endParaRPr lang="hr-HR" dirty="0" smtClean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9938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685" y="4858742"/>
            <a:ext cx="5205932" cy="46067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2492896"/>
            <a:ext cx="914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3733800"/>
            <a:ext cx="7772400" cy="984250"/>
          </a:xfrm>
        </p:spPr>
        <p:txBody>
          <a:bodyPr/>
          <a:lstStyle>
            <a:lvl1pPr>
              <a:defRPr sz="4300"/>
            </a:lvl1pPr>
          </a:lstStyle>
          <a:p>
            <a:r>
              <a:rPr lang="hr-HR"/>
              <a:t>Click to edit Master title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5538" y="5257800"/>
            <a:ext cx="6858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hr-HR"/>
              <a:t>Click to edit Master subtitle or name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1A4C-A3D2-40DD-B07A-FDE327746E2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10" name="Picture 11" descr="HNB logo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06" y="764704"/>
            <a:ext cx="3516115" cy="10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6553200"/>
            <a:ext cx="30480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048000" y="6553200"/>
            <a:ext cx="30480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6096000" y="6553200"/>
            <a:ext cx="30480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A49C-002A-4F23-8F2D-74CF9562258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56388" y="381000"/>
            <a:ext cx="2065337" cy="57499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46788" cy="57499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5324-D526-41A9-BDC9-F20AF145778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81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B240-8D68-436D-BFE0-BA6418B5728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DDC9-D821-4057-AA37-70352A514CE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B63E-77A1-469F-B0DF-100909C5206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DB25-F8EA-4528-BE00-B28C63DF5E4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FF6A-AE1A-4D75-98BC-067AA913D75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68E6-BCE5-494E-8F19-DD8F18FA4C6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D45A-80B0-4B44-9E6B-A5A44435694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169D-3748-4125-8F58-542FADC6E4F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9182-7F84-4FC7-9F21-FF6E6717D05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09AE079-11C3-4FF3-946F-E0B801C83BF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9" name="Picture 8" descr="HNB Trak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Life L2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p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n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p"/>
        <a:defRPr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6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564904"/>
            <a:ext cx="7936111" cy="2088232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Bankarstvo u Europi:</a:t>
            </a:r>
            <a:br>
              <a:rPr lang="hr-HR" sz="4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hr-HR" sz="4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Što se dogodilo i kako to popraviti?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5538" y="5301208"/>
            <a:ext cx="6858000" cy="835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dirty="0" smtClean="0">
                <a:solidFill>
                  <a:srgbClr val="5F5F5F"/>
                </a:solidFill>
              </a:rPr>
              <a:t>Boris Vujčić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 smtClean="0">
                <a:solidFill>
                  <a:srgbClr val="5F5F5F"/>
                </a:solidFill>
              </a:rPr>
              <a:t>e-mail: boris.vujcic@hnb.hr </a:t>
            </a:r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92125" y="404664"/>
            <a:ext cx="8229600" cy="743744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Pokazatelji poslovanja banaka</a:t>
            </a:r>
          </a:p>
        </p:txBody>
      </p:sp>
      <p:sp>
        <p:nvSpPr>
          <p:cNvPr id="26627" name="TekstniOkvir 12"/>
          <p:cNvSpPr txBox="1">
            <a:spLocks noChangeArrowheads="1"/>
          </p:cNvSpPr>
          <p:nvPr/>
        </p:nvSpPr>
        <p:spPr bwMode="auto">
          <a:xfrm>
            <a:off x="539552" y="2045990"/>
            <a:ext cx="3867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Prinos na aktivu banaka</a:t>
            </a:r>
            <a:endParaRPr lang="hr-HR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26628" name="TekstniOkvir 12"/>
          <p:cNvSpPr txBox="1">
            <a:spLocks noChangeArrowheads="1"/>
          </p:cNvSpPr>
          <p:nvPr/>
        </p:nvSpPr>
        <p:spPr bwMode="auto">
          <a:xfrm>
            <a:off x="4572000" y="1852315"/>
            <a:ext cx="4219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Prinos na aktivu banaka bez troškova ispravka vrijednosti</a:t>
            </a:r>
            <a:endParaRPr lang="hr-HR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11560" y="5323274"/>
            <a:ext cx="4752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Izvor: MMF, FSI, (aktiva banaka)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ponderirani prosjeci.</a:t>
            </a:r>
            <a:endParaRPr lang="hr-H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Napomena: Zemlje SIE: Bugarska, Hrvatska, Češka Republika, Estonija, Madžarska, Latvija, Litva, Poljska, Rumunjska, Republika Slovačka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, Slovenija.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4915"/>
            <a:ext cx="395128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4915"/>
            <a:ext cx="3913187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4181" cy="1008112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SAK u Europi relativno visok, 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hr-HR" b="1" dirty="0" smtClean="0">
                <a:solidFill>
                  <a:srgbClr val="5F5F5F"/>
                </a:solidFill>
              </a:rPr>
              <a:t>ali i visoka financijska poluga!?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27650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468313" y="1634579"/>
            <a:ext cx="8218487" cy="4530725"/>
          </a:xfrm>
        </p:spPr>
        <p:txBody>
          <a:bodyPr/>
          <a:lstStyle/>
          <a:p>
            <a:r>
              <a:rPr lang="hr-HR" sz="2000" dirty="0" smtClean="0"/>
              <a:t>Sjedinjene države imaju tradicionalno više pokazatelje kapitala.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hr-HR" sz="2000" dirty="0" smtClean="0"/>
              <a:t>Stope AK</a:t>
            </a:r>
            <a:r>
              <a:rPr lang="en-GB" sz="2000" dirty="0" smtClean="0"/>
              <a:t> </a:t>
            </a:r>
            <a:r>
              <a:rPr lang="hr-HR" sz="2000" dirty="0" smtClean="0"/>
              <a:t>u Europi porasle su nakon krize, uglavnom zbog nesklonosti rizicima.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hr-HR" sz="2000" dirty="0" smtClean="0"/>
              <a:t>S druge strane, omjer kapitala i neponderirane aktive i dalje je stabilan (u europodručju je čak i neznatno smanjen nakon 2010.), što upućuje na slab priljev svježeg kapitala u bankarski sektor</a:t>
            </a:r>
            <a:r>
              <a:rPr lang="en-GB" sz="2000" dirty="0" smtClean="0"/>
              <a:t> – </a:t>
            </a:r>
            <a:r>
              <a:rPr lang="hr-HR" sz="2000" dirty="0" smtClean="0"/>
              <a:t>nema razduživanja.</a:t>
            </a:r>
          </a:p>
          <a:p>
            <a:endParaRPr lang="hr-HR" sz="2000" dirty="0" smtClean="0"/>
          </a:p>
          <a:p>
            <a:r>
              <a:rPr lang="hr-HR" sz="2000" dirty="0" smtClean="0"/>
              <a:t>U Hrvatskoj je bankarski sektor, zbog visokih kapitalnih pričuva, mnogo otporniji na krizu i promjenu regulatornih standarda nego bilo gdje drugdje. </a:t>
            </a:r>
            <a:endParaRPr lang="en-GB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4"/>
          <p:cNvSpPr>
            <a:spLocks noGrp="1"/>
          </p:cNvSpPr>
          <p:nvPr>
            <p:ph type="title"/>
          </p:nvPr>
        </p:nvSpPr>
        <p:spPr>
          <a:xfrm>
            <a:off x="539551" y="229816"/>
            <a:ext cx="8182173" cy="1038944"/>
          </a:xfrm>
        </p:spPr>
        <p:txBody>
          <a:bodyPr/>
          <a:lstStyle/>
          <a:p>
            <a:pPr eaLnBrk="1" hangingPunct="1"/>
            <a:r>
              <a:rPr lang="hr-HR" sz="2800" b="1" dirty="0" smtClean="0">
                <a:solidFill>
                  <a:srgbClr val="5F5F5F"/>
                </a:solidFill>
              </a:rPr>
              <a:t>Poboljšava se SAK u Europi, ali bez odgovarajućeg smanjenja financijskih poluga </a:t>
            </a:r>
            <a:endParaRPr lang="en-GB" sz="2800" b="1" dirty="0" smtClean="0">
              <a:solidFill>
                <a:srgbClr val="5F5F5F"/>
              </a:solidFill>
            </a:endParaRPr>
          </a:p>
        </p:txBody>
      </p:sp>
      <p:sp>
        <p:nvSpPr>
          <p:cNvPr id="28675" name="TekstniOkvir 10"/>
          <p:cNvSpPr txBox="1">
            <a:spLocks noChangeArrowheads="1"/>
          </p:cNvSpPr>
          <p:nvPr/>
        </p:nvSpPr>
        <p:spPr bwMode="auto">
          <a:xfrm>
            <a:off x="540246" y="2060848"/>
            <a:ext cx="4152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Stopa adekvatnosti (jamstvenog) kapitala banaka (SAK)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28676" name="TekstniOkvir 12"/>
          <p:cNvSpPr txBox="1">
            <a:spLocks noChangeArrowheads="1"/>
          </p:cNvSpPr>
          <p:nvPr/>
        </p:nvSpPr>
        <p:spPr bwMode="auto">
          <a:xfrm>
            <a:off x="4668718" y="2060848"/>
            <a:ext cx="3867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Omjer kapitala i neponderirane aktive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14989" y="5467290"/>
            <a:ext cx="4752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MF, FSI, (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aktiva banaka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ponderirani prosjeci.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apomena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Zemlje SIE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garsk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Češka Republika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Estoni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Madžarska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Latvi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Lit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Pol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jska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umunjska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Republika Slovačka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Sloveni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1" y="2540966"/>
            <a:ext cx="3932237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72" y="2540966"/>
            <a:ext cx="3924300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Troškovi financijske pomoći u EU-u</a:t>
            </a:r>
            <a:r>
              <a:rPr lang="en-GB" b="1" dirty="0" smtClean="0">
                <a:solidFill>
                  <a:srgbClr val="5F5F5F"/>
                </a:solidFill>
              </a:rPr>
              <a:t> </a:t>
            </a:r>
            <a:r>
              <a:rPr lang="hr-HR" b="1" dirty="0" smtClean="0">
                <a:solidFill>
                  <a:srgbClr val="5F5F5F"/>
                </a:solidFill>
              </a:rPr>
              <a:t/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2008</a:t>
            </a:r>
            <a:r>
              <a:rPr lang="hr-HR" b="1" dirty="0" smtClean="0">
                <a:solidFill>
                  <a:srgbClr val="5F5F5F"/>
                </a:solidFill>
              </a:rPr>
              <a:t>. – </a:t>
            </a:r>
            <a:r>
              <a:rPr lang="en-GB" b="1" dirty="0" smtClean="0">
                <a:solidFill>
                  <a:srgbClr val="5F5F5F"/>
                </a:solidFill>
              </a:rPr>
              <a:t>2011</a:t>
            </a:r>
            <a:r>
              <a:rPr lang="hr-HR" b="1" dirty="0" smtClean="0">
                <a:solidFill>
                  <a:srgbClr val="5F5F5F"/>
                </a:solidFill>
              </a:rPr>
              <a:t>.: skupa kriza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29698" name="Rezervirano mjesto teksta 6"/>
          <p:cNvSpPr>
            <a:spLocks noGrp="1"/>
          </p:cNvSpPr>
          <p:nvPr>
            <p:ph type="body" sz="half" idx="3"/>
          </p:nvPr>
        </p:nvSpPr>
        <p:spPr>
          <a:xfrm>
            <a:off x="468313" y="1600200"/>
            <a:ext cx="8218487" cy="4530725"/>
          </a:xfrm>
        </p:spPr>
        <p:txBody>
          <a:bodyPr/>
          <a:lstStyle/>
          <a:p>
            <a:r>
              <a:rPr lang="hr-HR" sz="1800" dirty="0" smtClean="0"/>
              <a:t>Članice </a:t>
            </a:r>
            <a:r>
              <a:rPr lang="en-GB" sz="1800" dirty="0" smtClean="0"/>
              <a:t>EU27</a:t>
            </a:r>
            <a:r>
              <a:rPr lang="hr-HR" sz="1800" dirty="0" smtClean="0"/>
              <a:t> odobrile su oko </a:t>
            </a:r>
            <a:r>
              <a:rPr lang="en-GB" sz="1800" dirty="0" smtClean="0"/>
              <a:t>4</a:t>
            </a:r>
            <a:r>
              <a:rPr lang="hr-HR" sz="1800" dirty="0" smtClean="0"/>
              <a:t>.</a:t>
            </a:r>
            <a:r>
              <a:rPr lang="en-GB" sz="1800" dirty="0" smtClean="0"/>
              <a:t>656 </a:t>
            </a:r>
            <a:r>
              <a:rPr lang="hr-HR" sz="1800" dirty="0" err="1" smtClean="0"/>
              <a:t>mlrd</a:t>
            </a:r>
            <a:r>
              <a:rPr lang="hr-HR" sz="1800" dirty="0" smtClean="0"/>
              <a:t>. eura financijske pomoći bankarskim institucijama (na što je do kraja 2011. potrošeno 1.676 </a:t>
            </a:r>
            <a:r>
              <a:rPr lang="hr-HR" sz="1800" dirty="0" err="1" smtClean="0"/>
              <a:t>mlrd</a:t>
            </a:r>
            <a:r>
              <a:rPr lang="hr-HR" sz="1800" dirty="0" smtClean="0"/>
              <a:t>. eura).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hr-HR" sz="1800" dirty="0" smtClean="0"/>
              <a:t>Velika Britanija, Njemačka, Danska i Irska odobrile su preko 500 </a:t>
            </a:r>
            <a:r>
              <a:rPr lang="hr-HR" sz="1800" dirty="0" err="1" smtClean="0"/>
              <a:t>mlrd</a:t>
            </a:r>
            <a:r>
              <a:rPr lang="hr-HR" sz="1800" dirty="0" smtClean="0"/>
              <a:t>. eura, dok Bugarska, Češka Republika, Estonija, Malta, Rumunjska i Hrvatska nisu davale nikakvu pomoć svojim bankama.</a:t>
            </a:r>
            <a:r>
              <a:rPr lang="en-GB" sz="1800" dirty="0" smtClean="0"/>
              <a:t> </a:t>
            </a:r>
          </a:p>
          <a:p>
            <a:endParaRPr lang="en-GB" sz="1800" dirty="0" smtClean="0"/>
          </a:p>
          <a:p>
            <a:r>
              <a:rPr lang="hr-HR" sz="1800" dirty="0" smtClean="0"/>
              <a:t>U odnosu na BDP u 2011., najveću potporu bankama dale su Irska (328%) i Danska (258%), dok su Belgija i Nizozemska također dale preko 50% svojeg BDP-a.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hr-HR" sz="1800" dirty="0" smtClean="0"/>
              <a:t>Struktura potpore bankama država članica EU27 pokazuje da su najčešći oblik potpore bila jamstva</a:t>
            </a:r>
            <a:r>
              <a:rPr lang="en-GB" sz="1800" dirty="0" smtClean="0"/>
              <a:t> (</a:t>
            </a:r>
            <a:r>
              <a:rPr lang="hr-HR" sz="1800" dirty="0" smtClean="0"/>
              <a:t>27,3</a:t>
            </a:r>
            <a:r>
              <a:rPr lang="en-GB" sz="1800" dirty="0" smtClean="0"/>
              <a:t>%)</a:t>
            </a:r>
            <a:r>
              <a:rPr lang="hr-HR" sz="1800" dirty="0" smtClean="0"/>
              <a:t>; dokapitalizacija je činila 4,9</a:t>
            </a:r>
            <a:r>
              <a:rPr lang="en-GB" sz="1800" dirty="0" smtClean="0"/>
              <a:t>%</a:t>
            </a:r>
            <a:r>
              <a:rPr lang="hr-HR" sz="1800" dirty="0" smtClean="0"/>
              <a:t>, otkup problematične aktive 3,6% a likvidnosne mjere 1,7% BDP-a u 2011.</a:t>
            </a:r>
            <a:endParaRPr lang="en-GB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54181" cy="1371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Troškovi potpore financijskom sustavu,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en-GB" b="1" dirty="0" smtClean="0">
                <a:solidFill>
                  <a:srgbClr val="5F5F5F"/>
                </a:solidFill>
              </a:rPr>
              <a:t> 2008</a:t>
            </a:r>
            <a:r>
              <a:rPr lang="hr-HR" b="1" dirty="0" smtClean="0">
                <a:solidFill>
                  <a:srgbClr val="5F5F5F"/>
                </a:solidFill>
              </a:rPr>
              <a:t>. – </a:t>
            </a:r>
            <a:r>
              <a:rPr lang="en-GB" b="1" dirty="0" smtClean="0">
                <a:solidFill>
                  <a:srgbClr val="5F5F5F"/>
                </a:solidFill>
              </a:rPr>
              <a:t>2011</a:t>
            </a:r>
            <a:r>
              <a:rPr lang="hr-HR" b="1" dirty="0" smtClean="0">
                <a:solidFill>
                  <a:srgbClr val="5F5F5F"/>
                </a:solidFill>
              </a:rPr>
              <a:t>.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95536" y="6165304"/>
            <a:ext cx="29937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Europska komisija.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kstniOkvir 8"/>
          <p:cNvSpPr txBox="1">
            <a:spLocks noChangeArrowheads="1"/>
          </p:cNvSpPr>
          <p:nvPr/>
        </p:nvSpPr>
        <p:spPr bwMode="auto">
          <a:xfrm>
            <a:off x="5795963" y="1557338"/>
            <a:ext cx="280828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Iznos odobrene financijske pomoći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30727" name="TekstniOkvir 9"/>
          <p:cNvSpPr txBox="1">
            <a:spLocks noChangeArrowheads="1"/>
          </p:cNvSpPr>
          <p:nvPr/>
        </p:nvSpPr>
        <p:spPr bwMode="auto">
          <a:xfrm>
            <a:off x="1156693" y="4149080"/>
            <a:ext cx="223262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algn="r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Struktura odobrene financijske pomoći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077072"/>
            <a:ext cx="548481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338"/>
            <a:ext cx="5484813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4"/>
          <p:cNvSpPr>
            <a:spLocks noGrp="1"/>
          </p:cNvSpPr>
          <p:nvPr>
            <p:ph type="title"/>
          </p:nvPr>
        </p:nvSpPr>
        <p:spPr>
          <a:xfrm>
            <a:off x="492125" y="373832"/>
            <a:ext cx="8229600" cy="82292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Još uvijek postoje značajni rizici</a:t>
            </a:r>
            <a:endParaRPr lang="en-GB" b="1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746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611560" y="1600200"/>
            <a:ext cx="8352928" cy="4709120"/>
          </a:xfrm>
        </p:spPr>
        <p:txBody>
          <a:bodyPr/>
          <a:lstStyle/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Za razliku od stanja u SAD-u, kapital europskih banaka sve je više opterećen neispravljenim lošim kreditima.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Čak i bez daljnjeg povećanja LK-a, rješavanje postojećeg problema kvalitete aktive zahtijeva vrijeme i uključuje trošenje određenih rezervi ili prikupljanje dodatnog kapitala.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hr-HR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Dvije vrste rizika proizlaze iz kvalitete aktive banaka: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lvl="1">
              <a:buFont typeface="Life L2" pitchFamily="18" charset="-18"/>
              <a:buAutoNum type="alphaLcParenR"/>
            </a:pP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Fis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kalni rizici rješavanja LK-a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lvl="1">
              <a:buFont typeface="Life L2" pitchFamily="18" charset="-18"/>
              <a:buAutoNum type="alphaLcParenR"/>
            </a:pP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Gušenje potencijalnog rasta kredita u narednim godinama 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lvl="1">
              <a:buNone/>
            </a:pPr>
            <a:endParaRPr lang="hr-HR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 Hrvatskoj se veća opterećenost kapitala LK-ima </a:t>
            </a:r>
            <a:r>
              <a:rPr lang="hr-HR" sz="180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neutralizira visokim kapitalnim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pričuvama. Čak i nakon korekcije pokazatelja kapitala za neispravljene LK-ove Hrvatska ima relativno više pokazatelje kapitala.  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4"/>
          <p:cNvSpPr>
            <a:spLocks noGrp="1"/>
          </p:cNvSpPr>
          <p:nvPr>
            <p:ph type="title"/>
          </p:nvPr>
        </p:nvSpPr>
        <p:spPr>
          <a:xfrm>
            <a:off x="395536" y="0"/>
            <a:ext cx="8326189" cy="1412776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Pokazatelji kapitala osjetljivi 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hr-HR" b="1" dirty="0" smtClean="0">
                <a:solidFill>
                  <a:srgbClr val="5F5F5F"/>
                </a:solidFill>
              </a:rPr>
              <a:t>su na pokrivenost LK-a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33795" name="TekstniOkvir 12"/>
          <p:cNvSpPr txBox="1">
            <a:spLocks noChangeArrowheads="1"/>
          </p:cNvSpPr>
          <p:nvPr/>
        </p:nvSpPr>
        <p:spPr bwMode="auto">
          <a:xfrm>
            <a:off x="1109101" y="1844824"/>
            <a:ext cx="4884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Pokazatelji kapitala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,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 kraj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 2012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.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173435" y="5877074"/>
            <a:ext cx="50053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FSI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35" y="2133749"/>
            <a:ext cx="6638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Europske banke i dalje se oslanjaju na sredstva s financijskih tržišta (ESB)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34818" name="Rezervirano mjesto teksta 10"/>
          <p:cNvSpPr>
            <a:spLocks noGrp="1"/>
          </p:cNvSpPr>
          <p:nvPr>
            <p:ph type="body" sz="half" idx="3"/>
          </p:nvPr>
        </p:nvSpPr>
        <p:spPr>
          <a:xfrm>
            <a:off x="323850" y="1844824"/>
            <a:ext cx="8362950" cy="4286101"/>
          </a:xfrm>
        </p:spPr>
        <p:txBody>
          <a:bodyPr/>
          <a:lstStyle/>
          <a:p>
            <a:r>
              <a:rPr lang="hr-HR" sz="2200" dirty="0" smtClean="0"/>
              <a:t>Depoziti banaka u SAD-u veći su od njihovih kredita, uz stalan pad omjera kredita i depozita.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hr-HR" sz="2200" dirty="0" smtClean="0"/>
              <a:t>S druge strane, banke na europodručju čak su se malo više oslanjale na sredstva s financijskih tržišta (ESB)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r>
              <a:rPr lang="hr-HR" sz="2200" dirty="0" smtClean="0"/>
              <a:t>Zemlje SIE počele su se razduživati 2012. Prije krize udio ukupnih inozemnih obveza u ukupnim obvezama bio je relativno visok zbog snažnog prodora stranih banaka.</a:t>
            </a:r>
            <a:endParaRPr lang="en-GB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7"/>
          <p:cNvSpPr>
            <a:spLocks noGrp="1"/>
          </p:cNvSpPr>
          <p:nvPr>
            <p:ph type="title"/>
          </p:nvPr>
        </p:nvSpPr>
        <p:spPr>
          <a:xfrm>
            <a:off x="467544" y="41176"/>
            <a:ext cx="8254181" cy="1371600"/>
          </a:xfrm>
        </p:spPr>
        <p:txBody>
          <a:bodyPr/>
          <a:lstStyle/>
          <a:p>
            <a:pPr eaLnBrk="1" hangingPunct="1"/>
            <a:r>
              <a:rPr lang="hr-HR" sz="2800" b="1" dirty="0" smtClean="0">
                <a:solidFill>
                  <a:srgbClr val="5F5F5F"/>
                </a:solidFill>
              </a:rPr>
              <a:t>Zbog male količine novog kapitala banke europodručja i dalje se oslanjaju na</a:t>
            </a:r>
            <a:r>
              <a:rPr lang="en-GB" sz="2800" b="1" dirty="0" smtClean="0">
                <a:solidFill>
                  <a:srgbClr val="5F5F5F"/>
                </a:solidFill>
              </a:rPr>
              <a:t> </a:t>
            </a:r>
            <a:r>
              <a:rPr lang="hr-HR" sz="2800" b="1" dirty="0" smtClean="0">
                <a:solidFill>
                  <a:srgbClr val="5F5F5F"/>
                </a:solidFill>
              </a:rPr>
              <a:t>sredstva </a:t>
            </a:r>
            <a:br>
              <a:rPr lang="hr-HR" sz="2800" b="1" dirty="0" smtClean="0">
                <a:solidFill>
                  <a:srgbClr val="5F5F5F"/>
                </a:solidFill>
              </a:rPr>
            </a:br>
            <a:r>
              <a:rPr lang="hr-HR" sz="2800" b="1" dirty="0" smtClean="0">
                <a:solidFill>
                  <a:srgbClr val="5F5F5F"/>
                </a:solidFill>
              </a:rPr>
              <a:t>s financijskih tržišta (ESB)</a:t>
            </a:r>
            <a:endParaRPr lang="en-GB" sz="2800" b="1" dirty="0" smtClean="0">
              <a:solidFill>
                <a:srgbClr val="5F5F5F"/>
              </a:solidFill>
            </a:endParaRPr>
          </a:p>
        </p:txBody>
      </p:sp>
      <p:sp>
        <p:nvSpPr>
          <p:cNvPr id="35843" name="TekstniOkvir 16"/>
          <p:cNvSpPr txBox="1">
            <a:spLocks noChangeArrowheads="1"/>
          </p:cNvSpPr>
          <p:nvPr/>
        </p:nvSpPr>
        <p:spPr bwMode="auto">
          <a:xfrm>
            <a:off x="683890" y="1998107"/>
            <a:ext cx="3209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Omjer kredita i depozita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35844" name="TekstniOkvir 16"/>
          <p:cNvSpPr txBox="1">
            <a:spLocks noChangeArrowheads="1"/>
          </p:cNvSpPr>
          <p:nvPr/>
        </p:nvSpPr>
        <p:spPr bwMode="auto">
          <a:xfrm>
            <a:off x="4572000" y="1988840"/>
            <a:ext cx="3743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(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Promjena u kapitalu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)/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aktiva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10865" y="5446117"/>
            <a:ext cx="47532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MF, FSI, (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aktiva banaka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ponderirani prosjeci.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apomena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Zemlje SIE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Bugarska, Hrvatska, Češka Republika, Estonija, Madžarska, Latvija, Litva, Poljska, Rumunjska, Republika Slovačka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, Slovenija.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" y="2337668"/>
            <a:ext cx="396081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80" y="2337668"/>
            <a:ext cx="394335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573"/>
            <a:ext cx="8676456" cy="1008187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SIE:</a:t>
            </a:r>
            <a:r>
              <a:rPr lang="en-GB" b="1" dirty="0" smtClean="0">
                <a:solidFill>
                  <a:srgbClr val="5F5F5F"/>
                </a:solidFill>
              </a:rPr>
              <a:t> </a:t>
            </a:r>
            <a:r>
              <a:rPr lang="hr-HR" b="1" dirty="0" smtClean="0">
                <a:solidFill>
                  <a:srgbClr val="5F5F5F"/>
                </a:solidFill>
              </a:rPr>
              <a:t>za razliku od europodručja, veći omjer kredita i depozita – intenzivnije razduživanje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0" y="1916113"/>
            <a:ext cx="4320480" cy="48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92075" eaLnBrk="0" hangingPunct="0">
              <a:lnSpc>
                <a:spcPct val="80000"/>
              </a:lnSpc>
              <a:spcBef>
                <a:spcPts val="2200"/>
              </a:spcBef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Promjena vanjskog duga banaka u razdoblju između ožujka 2013. i rujna 2008.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618" y="5568335"/>
            <a:ext cx="3527425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NB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 nacionalne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središnje banke.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0" y="2565400"/>
            <a:ext cx="4284663" cy="2519363"/>
          </a:xfrm>
          <a:prstGeom prst="rect">
            <a:avLst/>
          </a:prstGeom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10" name="Snip Single Corner Rectangle 62"/>
          <p:cNvSpPr>
            <a:spLocks noChangeArrowheads="1"/>
          </p:cNvSpPr>
          <p:nvPr/>
        </p:nvSpPr>
        <p:spPr bwMode="gray">
          <a:xfrm>
            <a:off x="179512" y="1988840"/>
            <a:ext cx="3455987" cy="28098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82800" rIns="82800" anchor="ctr"/>
          <a:lstStyle/>
          <a:p>
            <a:pPr>
              <a:defRPr/>
            </a:pPr>
            <a:r>
              <a:rPr lang="hr-HR" sz="1600" b="1" dirty="0" smtClean="0">
                <a:solidFill>
                  <a:srgbClr val="5F5F5F"/>
                </a:solidFill>
                <a:latin typeface="+mn-lt"/>
              </a:rPr>
              <a:t>Omjer kredita i depozita</a:t>
            </a:r>
            <a:endParaRPr lang="en-US" sz="1600" b="1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55" y="2437960"/>
            <a:ext cx="3933825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4" y="2269826"/>
            <a:ext cx="4227513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/>
          <p:cNvSpPr>
            <a:spLocks noGrp="1"/>
          </p:cNvSpPr>
          <p:nvPr>
            <p:ph type="title" idx="4294967295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Struktura prezentacije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347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467544" y="1600200"/>
            <a:ext cx="8208144" cy="4853136"/>
          </a:xfrm>
        </p:spPr>
        <p:txBody>
          <a:bodyPr/>
          <a:lstStyle/>
          <a:p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Pregled europskog bankarskog sektora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Kreditiranje i kvaliteta aktive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Kapital i financiranje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Razduživanje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Banke i države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Državna intervencija</a:t>
            </a:r>
          </a:p>
          <a:p>
            <a:pPr lvl="1"/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Reforma arhitekture – bankovna unija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Jedinstveni nadzorni mehanizam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Mehanizam za razrješavanje i sustav osiguranja depozita</a:t>
            </a: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Pogled iz perspektive zemlje koja bi se mogla uključiti: pristupiti ili ne pristupiti?</a:t>
            </a:r>
          </a:p>
          <a:p>
            <a:pPr lvl="1"/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381000"/>
            <a:ext cx="8229600" cy="88776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Bankovna unija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lvl="1" eaLnBrk="1" hangingPunct="1"/>
            <a:endParaRPr lang="en-GB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Rezervirano mjesto sadržaja 2"/>
          <p:cNvSpPr>
            <a:spLocks noGrp="1"/>
          </p:cNvSpPr>
          <p:nvPr>
            <p:ph idx="1"/>
          </p:nvPr>
        </p:nvSpPr>
        <p:spPr>
          <a:xfrm>
            <a:off x="395288" y="1600200"/>
            <a:ext cx="8624887" cy="4530725"/>
          </a:xfrm>
        </p:spPr>
        <p:txBody>
          <a:bodyPr/>
          <a:lstStyle/>
          <a:p>
            <a:r>
              <a:rPr lang="en-GB" dirty="0" smtClean="0">
                <a:solidFill>
                  <a:srgbClr val="595959"/>
                </a:solidFill>
              </a:rPr>
              <a:t>P</a:t>
            </a:r>
            <a:r>
              <a:rPr lang="hr-HR" dirty="0" smtClean="0">
                <a:solidFill>
                  <a:srgbClr val="595959"/>
                </a:solidFill>
              </a:rPr>
              <a:t>.</a:t>
            </a:r>
            <a:r>
              <a:rPr lang="en-GB" dirty="0" smtClean="0">
                <a:solidFill>
                  <a:srgbClr val="595959"/>
                </a:solidFill>
              </a:rPr>
              <a:t> Romer: “</a:t>
            </a:r>
            <a:r>
              <a:rPr lang="hr-HR" dirty="0" smtClean="0">
                <a:solidFill>
                  <a:srgbClr val="595959"/>
                </a:solidFill>
              </a:rPr>
              <a:t>Strašno je ne iskoristiti krizu!”</a:t>
            </a:r>
            <a:endParaRPr lang="en-GB" dirty="0" smtClean="0">
              <a:solidFill>
                <a:srgbClr val="595959"/>
              </a:solidFill>
            </a:endParaRPr>
          </a:p>
          <a:p>
            <a:endParaRPr lang="en-GB" dirty="0" smtClean="0">
              <a:solidFill>
                <a:srgbClr val="595959"/>
              </a:solidFill>
            </a:endParaRPr>
          </a:p>
          <a:p>
            <a:r>
              <a:rPr lang="hr-HR" dirty="0" smtClean="0">
                <a:solidFill>
                  <a:srgbClr val="595959"/>
                </a:solidFill>
              </a:rPr>
              <a:t>Necjelovita nadzorna arhitektura nije jedini (pa čak ni bitan) uzrok krize, nego je kriza stvorila osnovu za integraciju bankovnog nadzora u europodručju</a:t>
            </a:r>
            <a:r>
              <a:rPr lang="en-GB" dirty="0" smtClean="0">
                <a:solidFill>
                  <a:srgbClr val="595959"/>
                </a:solidFill>
              </a:rPr>
              <a:t> </a:t>
            </a:r>
          </a:p>
          <a:p>
            <a:pPr lvl="1"/>
            <a:r>
              <a:rPr lang="hr-HR" sz="2400" dirty="0" smtClean="0">
                <a:solidFill>
                  <a:srgbClr val="595959"/>
                </a:solidFill>
              </a:rPr>
              <a:t>ne samo u obliku zajedničkih pravila i postupaka nego i kao institucionalno ujedinjenje nadzornih tijela.</a:t>
            </a:r>
          </a:p>
          <a:p>
            <a:endParaRPr lang="en-GB" dirty="0" smtClean="0">
              <a:solidFill>
                <a:srgbClr val="595959"/>
              </a:solidFill>
            </a:endParaRPr>
          </a:p>
          <a:p>
            <a:r>
              <a:rPr lang="en-GB" dirty="0" smtClean="0">
                <a:solidFill>
                  <a:srgbClr val="595959"/>
                </a:solidFill>
              </a:rPr>
              <a:t>BU </a:t>
            </a:r>
            <a:r>
              <a:rPr lang="hr-HR" dirty="0" smtClean="0">
                <a:solidFill>
                  <a:srgbClr val="595959"/>
                </a:solidFill>
              </a:rPr>
              <a:t>postaje nužan (iako ne i dovoljan) preduvjet za prekid veze između slabih banaka i slabih država.</a:t>
            </a:r>
            <a:endParaRPr lang="en-GB" dirty="0" smtClean="0">
              <a:solidFill>
                <a:srgbClr val="595959"/>
              </a:solidFill>
            </a:endParaRPr>
          </a:p>
          <a:p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Arhitektura BU-a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lvl="1" eaLnBrk="1" hangingPunct="1"/>
            <a:endParaRPr lang="en-GB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X:\dtp\Vujčićeva prezentacija s Čičin-Šaina\Rukopis\Dijagram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08547"/>
            <a:ext cx="56515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slov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r>
              <a:rPr lang="hr-HR" b="1" dirty="0" smtClean="0">
                <a:solidFill>
                  <a:srgbClr val="5F5F5F"/>
                </a:solidFill>
              </a:rPr>
              <a:t>Veza između slabih banaka i slabih država</a:t>
            </a:r>
          </a:p>
        </p:txBody>
      </p:sp>
      <p:sp>
        <p:nvSpPr>
          <p:cNvPr id="41987" name="Pravokutnik 4"/>
          <p:cNvSpPr>
            <a:spLocks noChangeArrowheads="1"/>
          </p:cNvSpPr>
          <p:nvPr/>
        </p:nvSpPr>
        <p:spPr bwMode="auto">
          <a:xfrm>
            <a:off x="1188541" y="1916113"/>
            <a:ext cx="7127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Kanal zaraze između država i banaka</a:t>
            </a:r>
            <a:endParaRPr lang="hr-HR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8541" y="5542915"/>
            <a:ext cx="4033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Izvor: 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MF,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Global Financial Stability Repor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travanj 2012.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X:\dtp\Vujčićeva prezentacija s Čičin-Šaina\Rukopis\Dijagram0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2516"/>
            <a:ext cx="6645276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Jedinstveni nadzorni mehanizam, 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hr-HR" b="1" dirty="0" smtClean="0">
                <a:solidFill>
                  <a:srgbClr val="5F5F5F"/>
                </a:solidFill>
              </a:rPr>
              <a:t>bankovna unija i EU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40779" y="6027350"/>
            <a:ext cx="8226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rgbClr val="3783FF"/>
              </a:buClr>
              <a:buSzPct val="123000"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X:\dtp\Vujčićeva prezentacija s Čičin-Šaina\Rukopis\Dijagram0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9" y="1988840"/>
            <a:ext cx="7524751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Općenito o prednostima BU-a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Bolji regulatorni okvir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Učinkovitiji nadzor</a:t>
            </a:r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– </a:t>
            </a:r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pravodobna intervencija, manja vjerojatnost da ćete biti zatečeni!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Zajedničke mjere osiguranja i osigurači od daljnjeg širenja šokova </a:t>
            </a:r>
            <a:r>
              <a:rPr lang="en-GB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– </a:t>
            </a:r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prekid veze između banaka i država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Sve zajedno trebalo bi u konačnici smanjiti socijalne troškove financijske krize</a:t>
            </a:r>
          </a:p>
          <a:p>
            <a:pPr lvl="1"/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Usklađivanje bankovne regulative i nadzornih praksâ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trebalo bi poboljšati ocjenjivanje banaka i bankarskih sustava</a:t>
            </a:r>
          </a:p>
          <a:p>
            <a:pPr lvl="1"/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Smanjenje potrebe za prekograničnom koordinacijom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Manji troškovi ispunjavanja uvjeta</a:t>
            </a:r>
          </a:p>
          <a:p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Koristi i troškovi makrobonitetnih politika – internalizirani na razini cijele Unije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Mogućnosti smanjenja aktivnosti sprečavanja slobodnog protoka kapitala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hr-HR" sz="17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	</a:t>
            </a:r>
            <a:endParaRPr lang="en-GB" sz="17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Prednosti za zemlje izvan europodručja?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Poticanje financijske integracije</a:t>
            </a:r>
          </a:p>
          <a:p>
            <a:endParaRPr lang="en-GB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Osiguranje boljih informacija o prekograničnim bankama i poboljšanje njihovog nadzora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Modernizacija nekih koledža supervizora</a:t>
            </a:r>
          </a:p>
          <a:p>
            <a:pPr lvl="1"/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Osiguranje dosljednosti nadzornih praksâ</a:t>
            </a:r>
            <a:endParaRPr lang="en-GB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Izbjegavanje distorzija na jedinstvenom tržištu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92125" y="35016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Izazovi sudjelovanja u </a:t>
            </a:r>
            <a:r>
              <a:rPr lang="en-GB" b="1" dirty="0" smtClean="0">
                <a:solidFill>
                  <a:srgbClr val="5F5F5F"/>
                </a:solidFill>
              </a:rPr>
              <a:t>SSM</a:t>
            </a:r>
            <a:r>
              <a:rPr lang="hr-HR" b="1" dirty="0" smtClean="0">
                <a:solidFill>
                  <a:srgbClr val="5F5F5F"/>
                </a:solidFill>
              </a:rPr>
              <a:t>-u 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hr-HR" b="1" dirty="0" smtClean="0">
                <a:solidFill>
                  <a:srgbClr val="5F5F5F"/>
                </a:solidFill>
              </a:rPr>
              <a:t>za zemlje izvan europodručja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4050"/>
            <a:ext cx="3943350" cy="4206875"/>
          </a:xfrm>
        </p:spPr>
        <p:txBody>
          <a:bodyPr/>
          <a:lstStyle/>
          <a:p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50" y="1666875"/>
            <a:ext cx="8324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Sudjelovanje u procesu odlučivanja</a:t>
            </a:r>
            <a:r>
              <a:rPr lang="en-GB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 </a:t>
            </a: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–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ozbiljni napori ulažu se u povećanje sudjelovanja država članica izvan europodručja u tijelima odlučivanja, ali neka ograničenja ipak postoje.</a:t>
            </a:r>
          </a:p>
          <a:p>
            <a:pPr lvl="1"/>
            <a:endParaRPr lang="en-GB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Konačan oblik bankovne unije još je nepoznat -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Na papiru je dogovoreno gotovo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1½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od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3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stupa. Prerano donošenje odluke skok je u nepoznato s jednim od glavnih rizika, a to je kako će izgledati buduće razrješavanje prekograničnih banaka.</a:t>
            </a:r>
          </a:p>
          <a:p>
            <a:pPr lvl="1"/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Dva različita režima nadzora i razrješavanja banaka mogla bi narušiti jednakost uvjeta poslovanja i dovesti do narušavanja tržišnog natjecanja –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No, čak ni jedinstveni  nadzorni režim ne bi mogao osigurati jednake uvjete, budući da zemlje izvan europodručja ne sudjeluju samo u SSM-u.</a:t>
            </a:r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92125" y="332656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Izazovi sudjelovanja u </a:t>
            </a:r>
            <a:r>
              <a:rPr lang="en-GB" b="1" dirty="0" smtClean="0">
                <a:solidFill>
                  <a:srgbClr val="5F5F5F"/>
                </a:solidFill>
              </a:rPr>
              <a:t>SSM</a:t>
            </a:r>
            <a:r>
              <a:rPr lang="hr-HR" b="1" dirty="0" smtClean="0">
                <a:solidFill>
                  <a:srgbClr val="5F5F5F"/>
                </a:solidFill>
              </a:rPr>
              <a:t>-u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hr-HR" b="1" dirty="0" smtClean="0">
                <a:solidFill>
                  <a:srgbClr val="5F5F5F"/>
                </a:solidFill>
              </a:rPr>
              <a:t>za zemlje izvan europodručja (2)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4050"/>
            <a:ext cx="3943350" cy="4206875"/>
          </a:xfrm>
        </p:spPr>
        <p:txBody>
          <a:bodyPr/>
          <a:lstStyle/>
          <a:p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1666874"/>
            <a:ext cx="8287072" cy="47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Glavni su problemi odgovornost i potencijalni troškovi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– odluke se donose u okviru SSM-a, ali nacionalna tijela provode razrješavanje i snose troškove.</a:t>
            </a:r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Sudjelovanje u SSM-u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može biti zapreka funkcioniranju nacionalnih makrobonitetnih politika.</a:t>
            </a:r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Nedostatno iskustvo ESB-a </a:t>
            </a:r>
            <a:r>
              <a:rPr lang="hr-HR" sz="2000" b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u nadzoru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i potreba za kreiranjem institucionalnih kapaciteta za nadzor ili makrobonitetnih politika na razini ESB-a.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Podružnice koje posluju u malim zemljama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mogle bi “doći pod povećalo”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</a:pPr>
            <a:r>
              <a:rPr lang="hr-H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Sama činjenica da je matična banka u BU-u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ife L2" pitchFamily="18" charset="-18"/>
              </a:rPr>
              <a:t>može donijeti neke koristi.</a:t>
            </a:r>
            <a:endParaRPr lang="en-GB" sz="2000" dirty="0">
              <a:solidFill>
                <a:schemeClr val="accent4">
                  <a:lumMod val="65000"/>
                  <a:lumOff val="35000"/>
                </a:schemeClr>
              </a:solidFill>
              <a:latin typeface="Life L2" pitchFamily="18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slov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SSM – raspored događanja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584" y="4409653"/>
            <a:ext cx="7797304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None/>
              <a:defRPr/>
            </a:pPr>
            <a:r>
              <a:rPr lang="hr-HR" b="1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Opsežna procjena obuhvaća tri glavne sastavnice:</a:t>
            </a:r>
            <a:endParaRPr lang="en-US" b="1" kern="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Sustav procjene rizika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(RAS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Procjenu bilančnih efekata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n-US" kern="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BSA</a:t>
            </a:r>
            <a:r>
              <a:rPr lang="en-US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Planirana revizija kvalitete aktive</a:t>
            </a:r>
            <a:endParaRPr lang="en-US" kern="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Zajednički test otpornosti na stres 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EBA</a:t>
            </a: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-e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i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 E</a:t>
            </a: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S</a:t>
            </a:r>
            <a:r>
              <a:rPr lang="en-US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B</a:t>
            </a:r>
            <a:r>
              <a:rPr lang="hr-H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-a</a:t>
            </a:r>
            <a:endParaRPr lang="en-US" kern="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/>
            </a:pPr>
            <a:endParaRPr lang="en-US" sz="1400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X:\dtp\Vujčićeva prezentacija s Čičin-Šaina\Rukopis\Dijagram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5321"/>
            <a:ext cx="7407276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slov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Procjena </a:t>
            </a:r>
            <a:r>
              <a:rPr lang="hr-HR" b="1" smtClean="0">
                <a:solidFill>
                  <a:srgbClr val="5F5F5F"/>
                </a:solidFill>
              </a:rPr>
              <a:t>bilančnih efekata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X:\dtp\Vujčićeva prezentacija s Čičin-Šaina\Rukopis\Dijagram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4196"/>
            <a:ext cx="7016751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Kreditna aktivnost u europodručju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0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18488" cy="4358109"/>
          </a:xfrm>
        </p:spPr>
        <p:txBody>
          <a:bodyPr/>
          <a:lstStyle/>
          <a:p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Krediti privatnom sektoru u europodručju stagniraju od početka financijske krize (kumulativni nominalni rast u petogodišnjem razdoblju iznosio je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0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8%,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što je efektivno smanjenje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).</a:t>
            </a:r>
          </a:p>
          <a:p>
            <a:endParaRPr lang="en-GB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Međutim, velika razlika između zemalja: stanje kredita varira između 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60%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do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130% </a:t>
            </a:r>
            <a:r>
              <a:rPr lang="hr-HR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razine iz razdoblja prije krize – nekoliko zemalja članica suočava se s ozbiljnim kreditnim slomom</a:t>
            </a:r>
            <a:r>
              <a:rPr lang="en-GB" sz="2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</a:t>
            </a:r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hr-HR" sz="20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sz="2200" dirty="0" smtClean="0"/>
          </a:p>
          <a:p>
            <a:endParaRPr lang="en-GB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Što je s preostala dva stupa</a:t>
            </a:r>
            <a:r>
              <a:rPr lang="en-GB" b="1" dirty="0" smtClean="0">
                <a:solidFill>
                  <a:srgbClr val="5F5F5F"/>
                </a:solidFill>
              </a:rPr>
              <a:t>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Nedavno je predstavljen nacrt Direktive o oporavku i razrješavanju banaka – 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iako on sadrži nekoliko razumnih elemenata koji će donekle ukloniti nesigurnost i ojačati tržišnu disciplinu, on državama članicama </a:t>
            </a:r>
            <a:r>
              <a:rPr lang="hr-HR" sz="180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ostavlja puno slobode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 odlučivanju, povećavajući vjerojatnost za narušavanje tržišne utakmice.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Jedinstveni nadzor ne </a:t>
            </a:r>
            <a:r>
              <a:rPr lang="hr-HR" sz="180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može pravilno funkcionirati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bez djelotvornog tijela za razrješavanje i vjerodostojnog mehanizma financiranja. Također su potrebne učinkovite strukture odlučivanja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–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 sve to u ovom trenutku SRM ne pruža. Teško političko pitanje – Juncker: “Svi znamo što treba činiti, ali ne znamo kako se nakon toga vratiti kući i biti ponovo izabrani.”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Sustav osiguranja depozita </a:t>
            </a:r>
            <a:r>
              <a:rPr lang="en-GB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– </a:t>
            </a:r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složena pravna i </a:t>
            </a:r>
            <a:r>
              <a:rPr lang="hr-HR" sz="180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praktična pitanja.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Sveeuropski sustav osiguranja depozita? Države članice primjenjuju različite sustave, stoga bi to trebao biti dugoročan projekt.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Usklađivanje sustava osiguranja depozita</a:t>
            </a:r>
            <a:endParaRPr lang="en-GB" b="1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896544"/>
          </a:xfrm>
        </p:spPr>
        <p:txBody>
          <a:bodyPr/>
          <a:lstStyle/>
          <a:p>
            <a:r>
              <a:rPr lang="hr-HR" sz="1700" dirty="0" smtClean="0">
                <a:solidFill>
                  <a:srgbClr val="595959"/>
                </a:solidFill>
              </a:rPr>
              <a:t>Pouzdan</a:t>
            </a:r>
            <a:r>
              <a:rPr lang="en-GB" sz="1700" dirty="0" smtClean="0">
                <a:solidFill>
                  <a:srgbClr val="595959"/>
                </a:solidFill>
              </a:rPr>
              <a:t> DGS: </a:t>
            </a:r>
            <a:r>
              <a:rPr lang="hr-HR" sz="1700" dirty="0" smtClean="0">
                <a:solidFill>
                  <a:srgbClr val="595959"/>
                </a:solidFill>
              </a:rPr>
              <a:t>odgovarajuće pokriće</a:t>
            </a:r>
            <a:r>
              <a:rPr lang="en-GB" sz="1700" dirty="0" smtClean="0">
                <a:solidFill>
                  <a:srgbClr val="595959"/>
                </a:solidFill>
              </a:rPr>
              <a:t>, </a:t>
            </a:r>
            <a:r>
              <a:rPr lang="hr-HR" sz="1700" dirty="0" smtClean="0">
                <a:solidFill>
                  <a:srgbClr val="595959"/>
                </a:solidFill>
              </a:rPr>
              <a:t>pravodobna isplata i adekvatno  financiranje</a:t>
            </a:r>
            <a:r>
              <a:rPr lang="en-GB" sz="1700" dirty="0" smtClean="0">
                <a:solidFill>
                  <a:srgbClr val="595959"/>
                </a:solidFill>
              </a:rPr>
              <a:t>.</a:t>
            </a:r>
          </a:p>
          <a:p>
            <a:r>
              <a:rPr lang="hr-HR" sz="1700" dirty="0" smtClean="0">
                <a:solidFill>
                  <a:srgbClr val="595959"/>
                </a:solidFill>
              </a:rPr>
              <a:t>Usklađivanje na razini EU-a započelo je nakon 2008. – Direktivom </a:t>
            </a:r>
            <a:r>
              <a:rPr lang="en-GB" sz="1700" dirty="0" smtClean="0">
                <a:solidFill>
                  <a:srgbClr val="595959"/>
                </a:solidFill>
              </a:rPr>
              <a:t>2009/14/E</a:t>
            </a:r>
            <a:r>
              <a:rPr lang="hr-HR" sz="1700" dirty="0" smtClean="0">
                <a:solidFill>
                  <a:srgbClr val="595959"/>
                </a:solidFill>
              </a:rPr>
              <a:t>Z uvedena je obveza ispitivanja daljnjih mogućnosti usklađivanja DGS-ova, ali nije utvrđen raspored njezine provedbe.</a:t>
            </a:r>
          </a:p>
          <a:p>
            <a:r>
              <a:rPr lang="hr-HR" sz="1700" dirty="0" smtClean="0">
                <a:solidFill>
                  <a:srgbClr val="595959"/>
                </a:solidFill>
              </a:rPr>
              <a:t>Daljnje usklađivanje sustava osiguranja depozita EU-a privremeno je zaustavljeno do donošenja mjera EU-a za razrješavanje banaka u novoj direktivi.</a:t>
            </a:r>
          </a:p>
          <a:p>
            <a:r>
              <a:rPr lang="hr-HR" sz="1700" dirty="0" smtClean="0">
                <a:solidFill>
                  <a:srgbClr val="595959"/>
                </a:solidFill>
              </a:rPr>
              <a:t>Međutim</a:t>
            </a:r>
            <a:r>
              <a:rPr lang="en-GB" sz="1700" dirty="0" smtClean="0">
                <a:solidFill>
                  <a:srgbClr val="595959"/>
                </a:solidFill>
              </a:rPr>
              <a:t>: </a:t>
            </a:r>
            <a:r>
              <a:rPr lang="hr-HR" sz="1700" dirty="0" smtClean="0">
                <a:solidFill>
                  <a:srgbClr val="595959"/>
                </a:solidFill>
              </a:rPr>
              <a:t>Uloga agencije za osiguranje depozita značajno varira, kako unutar EU-a tako i u svijetu.</a:t>
            </a:r>
          </a:p>
          <a:p>
            <a:r>
              <a:rPr lang="hr-HR" sz="1700" dirty="0" smtClean="0">
                <a:solidFill>
                  <a:srgbClr val="595959"/>
                </a:solidFill>
              </a:rPr>
              <a:t>Nepostojanje zajedničkih EU standarda financiranja</a:t>
            </a:r>
            <a:r>
              <a:rPr lang="en-GB" sz="1700" dirty="0" smtClean="0">
                <a:solidFill>
                  <a:srgbClr val="595959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hr-HR" sz="1700" dirty="0" smtClean="0">
                <a:solidFill>
                  <a:srgbClr val="595959"/>
                </a:solidFill>
              </a:rPr>
              <a:t>Nominalno</a:t>
            </a:r>
            <a:r>
              <a:rPr lang="en-GB" sz="1700" dirty="0" smtClean="0">
                <a:solidFill>
                  <a:srgbClr val="595959"/>
                </a:solidFill>
              </a:rPr>
              <a:t>, </a:t>
            </a:r>
            <a:r>
              <a:rPr lang="hr-HR" sz="1700" dirty="0" smtClean="0">
                <a:solidFill>
                  <a:srgbClr val="595959"/>
                </a:solidFill>
              </a:rPr>
              <a:t>većina zemalja primjenjuje financiranje </a:t>
            </a:r>
            <a:r>
              <a:rPr lang="en-GB" sz="1700" dirty="0" smtClean="0">
                <a:solidFill>
                  <a:srgbClr val="595959"/>
                </a:solidFill>
              </a:rPr>
              <a:t>ex-ante (pre</a:t>
            </a:r>
            <a:r>
              <a:rPr lang="hr-HR" sz="1700" dirty="0" smtClean="0">
                <a:solidFill>
                  <a:srgbClr val="595959"/>
                </a:solidFill>
              </a:rPr>
              <a:t>thodno financiranje) </a:t>
            </a:r>
            <a:endParaRPr lang="en-GB" sz="1700" dirty="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r-HR" sz="1700" dirty="0" smtClean="0">
                <a:solidFill>
                  <a:srgbClr val="595959"/>
                </a:solidFill>
              </a:rPr>
              <a:t>U stvarnosti</a:t>
            </a:r>
            <a:r>
              <a:rPr lang="en-GB" sz="1700" dirty="0" smtClean="0">
                <a:solidFill>
                  <a:srgbClr val="595959"/>
                </a:solidFill>
              </a:rPr>
              <a:t>, </a:t>
            </a:r>
            <a:r>
              <a:rPr lang="hr-HR" sz="1700" dirty="0" smtClean="0">
                <a:solidFill>
                  <a:srgbClr val="595959"/>
                </a:solidFill>
              </a:rPr>
              <a:t>u mnogim slučajevima (npr. u slučaju sistemskih događaja) radi se o sustavima ex-post financiranja, budući da je prethodno financiranje relativno skromno.</a:t>
            </a:r>
            <a:r>
              <a:rPr lang="en-GB" sz="1600" dirty="0" smtClean="0">
                <a:solidFill>
                  <a:srgbClr val="595959"/>
                </a:solidFill>
              </a:rPr>
              <a:t> 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r>
              <a:rPr lang="hr-HR" b="1" dirty="0" smtClean="0"/>
              <a:t>Razlike u DGS-u između pojedinih zemalja</a:t>
            </a:r>
            <a:endParaRPr lang="en-GB" b="1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2" y="1763686"/>
            <a:ext cx="3924300" cy="31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kstniOkvir 12"/>
          <p:cNvSpPr txBox="1">
            <a:spLocks noChangeArrowheads="1"/>
          </p:cNvSpPr>
          <p:nvPr/>
        </p:nvSpPr>
        <p:spPr bwMode="auto">
          <a:xfrm>
            <a:off x="272802" y="1484313"/>
            <a:ext cx="3867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Mehanizam financiranja za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DGS 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430" y="5096266"/>
            <a:ext cx="38163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Europ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ska komisija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JRC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Izvješće prema članku 12. Direktive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94/19/E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kstniOkvir 12"/>
          <p:cNvSpPr txBox="1">
            <a:spLocks noChangeArrowheads="1"/>
          </p:cNvSpPr>
          <p:nvPr/>
        </p:nvSpPr>
        <p:spPr bwMode="auto">
          <a:xfrm>
            <a:off x="4017218" y="1484313"/>
            <a:ext cx="386715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Osigurani depoziti i sredstva DGS-a u nekim zemljama EU-a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, 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kraj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 2011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.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139952" y="4293096"/>
            <a:ext cx="4896544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Napomene: Kvalificirani depoziti jesu zbroj depozita stanovništva i poduzeća kod financijskih institucija. Pokriveni depoziti jesu kvalificirani depoziti pomnoženi s omjerom pokrivenosti. * DGS ili podaci MMF-a na kraju 2011. ** Udruženja banaka čine većinu obveznog sustava osiguranja depozita, stoga je omjer pokrivenosti depozita na donjoj razini.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4067944" y="4910971"/>
            <a:ext cx="4850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Izvor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Country Report</a:t>
            </a:r>
            <a:r>
              <a:rPr lang="hr-H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13/66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Note on 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Deposit Insurance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9" name="TekstniOkvir 13"/>
          <p:cNvSpPr txBox="1">
            <a:spLocks noChangeArrowheads="1"/>
          </p:cNvSpPr>
          <p:nvPr/>
        </p:nvSpPr>
        <p:spPr bwMode="auto">
          <a:xfrm>
            <a:off x="3995936" y="5373216"/>
            <a:ext cx="559652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400" b="1" dirty="0" smtClean="0">
                <a:solidFill>
                  <a:srgbClr val="5F5F5F"/>
                </a:solidFill>
                <a:latin typeface="Life L2" pitchFamily="18" charset="-18"/>
              </a:rPr>
              <a:t>Osigurani depoziti i sredstva DGS-a u Hrvatskoj</a:t>
            </a:r>
            <a:r>
              <a:rPr lang="en-GB" sz="1400" b="1" dirty="0" smtClean="0">
                <a:solidFill>
                  <a:srgbClr val="5F5F5F"/>
                </a:solidFill>
                <a:latin typeface="Life L2" pitchFamily="18" charset="-18"/>
              </a:rPr>
              <a:t>, </a:t>
            </a:r>
            <a:r>
              <a:rPr lang="hr-HR" sz="1400" b="1" dirty="0" smtClean="0">
                <a:solidFill>
                  <a:srgbClr val="5F5F5F"/>
                </a:solidFill>
                <a:latin typeface="Life L2" pitchFamily="18" charset="-18"/>
              </a:rPr>
              <a:t>kraj</a:t>
            </a:r>
            <a:r>
              <a:rPr lang="en-GB" sz="1400" b="1" dirty="0" smtClean="0">
                <a:solidFill>
                  <a:srgbClr val="5F5F5F"/>
                </a:solidFill>
                <a:latin typeface="Life L2" pitchFamily="18" charset="-18"/>
              </a:rPr>
              <a:t> 2012</a:t>
            </a:r>
            <a:r>
              <a:rPr lang="hr-HR" sz="1400" b="1" dirty="0" smtClean="0">
                <a:solidFill>
                  <a:srgbClr val="5F5F5F"/>
                </a:solidFill>
                <a:latin typeface="Life L2" pitchFamily="18" charset="-18"/>
              </a:rPr>
              <a:t>.</a:t>
            </a:r>
            <a:r>
              <a:rPr lang="en-GB" sz="1400" b="1" dirty="0" smtClean="0">
                <a:solidFill>
                  <a:srgbClr val="5F5F5F"/>
                </a:solidFill>
                <a:latin typeface="Life L2" pitchFamily="18" charset="-18"/>
              </a:rPr>
              <a:t> </a:t>
            </a:r>
            <a:endParaRPr lang="en-GB" sz="14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4104456" y="5575959"/>
            <a:ext cx="45720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 smtClean="0">
                <a:latin typeface="+mj-lt"/>
                <a:cs typeface="Times New Roman" pitchFamily="18" charset="0"/>
              </a:rPr>
              <a:t>Osigurani depoziti/BDP</a:t>
            </a:r>
            <a:r>
              <a:rPr lang="en-US" sz="1000" dirty="0">
                <a:latin typeface="+mj-lt"/>
                <a:cs typeface="Times New Roman" pitchFamily="18" charset="0"/>
              </a:rPr>
              <a:t>	</a:t>
            </a:r>
            <a:r>
              <a:rPr lang="en-US" sz="1000" dirty="0" smtClean="0">
                <a:latin typeface="+mj-lt"/>
                <a:cs typeface="Times New Roman" pitchFamily="18" charset="0"/>
              </a:rPr>
              <a:t>0</a:t>
            </a:r>
            <a:r>
              <a:rPr lang="hr-HR" sz="1000" dirty="0" smtClean="0">
                <a:latin typeface="+mj-lt"/>
                <a:cs typeface="Times New Roman" pitchFamily="18" charset="0"/>
              </a:rPr>
              <a:t>,</a:t>
            </a:r>
            <a:r>
              <a:rPr lang="en-US" sz="1000" dirty="0" smtClean="0">
                <a:latin typeface="+mj-lt"/>
                <a:cs typeface="Times New Roman" pitchFamily="18" charset="0"/>
              </a:rPr>
              <a:t>86</a:t>
            </a:r>
            <a:endParaRPr lang="en-US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1000" dirty="0" smtClean="0">
                <a:latin typeface="+mj-lt"/>
                <a:cs typeface="Times New Roman" pitchFamily="18" charset="0"/>
              </a:rPr>
              <a:t>Osigurani depoziti/BDP</a:t>
            </a:r>
            <a:r>
              <a:rPr lang="en-US" sz="1000" dirty="0">
                <a:latin typeface="+mj-lt"/>
                <a:cs typeface="Times New Roman" pitchFamily="18" charset="0"/>
              </a:rPr>
              <a:t>	</a:t>
            </a:r>
            <a:r>
              <a:rPr lang="en-US" sz="1000" dirty="0" smtClean="0">
                <a:latin typeface="+mj-lt"/>
                <a:cs typeface="Times New Roman" pitchFamily="18" charset="0"/>
              </a:rPr>
              <a:t>0</a:t>
            </a:r>
            <a:r>
              <a:rPr lang="hr-HR" sz="1000" dirty="0" smtClean="0">
                <a:latin typeface="+mj-lt"/>
                <a:cs typeface="Times New Roman" pitchFamily="18" charset="0"/>
              </a:rPr>
              <a:t>,</a:t>
            </a:r>
            <a:r>
              <a:rPr lang="en-US" sz="1000" dirty="0" smtClean="0">
                <a:latin typeface="+mj-lt"/>
                <a:cs typeface="Times New Roman" pitchFamily="18" charset="0"/>
              </a:rPr>
              <a:t>44</a:t>
            </a:r>
            <a:endParaRPr lang="en-US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hr-HR" sz="1000" dirty="0" smtClean="0">
                <a:latin typeface="+mj-lt"/>
                <a:cs typeface="Times New Roman" pitchFamily="18" charset="0"/>
              </a:rPr>
              <a:t>Opseg sredstava DGS-a/BDP</a:t>
            </a:r>
            <a:r>
              <a:rPr lang="en-US" sz="1000" dirty="0">
                <a:latin typeface="+mj-lt"/>
                <a:cs typeface="Times New Roman" pitchFamily="18" charset="0"/>
              </a:rPr>
              <a:t>	</a:t>
            </a:r>
            <a:r>
              <a:rPr lang="en-US" sz="1000" dirty="0" smtClean="0">
                <a:latin typeface="+mj-lt"/>
                <a:cs typeface="Times New Roman" pitchFamily="18" charset="0"/>
              </a:rPr>
              <a:t>1</a:t>
            </a:r>
            <a:r>
              <a:rPr lang="hr-HR" sz="1000" dirty="0" smtClean="0">
                <a:latin typeface="+mj-lt"/>
                <a:cs typeface="Times New Roman" pitchFamily="18" charset="0"/>
              </a:rPr>
              <a:t>,</a:t>
            </a:r>
            <a:r>
              <a:rPr lang="en-US" sz="1000" dirty="0" smtClean="0">
                <a:latin typeface="+mj-lt"/>
                <a:cs typeface="Times New Roman" pitchFamily="18" charset="0"/>
              </a:rPr>
              <a:t>21</a:t>
            </a:r>
            <a:endParaRPr lang="en-US" sz="10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4140075" y="6125234"/>
            <a:ext cx="48244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Državna agencija za osiguranje štednih uloga i sanaciju banaka i Hrvatski zavod za statistiku.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X:\dtp\Vujčićeva prezentacija s Čičin-Šaina\Rukopis\Grafikon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46066"/>
            <a:ext cx="3616325" cy="23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78160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Zaključak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33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X:\dtp\Vujčićeva prezentacija s Čičin-Šaina\Rukopis\Dijagram0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20" y="1916832"/>
            <a:ext cx="57531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0648"/>
            <a:ext cx="82296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Zaključak</a:t>
            </a:r>
            <a:endParaRPr lang="en-US" b="1" dirty="0" smtClean="0">
              <a:solidFill>
                <a:srgbClr val="5F5F5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363272" cy="4709120"/>
          </a:xfrm>
        </p:spPr>
        <p:txBody>
          <a:bodyPr/>
          <a:lstStyle/>
          <a:p>
            <a:pPr>
              <a:defRPr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Osnivanje BU-a zahtijeva vrijeme i trud.</a:t>
            </a:r>
          </a:p>
          <a:p>
            <a:pPr>
              <a:defRPr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Hrvatska snažno podupire osnivanje BU-a, ali je BU zasada postavljena tako da se povećava opcijska vrijednost čekanja na države članice izvan europodručja. 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Mala odgoda donošenja odluke neće izazvati velike troškove ali donošenje odluke odmah potencijalno hoće.</a:t>
            </a:r>
          </a:p>
          <a:p>
            <a:pPr>
              <a:defRPr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Što bi članstvo u SSM-u moglo učiniti privlačnijim za države članice izvan europodručja?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Pristup fondovima za </a:t>
            </a:r>
            <a:r>
              <a:rPr lang="hr-H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razrješavanje (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korištenje pomoći za bilancu plaćanja moglo bi biti korisna zamjena</a:t>
            </a:r>
            <a:r>
              <a:rPr lang="hr-H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ili pomoć za likvidnost i jednaki uvjeti u slučaju osiguranja depozita.</a:t>
            </a:r>
          </a:p>
          <a:p>
            <a:pPr lvl="1">
              <a:defRPr/>
            </a:pPr>
            <a:r>
              <a:rPr lang="hr-HR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Sve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 svemu, cjelovitiji BU mnogo je privlačniji od necjelovitoga! 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34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196952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ctr">
              <a:buFont typeface="Wingdings" pitchFamily="2" charset="2"/>
              <a:buNone/>
            </a:pPr>
            <a:r>
              <a:rPr lang="hr-HR" sz="4000" dirty="0" smtClean="0"/>
              <a:t>Hvala!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35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5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Gledano u cjelini –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stagnacija kredita</a:t>
            </a:r>
            <a:r>
              <a:rPr lang="en-GB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uz velike razlike između zemalja </a:t>
            </a:r>
            <a:r>
              <a:rPr lang="hr-HR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europodručja</a:t>
            </a:r>
            <a:endParaRPr lang="en-GB" b="1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6" name="Pravokutnik 6"/>
          <p:cNvSpPr>
            <a:spLocks noChangeArrowheads="1"/>
          </p:cNvSpPr>
          <p:nvPr/>
        </p:nvSpPr>
        <p:spPr bwMode="auto">
          <a:xfrm>
            <a:off x="1691680" y="2060848"/>
            <a:ext cx="426911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Kumulativni rast kredita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9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/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2008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. – 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7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/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2013</a:t>
            </a: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.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3884" y="5580646"/>
            <a:ext cx="360073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buClr>
                <a:srgbClr val="3783FF"/>
              </a:buClr>
              <a:buSzPct val="123000"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i HNB.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84" y="2345321"/>
            <a:ext cx="5332413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5F5F5F"/>
                </a:solidFill>
              </a:rPr>
              <a:t>Struktura aktive banaka i dezintegracija tržišta u europodručju</a:t>
            </a:r>
            <a:endParaRPr lang="en-GB" dirty="0" smtClean="0"/>
          </a:p>
        </p:txBody>
      </p:sp>
      <p:sp>
        <p:nvSpPr>
          <p:cNvPr id="20482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8291513" cy="4277072"/>
          </a:xfrm>
        </p:spPr>
        <p:txBody>
          <a:bodyPr/>
          <a:lstStyle/>
          <a:p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Podaci o kreditiranju ukazuju na sve veću fragmentiranost financijskih tržišta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Osim toga, banke u europodručju povećale su udio posjeda domaćih obveznica, a glavnina kupljenih domaćih obveznica odnosi se na državne obveznice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 jedne strane, državne obveznice činile su se razumnim načinom ulaganja 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(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koji podržava SAK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) </a:t>
            </a:r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 razdoblju visoke nesklonosti riziku, povećanja kreditnog rizika i niske potražnje privatnog sektora</a:t>
            </a:r>
            <a:endParaRPr lang="en-GB" sz="22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Međutim, takvim povećanjem izloženosti prema domaćim državama dodatno je ojačala veza između banaka i država</a:t>
            </a:r>
            <a:r>
              <a:rPr lang="en-GB" sz="2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1008112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Veća sklonost domaćem tržištu </a:t>
            </a:r>
            <a:br>
              <a:rPr lang="hr-HR" b="1" dirty="0" smtClean="0">
                <a:solidFill>
                  <a:srgbClr val="5F5F5F"/>
                </a:solidFill>
              </a:rPr>
            </a:br>
            <a:r>
              <a:rPr lang="hr-HR" b="1" dirty="0" smtClean="0">
                <a:solidFill>
                  <a:srgbClr val="5F5F5F"/>
                </a:solidFill>
              </a:rPr>
              <a:t>(državi) u </a:t>
            </a:r>
            <a:r>
              <a:rPr lang="hr-HR" b="1" dirty="0" err="1" smtClean="0">
                <a:solidFill>
                  <a:srgbClr val="5F5F5F"/>
                </a:solidFill>
              </a:rPr>
              <a:t>europodručju</a:t>
            </a:r>
            <a:r>
              <a:rPr lang="hr-HR" b="1" dirty="0" smtClean="0">
                <a:solidFill>
                  <a:srgbClr val="5F5F5F"/>
                </a:solidFill>
              </a:rPr>
              <a:t> i u Hrvatskoj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536" y="5589240"/>
            <a:ext cx="140335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buClr>
                <a:srgbClr val="3783FF"/>
              </a:buClr>
              <a:buSzPct val="123000"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233"/>
          <p:cNvSpPr txBox="1">
            <a:spLocks noChangeArrowheads="1"/>
          </p:cNvSpPr>
          <p:nvPr/>
        </p:nvSpPr>
        <p:spPr bwMode="auto">
          <a:xfrm>
            <a:off x="4572000" y="2060848"/>
            <a:ext cx="4463603" cy="48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Državni vrijednosni papiri/(državni vrijednosni papiri + krediti privatnom sektoru</a:t>
            </a:r>
            <a:r>
              <a:rPr lang="en-GB" sz="1600" b="1" dirty="0" smtClean="0">
                <a:solidFill>
                  <a:srgbClr val="5F5F5F"/>
                </a:solidFill>
                <a:latin typeface="Life L2" pitchFamily="18" charset="-18"/>
              </a:rPr>
              <a:t>)</a:t>
            </a:r>
            <a:endParaRPr lang="en-GB" sz="14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8"/>
          <p:cNvSpPr>
            <a:spLocks noChangeArrowheads="1"/>
          </p:cNvSpPr>
          <p:nvPr/>
        </p:nvSpPr>
        <p:spPr bwMode="auto">
          <a:xfrm>
            <a:off x="140321" y="2275594"/>
            <a:ext cx="360707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Omjer domaćih i ukupnih obveznica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60837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60837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Kvaliteta aktive europskih banaka neprestano pada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54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611560" y="1700808"/>
            <a:ext cx="8075612" cy="4530725"/>
          </a:xfrm>
        </p:spPr>
        <p:txBody>
          <a:bodyPr/>
          <a:lstStyle/>
          <a:p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Zbog kontinuiranog rasta loših kredita, mali su izgledi za smanjenje troškova ispravka vrijednosti.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Pored rasta LK-a povećavaju se i troškovi ispravka vrijednosti zbog potrebe daljnjeg</a:t>
            </a:r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pokrivanja postojećih LK-ova.</a:t>
            </a:r>
            <a:endParaRPr lang="en-GB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Bolje stanje u SAD-u.</a:t>
            </a:r>
          </a:p>
          <a:p>
            <a:endParaRPr lang="hr-HR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 Hrvatskoj je pokrivenost LK-a rezervacijama manja, ali je udio priznatih LK-ova veći nego u usporedivim zemljama.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4"/>
          <p:cNvSpPr>
            <a:spLocks noGrp="1"/>
          </p:cNvSpPr>
          <p:nvPr>
            <p:ph type="title"/>
          </p:nvPr>
        </p:nvSpPr>
        <p:spPr>
          <a:xfrm>
            <a:off x="492125" y="381000"/>
            <a:ext cx="8229600" cy="815752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5F5F5F"/>
                </a:solidFill>
              </a:rPr>
              <a:t>Kvaliteta aktive</a:t>
            </a:r>
            <a:endParaRPr lang="en-GB" b="1" dirty="0" smtClean="0">
              <a:solidFill>
                <a:srgbClr val="5F5F5F"/>
              </a:solidFill>
            </a:endParaRPr>
          </a:p>
        </p:txBody>
      </p:sp>
      <p:sp>
        <p:nvSpPr>
          <p:cNvPr id="24579" name="TekstniOkvir 10"/>
          <p:cNvSpPr txBox="1">
            <a:spLocks noChangeArrowheads="1"/>
          </p:cNvSpPr>
          <p:nvPr/>
        </p:nvSpPr>
        <p:spPr bwMode="auto">
          <a:xfrm>
            <a:off x="4635921" y="2130426"/>
            <a:ext cx="432048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Pokrivenost loših kredita rezervacijama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24580" name="TekstniOkvir 11"/>
          <p:cNvSpPr txBox="1">
            <a:spLocks noChangeArrowheads="1"/>
          </p:cNvSpPr>
          <p:nvPr/>
        </p:nvSpPr>
        <p:spPr bwMode="auto">
          <a:xfrm>
            <a:off x="387449" y="2130426"/>
            <a:ext cx="392112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eaLnBrk="0" hangingPunct="0">
              <a:lnSpc>
                <a:spcPct val="80000"/>
              </a:lnSpc>
              <a:buClr>
                <a:srgbClr val="3783FF"/>
              </a:buClr>
              <a:buSzPct val="123000"/>
            </a:pPr>
            <a:r>
              <a:rPr lang="hr-HR" sz="1600" b="1" dirty="0" smtClean="0">
                <a:solidFill>
                  <a:srgbClr val="5F5F5F"/>
                </a:solidFill>
                <a:latin typeface="Life L2" pitchFamily="18" charset="-18"/>
              </a:rPr>
              <a:t>Udio loših kredita banaka</a:t>
            </a:r>
            <a:endParaRPr lang="en-GB" sz="1600" b="1" dirty="0">
              <a:solidFill>
                <a:srgbClr val="5F5F5F"/>
              </a:solidFill>
              <a:latin typeface="Life L2" pitchFamily="18" charset="-18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67755" y="5323274"/>
            <a:ext cx="47162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FSI,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aktiva banaka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ponderirani prosjeci.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apomena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Zemlje SIE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Bu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garsk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Češka Republika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Estoni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Madžarska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Latvi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Lit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jska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umunjska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Republika Slovačka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Sloveni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5" y="2419736"/>
            <a:ext cx="3932237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11" y="2419736"/>
            <a:ext cx="3924300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>
          <a:xfrm>
            <a:off x="492125" y="381000"/>
            <a:ext cx="8229600" cy="815752"/>
          </a:xfrm>
        </p:spPr>
        <p:txBody>
          <a:bodyPr/>
          <a:lstStyle/>
          <a:p>
            <a:r>
              <a:rPr lang="hr-HR" b="1" dirty="0" smtClean="0">
                <a:solidFill>
                  <a:srgbClr val="5F5F5F"/>
                </a:solidFill>
              </a:rPr>
              <a:t>Poslovni rezultati banaka</a:t>
            </a:r>
            <a:endParaRPr lang="en-GB" dirty="0" smtClean="0"/>
          </a:p>
        </p:txBody>
      </p:sp>
      <p:sp>
        <p:nvSpPr>
          <p:cNvPr id="25602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8313" y="1600200"/>
            <a:ext cx="8218487" cy="4530725"/>
          </a:xfrm>
        </p:spPr>
        <p:txBody>
          <a:bodyPr/>
          <a:lstStyle/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Dobit banaka u Europi pod snažnim je utjecajem pada kvalitete aktive, dok se u SAD-u rezerviranja smanjuju te tako čak i podupiru dobit. Računovodstveni standardi/standardi rezerviranja?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hr-HR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Dvostruki učinak rasta loših kredita: troškovi ispravka vrijednosti rastu a kamatni prihodi padaju.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Banke u SAD-u posluju s manjom operativnom dobiti ali zahvaljujući kvalitetnijoj aktivi i manjoj financijskoj poluzi imaju veći kreditni potencijal.</a:t>
            </a:r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endParaRPr lang="en-GB" sz="180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hr-HR" sz="1800" dirty="0" smtClean="0"/>
              <a:t>Hrvatske su banke dobro prolazile tijekom većine kriznog razdoblja. Međutim, produžena recesija postala je teret za poslovanje banaka. Ostvarenje kreditnog rizika dobiva sve značajniju ulogu u bankarstvu, a kamatni se prihodi smanjuju.</a:t>
            </a: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658100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539635-1A31-41FC-A777-889D99015AE0}" type="slidenum"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r>
              <a:rPr lang="hr-HR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/35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Life L2"/>
        <a:ea typeface=""/>
        <a:cs typeface=""/>
      </a:majorFont>
      <a:minorFont>
        <a:latin typeface="Life L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4589</TotalTime>
  <Words>2223</Words>
  <Application>Microsoft Office PowerPoint</Application>
  <PresentationFormat>On-screen Show (4:3)</PresentationFormat>
  <Paragraphs>247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Wingdings</vt:lpstr>
      <vt:lpstr>Verdana</vt:lpstr>
      <vt:lpstr>Life L2</vt:lpstr>
      <vt:lpstr>Times New Roman</vt:lpstr>
      <vt:lpstr>Level</vt:lpstr>
      <vt:lpstr>Bankarstvo u Europi: Što se dogodilo i kako to popraviti?</vt:lpstr>
      <vt:lpstr>Struktura prezentacije</vt:lpstr>
      <vt:lpstr>Kreditna aktivnost u europodručju</vt:lpstr>
      <vt:lpstr>Gledano u cjelini – stagnacija kredita  uz velike razlike između zemalja europodručja</vt:lpstr>
      <vt:lpstr>Struktura aktive banaka i dezintegracija tržišta u europodručju</vt:lpstr>
      <vt:lpstr>Veća sklonost domaćem tržištu  (državi) u europodručju i u Hrvatskoj</vt:lpstr>
      <vt:lpstr>Kvaliteta aktive europskih banaka neprestano pada</vt:lpstr>
      <vt:lpstr>Kvaliteta aktive</vt:lpstr>
      <vt:lpstr>Poslovni rezultati banaka</vt:lpstr>
      <vt:lpstr>Pokazatelji poslovanja banaka</vt:lpstr>
      <vt:lpstr>SAK u Europi relativno visok,  ali i visoka financijska poluga!?</vt:lpstr>
      <vt:lpstr>Poboljšava se SAK u Europi, ali bez odgovarajućeg smanjenja financijskih poluga </vt:lpstr>
      <vt:lpstr>Troškovi financijske pomoći u EU-u  2008. – 2011.: skupa kriza</vt:lpstr>
      <vt:lpstr>Troškovi potpore financijskom sustavu,  2008. – 2011.</vt:lpstr>
      <vt:lpstr>Još uvijek postoje značajni rizici</vt:lpstr>
      <vt:lpstr>Pokazatelji kapitala osjetljivi  su na pokrivenost LK-a</vt:lpstr>
      <vt:lpstr>Europske banke i dalje se oslanjaju na sredstva s financijskih tržišta (ESB)</vt:lpstr>
      <vt:lpstr>Zbog male količine novog kapitala banke europodručja i dalje se oslanjaju na sredstva  s financijskih tržišta (ESB)</vt:lpstr>
      <vt:lpstr>SIE: za razliku od europodručja, veći omjer kredita i depozita – intenzivnije razduživanje</vt:lpstr>
      <vt:lpstr>Bankovna unija</vt:lpstr>
      <vt:lpstr>Arhitektura BU-a</vt:lpstr>
      <vt:lpstr>Veza između slabih banaka i slabih država</vt:lpstr>
      <vt:lpstr>Jedinstveni nadzorni mehanizam,  bankovna unija i EU</vt:lpstr>
      <vt:lpstr>Općenito o prednostima BU-a</vt:lpstr>
      <vt:lpstr>Prednosti za zemlje izvan europodručja?</vt:lpstr>
      <vt:lpstr>Izazovi sudjelovanja u SSM-u  za zemlje izvan europodručja</vt:lpstr>
      <vt:lpstr>Izazovi sudjelovanja u SSM-u za zemlje izvan europodručja (2)</vt:lpstr>
      <vt:lpstr>SSM – raspored događanja</vt:lpstr>
      <vt:lpstr>Procjena bilančnih efekata</vt:lpstr>
      <vt:lpstr>Što je s preostala dva stupa?</vt:lpstr>
      <vt:lpstr>Usklađivanje sustava osiguranja depozita</vt:lpstr>
      <vt:lpstr>Razlike u DGS-u između pojedinih zemalja</vt:lpstr>
      <vt:lpstr>Zaključak</vt:lpstr>
      <vt:lpstr>Zaključak</vt:lpstr>
      <vt:lpstr>PowerPoint Presentation</vt:lpstr>
    </vt:vector>
  </TitlesOfParts>
  <Company>HNB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Romana Sinković</dc:creator>
  <cp:lastModifiedBy>Slavko Križnjak</cp:lastModifiedBy>
  <cp:revision>439</cp:revision>
  <cp:lastPrinted>2013-10-17T08:37:51Z</cp:lastPrinted>
  <dcterms:created xsi:type="dcterms:W3CDTF">2004-06-09T08:54:16Z</dcterms:created>
  <dcterms:modified xsi:type="dcterms:W3CDTF">2013-10-22T07:23:28Z</dcterms:modified>
</cp:coreProperties>
</file>