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6" r:id="rId3"/>
    <p:sldId id="322" r:id="rId4"/>
    <p:sldId id="300" r:id="rId5"/>
    <p:sldId id="323" r:id="rId6"/>
    <p:sldId id="301" r:id="rId7"/>
    <p:sldId id="324" r:id="rId8"/>
    <p:sldId id="304" r:id="rId9"/>
    <p:sldId id="325" r:id="rId10"/>
    <p:sldId id="303" r:id="rId11"/>
    <p:sldId id="305" r:id="rId12"/>
    <p:sldId id="327" r:id="rId13"/>
    <p:sldId id="306" r:id="rId14"/>
    <p:sldId id="328" r:id="rId15"/>
    <p:sldId id="307" r:id="rId16"/>
    <p:sldId id="329" r:id="rId17"/>
    <p:sldId id="308" r:id="rId18"/>
    <p:sldId id="331" r:id="rId19"/>
    <p:sldId id="309" r:id="rId20"/>
    <p:sldId id="310" r:id="rId21"/>
    <p:sldId id="335" r:id="rId22"/>
    <p:sldId id="321" r:id="rId23"/>
    <p:sldId id="316" r:id="rId24"/>
    <p:sldId id="337" r:id="rId25"/>
    <p:sldId id="311" r:id="rId26"/>
    <p:sldId id="312" r:id="rId27"/>
    <p:sldId id="338" r:id="rId28"/>
    <p:sldId id="317" r:id="rId29"/>
    <p:sldId id="318" r:id="rId30"/>
    <p:sldId id="313" r:id="rId31"/>
    <p:sldId id="319" r:id="rId32"/>
    <p:sldId id="333" r:id="rId33"/>
    <p:sldId id="314" r:id="rId34"/>
    <p:sldId id="334" r:id="rId35"/>
    <p:sldId id="298" r:id="rId36"/>
  </p:sldIdLst>
  <p:sldSz cx="9144000" cy="6858000" type="screen4x3"/>
  <p:notesSz cx="6662738" cy="9906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Life L2" panose="02020602060305020304" pitchFamily="18" charset="-18"/>
      <p:regular r:id="rId47"/>
      <p:bold r:id="rId48"/>
      <p:italic r:id="rId49"/>
      <p:boldItalic r:id="rId50"/>
    </p:embeddedFont>
  </p:embeddedFont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5D3"/>
    <a:srgbClr val="8EB4E3"/>
    <a:srgbClr val="6DA8D9"/>
    <a:srgbClr val="6DADD9"/>
    <a:srgbClr val="008DC0"/>
    <a:srgbClr val="0086EA"/>
    <a:srgbClr val="4750FF"/>
    <a:srgbClr val="E07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90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pPr>
              <a:defRPr/>
            </a:pPr>
            <a:fld id="{BDD73EAB-08FB-4034-96E6-270DF5B7BDE9}" type="datetimeFigureOut">
              <a:rPr lang="hr-HR"/>
              <a:pPr>
                <a:defRPr/>
              </a:pPr>
              <a:t>22.10.2013.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3270" y="9408641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pPr>
              <a:defRPr/>
            </a:pPr>
            <a:fld id="{095BE100-BF7F-4989-A86E-54E5BC35F9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7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pPr>
              <a:defRPr/>
            </a:pPr>
            <a:fld id="{80D6E17D-2D8C-46BF-A2BB-5ABB89A3C357}" type="datetimeFigureOut">
              <a:rPr lang="hr-HR"/>
              <a:pPr>
                <a:defRPr/>
              </a:pPr>
              <a:t>22.10.2013.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0" tIns="45290" rIns="90580" bIns="4529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5963" y="4705905"/>
            <a:ext cx="5330813" cy="4457225"/>
          </a:xfrm>
          <a:prstGeom prst="rect">
            <a:avLst/>
          </a:prstGeom>
        </p:spPr>
        <p:txBody>
          <a:bodyPr vert="horz" lIns="90580" tIns="45290" rIns="90580" bIns="4529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3270" y="9408641"/>
            <a:ext cx="2887913" cy="49577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pPr>
              <a:defRPr/>
            </a:pPr>
            <a:fld id="{D2873E8F-829B-4B65-AC0F-A64AC2273D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5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3F373-992F-4FCB-927B-EACF08B3DB02}" type="slidenum">
              <a:rPr lang="hr-HR" smtClean="0"/>
              <a:pPr/>
              <a:t>4</a:t>
            </a:fld>
            <a:endParaRPr lang="hr-HR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4538"/>
            <a:ext cx="4953000" cy="3716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469" y="4701152"/>
            <a:ext cx="4885800" cy="44603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92A05-8019-45D0-8198-18EE382B9E73}" type="slidenum">
              <a:rPr lang="hr-HR" smtClean="0"/>
              <a:pPr/>
              <a:t>6</a:t>
            </a:fld>
            <a:endParaRPr lang="hr-HR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4538"/>
            <a:ext cx="4953000" cy="3716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469" y="4701152"/>
            <a:ext cx="4885800" cy="44603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ADA9A1-2EA4-4483-A7D5-B5211C250E6E}" type="slidenum">
              <a:rPr lang="hr-HR" smtClean="0">
                <a:latin typeface="Arial" charset="0"/>
              </a:rPr>
              <a:pPr/>
              <a:t>19</a:t>
            </a:fld>
            <a:endParaRPr lang="hr-HR" dirty="0" smtClean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4538"/>
            <a:ext cx="4953000" cy="3716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469" y="4702737"/>
            <a:ext cx="4885800" cy="445880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5" name="Picture 21" descr="EN Logo za PP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39592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EN traka za PP tem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0663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3733800"/>
            <a:ext cx="7772400" cy="984250"/>
          </a:xfrm>
        </p:spPr>
        <p:txBody>
          <a:bodyPr/>
          <a:lstStyle>
            <a:lvl1pPr>
              <a:defRPr sz="4300"/>
            </a:lvl1pPr>
          </a:lstStyle>
          <a:p>
            <a:r>
              <a:rPr lang="hr-HR"/>
              <a:t>Click to edit Master title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5538" y="5257800"/>
            <a:ext cx="6858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hr-HR"/>
              <a:t>Click to edit Master subtitle or name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1A4C-A3D2-40DD-B07A-FDE327746E2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49C-002A-4F23-8F2D-74CF956225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56388" y="381000"/>
            <a:ext cx="2065337" cy="57499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46788" cy="57499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5324-D526-41A9-BDC9-F20AF14577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B240-8D68-436D-BFE0-BA6418B572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DDC9-D821-4057-AA37-70352A514C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B63E-77A1-469F-B0DF-100909C520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DB25-F8EA-4528-BE00-B28C63DF5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FF6A-AE1A-4D75-98BC-067AA913D7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68E6-BCE5-494E-8F19-DD8F18FA4C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D45A-80B0-4B44-9E6B-A5A4443569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169D-3748-4125-8F58-542FADC6E4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9182-7F84-4FC7-9F21-FF6E6717D0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09AE079-11C3-4FF3-946F-E0B801C83B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1032" name="Picture 13" descr="EN traka za PP templa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0663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p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n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p"/>
        <a:defRPr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501008"/>
            <a:ext cx="777240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Banking in Europe:</a:t>
            </a:r>
            <a:br>
              <a:rPr lang="en-GB" sz="32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What went wrong and how to fix it?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014243"/>
            <a:ext cx="6858000" cy="93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5F5F5F"/>
                </a:solidFill>
              </a:rPr>
              <a:t>Boris Vujčić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5F5F5F"/>
                </a:solidFill>
              </a:rPr>
              <a:t>e-mail: boris.vujcic@hnb.hr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92125" y="620688"/>
            <a:ext cx="8229600" cy="743744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Bank performance indicators</a:t>
            </a:r>
          </a:p>
        </p:txBody>
      </p:sp>
      <p:sp>
        <p:nvSpPr>
          <p:cNvPr id="26627" name="TekstniOkvir 12"/>
          <p:cNvSpPr txBox="1">
            <a:spLocks noChangeArrowheads="1"/>
          </p:cNvSpPr>
          <p:nvPr/>
        </p:nvSpPr>
        <p:spPr bwMode="auto">
          <a:xfrm>
            <a:off x="280417" y="1916832"/>
            <a:ext cx="3867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Bank Return on Assets</a:t>
            </a:r>
          </a:p>
        </p:txBody>
      </p:sp>
      <p:sp>
        <p:nvSpPr>
          <p:cNvPr id="26628" name="TekstniOkvir 12"/>
          <p:cNvSpPr txBox="1">
            <a:spLocks noChangeArrowheads="1"/>
          </p:cNvSpPr>
          <p:nvPr/>
        </p:nvSpPr>
        <p:spPr bwMode="auto">
          <a:xfrm>
            <a:off x="4672905" y="1916832"/>
            <a:ext cx="4219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Bank Return on Assets excluding value adjustment costs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59203" y="5472338"/>
            <a:ext cx="4608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IMF, FSI, (bank assets) weighted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averages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CEE countries: Bulgaria, Croatia, Czech Republic, Estonia, Hungary, Latvia, Lithuania, Poland, Romania, Slovak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Slovenia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3" y="2399432"/>
            <a:ext cx="39592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79" y="2399432"/>
            <a:ext cx="39592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4"/>
          <p:cNvSpPr>
            <a:spLocks noGrp="1"/>
          </p:cNvSpPr>
          <p:nvPr>
            <p:ph type="title"/>
          </p:nvPr>
        </p:nvSpPr>
        <p:spPr>
          <a:xfrm>
            <a:off x="492125" y="597024"/>
            <a:ext cx="8229600" cy="743744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CAR in Europe relatively high </a:t>
            </a:r>
            <a:br>
              <a:rPr lang="en-GB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but also high leverage!?</a:t>
            </a:r>
          </a:p>
        </p:txBody>
      </p:sp>
      <p:sp>
        <p:nvSpPr>
          <p:cNvPr id="27650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468313" y="1600200"/>
            <a:ext cx="8218487" cy="4530725"/>
          </a:xfrm>
        </p:spPr>
        <p:txBody>
          <a:bodyPr/>
          <a:lstStyle/>
          <a:p>
            <a:r>
              <a:rPr lang="en-GB" sz="2000" dirty="0" smtClean="0"/>
              <a:t>United states traditionally has higher capital ratios.</a:t>
            </a:r>
          </a:p>
          <a:p>
            <a:endParaRPr lang="en-GB" sz="2000" dirty="0" smtClean="0"/>
          </a:p>
          <a:p>
            <a:r>
              <a:rPr lang="en-GB" sz="2000" dirty="0" smtClean="0"/>
              <a:t>CAR ratios in Europe increased after the crisis</a:t>
            </a:r>
            <a:r>
              <a:rPr lang="hr-HR" sz="2000" dirty="0" smtClean="0"/>
              <a:t>,</a:t>
            </a:r>
            <a:r>
              <a:rPr lang="en-GB" sz="2000" dirty="0" smtClean="0"/>
              <a:t> mostly due to a risk aversion.</a:t>
            </a:r>
          </a:p>
          <a:p>
            <a:endParaRPr lang="en-GB" sz="2000" dirty="0" smtClean="0"/>
          </a:p>
          <a:p>
            <a:r>
              <a:rPr lang="en-GB" sz="2000" dirty="0" smtClean="0"/>
              <a:t>On the other hand, equity to un-weighted assets ratio remains stable (even decreased slightly in </a:t>
            </a:r>
            <a:r>
              <a:rPr lang="hr-HR" sz="2000" dirty="0" smtClean="0"/>
              <a:t>e</a:t>
            </a:r>
            <a:r>
              <a:rPr lang="en-GB" sz="2000" dirty="0" smtClean="0"/>
              <a:t>uro</a:t>
            </a:r>
            <a:r>
              <a:rPr lang="hr-HR" sz="2000" dirty="0" smtClean="0"/>
              <a:t> area </a:t>
            </a:r>
            <a:r>
              <a:rPr lang="en-GB" sz="2000" dirty="0" smtClean="0"/>
              <a:t>after 2010</a:t>
            </a:r>
            <a:r>
              <a:rPr lang="hr-HR" sz="2000" dirty="0" smtClean="0"/>
              <a:t>),</a:t>
            </a:r>
            <a:r>
              <a:rPr lang="en-GB" sz="2000" dirty="0" smtClean="0"/>
              <a:t> meaning that the fresh capital inflow in the banking sector has been scarce – there has been no deleveraging.</a:t>
            </a:r>
          </a:p>
          <a:p>
            <a:endParaRPr lang="en-GB" sz="2000" dirty="0" smtClean="0"/>
          </a:p>
          <a:p>
            <a:r>
              <a:rPr lang="en-GB" sz="2000" dirty="0" smtClean="0"/>
              <a:t>In Croatia, high capital buffers make banking sector much more resilient to the crisis and change of regulatory standards than elsewhere.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</a:t>
            </a:r>
            <a:r>
              <a:rPr lang="hr-HR" b="1" dirty="0" smtClean="0">
                <a:solidFill>
                  <a:srgbClr val="5F5F5F"/>
                </a:solidFill>
              </a:rPr>
              <a:t>AR</a:t>
            </a:r>
            <a:r>
              <a:rPr lang="en-GB" b="1" dirty="0" smtClean="0">
                <a:solidFill>
                  <a:srgbClr val="5F5F5F"/>
                </a:solidFill>
              </a:rPr>
              <a:t> in Europe </a:t>
            </a:r>
            <a:r>
              <a:rPr lang="hr-HR" b="1" dirty="0" smtClean="0">
                <a:solidFill>
                  <a:srgbClr val="5F5F5F"/>
                </a:solidFill>
              </a:rPr>
              <a:t>is </a:t>
            </a:r>
            <a:r>
              <a:rPr lang="en-US" b="1" dirty="0" smtClean="0">
                <a:solidFill>
                  <a:srgbClr val="5F5F5F"/>
                </a:solidFill>
              </a:rPr>
              <a:t>improving </a:t>
            </a:r>
            <a:r>
              <a:rPr lang="en-GB" b="1" dirty="0" smtClean="0">
                <a:solidFill>
                  <a:srgbClr val="5F5F5F"/>
                </a:solidFill>
              </a:rPr>
              <a:t>but without corresponding decline in leverage</a:t>
            </a:r>
          </a:p>
        </p:txBody>
      </p:sp>
      <p:sp>
        <p:nvSpPr>
          <p:cNvPr id="28675" name="TekstniOkvir 10"/>
          <p:cNvSpPr txBox="1">
            <a:spLocks noChangeArrowheads="1"/>
          </p:cNvSpPr>
          <p:nvPr/>
        </p:nvSpPr>
        <p:spPr bwMode="auto">
          <a:xfrm>
            <a:off x="375736" y="2049059"/>
            <a:ext cx="4152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Bank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(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regulatory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)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 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capital adequacy ratio (CAR)</a:t>
            </a:r>
          </a:p>
        </p:txBody>
      </p:sp>
      <p:sp>
        <p:nvSpPr>
          <p:cNvPr id="28676" name="TekstniOkvir 12"/>
          <p:cNvSpPr txBox="1">
            <a:spLocks noChangeArrowheads="1"/>
          </p:cNvSpPr>
          <p:nvPr/>
        </p:nvSpPr>
        <p:spPr bwMode="auto">
          <a:xfrm>
            <a:off x="4573482" y="2049059"/>
            <a:ext cx="3867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>
                <a:solidFill>
                  <a:srgbClr val="5F5F5F"/>
                </a:solidFill>
                <a:latin typeface="Life L2" pitchFamily="18" charset="-18"/>
              </a:rPr>
              <a:t>Bank capital to unweighted assets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38857" y="5431125"/>
            <a:ext cx="45371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IMF, FSI, (bank assets) weighted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averages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CEE countries: Bulgaria, Croatia, Czech Republic, Estonia, Hungary, Latvia, Lithuania, Poland, Romania, Slovak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Slovenia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" y="2564904"/>
            <a:ext cx="3952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78199"/>
            <a:ext cx="3952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Costs of financial aid in the EU</a:t>
            </a:r>
            <a:r>
              <a:rPr lang="hr-HR" b="1" dirty="0" smtClean="0">
                <a:solidFill>
                  <a:srgbClr val="5F5F5F"/>
                </a:solidFill>
              </a:rPr>
              <a:t>,</a:t>
            </a:r>
            <a:r>
              <a:rPr lang="en-GB" b="1" dirty="0" smtClean="0">
                <a:solidFill>
                  <a:srgbClr val="5F5F5F"/>
                </a:solidFill>
              </a:rPr>
              <a:t> </a:t>
            </a:r>
            <a:br>
              <a:rPr lang="en-GB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2008–2011: costly crisis</a:t>
            </a:r>
          </a:p>
        </p:txBody>
      </p:sp>
      <p:sp>
        <p:nvSpPr>
          <p:cNvPr id="29698" name="Rezervirano mjesto teksta 6"/>
          <p:cNvSpPr>
            <a:spLocks noGrp="1"/>
          </p:cNvSpPr>
          <p:nvPr>
            <p:ph type="body" sz="half" idx="3"/>
          </p:nvPr>
        </p:nvSpPr>
        <p:spPr>
          <a:xfrm>
            <a:off x="468313" y="1600200"/>
            <a:ext cx="8218487" cy="4530725"/>
          </a:xfrm>
        </p:spPr>
        <p:txBody>
          <a:bodyPr/>
          <a:lstStyle/>
          <a:p>
            <a:r>
              <a:rPr lang="en-GB" sz="1800" dirty="0" smtClean="0"/>
              <a:t>EU</a:t>
            </a:r>
            <a:r>
              <a:rPr lang="hr-HR" sz="1800" dirty="0" smtClean="0"/>
              <a:t>27</a:t>
            </a:r>
            <a:r>
              <a:rPr lang="en-GB" sz="1800" dirty="0" smtClean="0"/>
              <a:t> members approved around 4,656 billion </a:t>
            </a:r>
            <a:r>
              <a:rPr lang="hr-HR" sz="1800" dirty="0" smtClean="0"/>
              <a:t>e</a:t>
            </a:r>
            <a:r>
              <a:rPr lang="en-GB" sz="1800" dirty="0" smtClean="0"/>
              <a:t>uro</a:t>
            </a:r>
            <a:r>
              <a:rPr lang="hr-HR" sz="1800" dirty="0" smtClean="0"/>
              <a:t>s</a:t>
            </a:r>
            <a:r>
              <a:rPr lang="en-GB" sz="1800" dirty="0" smtClean="0"/>
              <a:t> of financial aid to banking institutions (with 1,676 billion spent until the end of 2011).</a:t>
            </a:r>
          </a:p>
          <a:p>
            <a:endParaRPr lang="en-GB" sz="1800" dirty="0" smtClean="0"/>
          </a:p>
          <a:p>
            <a:r>
              <a:rPr lang="en-GB" sz="1800" dirty="0" smtClean="0"/>
              <a:t>United Kingdom, Germany, Denmark and Ireland approved more the 500 billion </a:t>
            </a:r>
            <a:r>
              <a:rPr lang="hr-HR" sz="1800" dirty="0" err="1" smtClean="0"/>
              <a:t>euros</a:t>
            </a:r>
            <a:r>
              <a:rPr lang="hr-HR" sz="1800" dirty="0" smtClean="0"/>
              <a:t>,</a:t>
            </a:r>
            <a:r>
              <a:rPr lang="en-GB" sz="1800" dirty="0" smtClean="0"/>
              <a:t> while Bulgaria, Czech R</a:t>
            </a:r>
            <a:r>
              <a:rPr lang="hr-HR" sz="1800" dirty="0" smtClean="0"/>
              <a:t>.</a:t>
            </a:r>
            <a:r>
              <a:rPr lang="en-GB" sz="1800" dirty="0" smtClean="0"/>
              <a:t>, Estonia, Malta, Romania and Croatia did not provide any help to their banks. </a:t>
            </a:r>
          </a:p>
          <a:p>
            <a:endParaRPr lang="en-GB" sz="1800" dirty="0" smtClean="0"/>
          </a:p>
          <a:p>
            <a:r>
              <a:rPr lang="en-GB" sz="1800" dirty="0" smtClean="0"/>
              <a:t>Relative to 2011 GDP,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en-GB" sz="1800" dirty="0" smtClean="0"/>
              <a:t>highest bank support was provided by Ireland (328</a:t>
            </a:r>
            <a:r>
              <a:rPr lang="hr-HR" sz="1800" dirty="0" smtClean="0"/>
              <a:t> </a:t>
            </a:r>
            <a:r>
              <a:rPr lang="en-GB" sz="1800" dirty="0" smtClean="0"/>
              <a:t>%) and Denmark (258%)</a:t>
            </a:r>
            <a:r>
              <a:rPr lang="hr-HR" sz="1800" dirty="0" smtClean="0"/>
              <a:t>,</a:t>
            </a:r>
            <a:r>
              <a:rPr lang="en-GB" sz="1800" dirty="0" smtClean="0"/>
              <a:t> with Belgium and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en-GB" sz="1800" dirty="0" smtClean="0"/>
              <a:t>Netherlands committing more than 50% of GDP.</a:t>
            </a:r>
          </a:p>
          <a:p>
            <a:endParaRPr lang="en-GB" sz="1800" dirty="0" smtClean="0"/>
          </a:p>
          <a:p>
            <a:r>
              <a:rPr lang="en-GB" sz="1800" dirty="0" smtClean="0"/>
              <a:t>The structure of EU27 bank support shows that countries mostly used</a:t>
            </a:r>
            <a:r>
              <a:rPr lang="hr-HR" sz="1800" dirty="0" smtClean="0"/>
              <a:t> </a:t>
            </a:r>
            <a:r>
              <a:rPr lang="en-GB" sz="1800" dirty="0" smtClean="0"/>
              <a:t>guarantees to support banks (27.3%)</a:t>
            </a:r>
            <a:r>
              <a:rPr lang="hr-HR" sz="1800" dirty="0" smtClean="0"/>
              <a:t>,</a:t>
            </a:r>
            <a:r>
              <a:rPr lang="en-GB" sz="1800" dirty="0" smtClean="0"/>
              <a:t> with recapitalization, buying of troubled assets and liquidity measures amounting to 4.9%, 3.6% and 1.7% of 2011 GDP respectively.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Costs of support to financial system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 2008</a:t>
            </a:r>
            <a:r>
              <a:rPr lang="hr-HR" b="1" dirty="0" smtClean="0">
                <a:solidFill>
                  <a:srgbClr val="5F5F5F"/>
                </a:solidFill>
              </a:rPr>
              <a:t>–</a:t>
            </a:r>
            <a:r>
              <a:rPr lang="en-GB" b="1" dirty="0" smtClean="0">
                <a:solidFill>
                  <a:srgbClr val="5F5F5F"/>
                </a:solidFill>
              </a:rPr>
              <a:t>2011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230758" y="6179939"/>
            <a:ext cx="3209925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European Commission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kstniOkvir 8"/>
          <p:cNvSpPr txBox="1">
            <a:spLocks noChangeArrowheads="1"/>
          </p:cNvSpPr>
          <p:nvPr/>
        </p:nvSpPr>
        <p:spPr bwMode="auto">
          <a:xfrm>
            <a:off x="5795963" y="1578248"/>
            <a:ext cx="28082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The amount of approved financial aid</a:t>
            </a:r>
          </a:p>
        </p:txBody>
      </p:sp>
      <p:sp>
        <p:nvSpPr>
          <p:cNvPr id="30727" name="TekstniOkvir 9"/>
          <p:cNvSpPr txBox="1">
            <a:spLocks noChangeArrowheads="1"/>
          </p:cNvSpPr>
          <p:nvPr/>
        </p:nvSpPr>
        <p:spPr bwMode="auto">
          <a:xfrm>
            <a:off x="611188" y="4098528"/>
            <a:ext cx="28082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The structure of approved financial aid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7072"/>
            <a:ext cx="53911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8248"/>
            <a:ext cx="542766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Significant risks remain</a:t>
            </a:r>
          </a:p>
        </p:txBody>
      </p:sp>
      <p:sp>
        <p:nvSpPr>
          <p:cNvPr id="31746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611188" y="1600200"/>
            <a:ext cx="8075612" cy="4530725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Unlike in the USA, European banks’ capital is increasingly burdened with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unprovisioned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NPLs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Even without further NPL increase, resolving the current asset quality issue would take time and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it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implies spending some buffers or gathering additional capital.</a:t>
            </a: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Two risks arise from the bank asset quality:</a:t>
            </a:r>
          </a:p>
          <a:p>
            <a:pPr lvl="1">
              <a:buFont typeface="Life L2" pitchFamily="18" charset="-18"/>
              <a:buAutoNum type="alphaLcParenR"/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Fiscal risks arising from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NPL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resolution</a:t>
            </a:r>
          </a:p>
          <a:p>
            <a:pPr lvl="1">
              <a:buFont typeface="Life L2" pitchFamily="18" charset="-18"/>
              <a:buAutoNum type="alphaLcParenR"/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Dampening of potential credit growth in the following years</a:t>
            </a:r>
          </a:p>
          <a:p>
            <a:pPr lvl="1">
              <a:buNone/>
            </a:pP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In Croatia,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heavier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burden of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NPLs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on capital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is offset with high capital buffers. Even after correcting the capital ratio for the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unprovisioned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NPLs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Croatia has relatively higher capital ratios.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4"/>
          <p:cNvSpPr>
            <a:spLocks noGrp="1"/>
          </p:cNvSpPr>
          <p:nvPr>
            <p:ph type="title"/>
          </p:nvPr>
        </p:nvSpPr>
        <p:spPr>
          <a:xfrm>
            <a:off x="492125" y="525016"/>
            <a:ext cx="8229600" cy="815752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Capital ratios are sensitive to</a:t>
            </a:r>
            <a:r>
              <a:rPr lang="hr-HR" b="1" dirty="0" smtClean="0">
                <a:solidFill>
                  <a:srgbClr val="5F5F5F"/>
                </a:solidFill>
              </a:rPr>
              <a:t> </a:t>
            </a:r>
            <a:r>
              <a:rPr lang="en-GB" b="1" dirty="0" err="1" smtClean="0">
                <a:solidFill>
                  <a:srgbClr val="5F5F5F"/>
                </a:solidFill>
              </a:rPr>
              <a:t>NPL</a:t>
            </a:r>
            <a:r>
              <a:rPr lang="en-GB" b="1" dirty="0" smtClean="0">
                <a:solidFill>
                  <a:srgbClr val="5F5F5F"/>
                </a:solidFill>
              </a:rPr>
              <a:t> coverage</a:t>
            </a:r>
          </a:p>
        </p:txBody>
      </p:sp>
      <p:sp>
        <p:nvSpPr>
          <p:cNvPr id="33795" name="TekstniOkvir 12"/>
          <p:cNvSpPr txBox="1">
            <a:spLocks noChangeArrowheads="1"/>
          </p:cNvSpPr>
          <p:nvPr/>
        </p:nvSpPr>
        <p:spPr bwMode="auto">
          <a:xfrm>
            <a:off x="1043608" y="1917055"/>
            <a:ext cx="4884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Capital ratios,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end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-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2012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175818" y="5703059"/>
            <a:ext cx="50053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IMF,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FSI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10" y="2204864"/>
            <a:ext cx="64579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European banks remain reliant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on whole-sale funding</a:t>
            </a:r>
            <a:r>
              <a:rPr lang="hr-HR" b="1" dirty="0" smtClean="0">
                <a:solidFill>
                  <a:srgbClr val="5F5F5F"/>
                </a:solidFill>
              </a:rPr>
              <a:t> (ECB)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34818" name="Rezervirano mjesto teksta 10"/>
          <p:cNvSpPr>
            <a:spLocks noGrp="1"/>
          </p:cNvSpPr>
          <p:nvPr>
            <p:ph type="body" sz="half" idx="3"/>
          </p:nvPr>
        </p:nvSpPr>
        <p:spPr>
          <a:xfrm>
            <a:off x="323850" y="1844824"/>
            <a:ext cx="8362950" cy="4286101"/>
          </a:xfrm>
        </p:spPr>
        <p:txBody>
          <a:bodyPr/>
          <a:lstStyle/>
          <a:p>
            <a:r>
              <a:rPr lang="en-GB" sz="2200" dirty="0" smtClean="0"/>
              <a:t>Deposits of banks in the USA exceed their loans, with the LTD ratio decreasing continuously.</a:t>
            </a:r>
          </a:p>
          <a:p>
            <a:endParaRPr lang="en-GB" sz="2200" dirty="0" smtClean="0"/>
          </a:p>
          <a:p>
            <a:r>
              <a:rPr lang="en-GB" sz="2200" dirty="0" smtClean="0"/>
              <a:t>Euro area banks, on the other hand, even increased</a:t>
            </a:r>
            <a:r>
              <a:rPr lang="hr-HR" sz="2200" dirty="0" smtClean="0"/>
              <a:t> </a:t>
            </a:r>
            <a:r>
              <a:rPr lang="en-GB" sz="2200" dirty="0" smtClean="0"/>
              <a:t>slightly their reliance on whole-sale funds (ECB).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CEE</a:t>
            </a:r>
            <a:r>
              <a:rPr lang="en-GB" sz="2200" dirty="0" smtClean="0"/>
              <a:t> countries started to deleverage in 2012. Before the crisis</a:t>
            </a:r>
            <a:r>
              <a:rPr lang="hr-HR" sz="2200" dirty="0" smtClean="0"/>
              <a:t>,</a:t>
            </a:r>
            <a:r>
              <a:rPr lang="en-GB" sz="2200" dirty="0" smtClean="0"/>
              <a:t>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dirty="0" err="1" smtClean="0"/>
              <a:t>share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en-GB" sz="2200" dirty="0" smtClean="0"/>
              <a:t>foreign liabilities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en-GB" sz="2200" dirty="0" smtClean="0"/>
              <a:t>total liabilities was relatively high due to high penetration of foreign banks.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With little new capital, euro area banks remain reliant on whole-sale fund</a:t>
            </a:r>
            <a:r>
              <a:rPr lang="hr-HR" b="1" dirty="0" smtClean="0">
                <a:solidFill>
                  <a:srgbClr val="5F5F5F"/>
                </a:solidFill>
              </a:rPr>
              <a:t>s (ECB)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35843" name="TekstniOkvir 16"/>
          <p:cNvSpPr txBox="1">
            <a:spLocks noChangeArrowheads="1"/>
          </p:cNvSpPr>
          <p:nvPr/>
        </p:nvSpPr>
        <p:spPr bwMode="auto">
          <a:xfrm>
            <a:off x="443061" y="2060848"/>
            <a:ext cx="3209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Loan to deposit ratio</a:t>
            </a:r>
          </a:p>
        </p:txBody>
      </p:sp>
      <p:sp>
        <p:nvSpPr>
          <p:cNvPr id="35844" name="TekstniOkvir 16"/>
          <p:cNvSpPr txBox="1">
            <a:spLocks noChangeArrowheads="1"/>
          </p:cNvSpPr>
          <p:nvPr/>
        </p:nvSpPr>
        <p:spPr bwMode="auto">
          <a:xfrm>
            <a:off x="4661098" y="2060848"/>
            <a:ext cx="3743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(Change of Equity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)/Assets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56642" y="5301208"/>
            <a:ext cx="453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CNB and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IMF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FSI, (bank assets) weighted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averages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Note: CEE countries: Bulgaria, Croatia, Czech Republic, Estonia, Hungary, Latvia, Lithuania, Poland, Romania, Slovak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 and Slovenia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2" y="2433113"/>
            <a:ext cx="3952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14" y="2433113"/>
            <a:ext cx="39433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48605"/>
            <a:ext cx="8640762" cy="79216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CEE: unlike in the euro</a:t>
            </a:r>
            <a:r>
              <a:rPr lang="hr-HR" b="1" dirty="0" smtClean="0">
                <a:solidFill>
                  <a:srgbClr val="5F5F5F"/>
                </a:solidFill>
              </a:rPr>
              <a:t> </a:t>
            </a:r>
            <a:r>
              <a:rPr lang="en-GB" b="1" dirty="0" smtClean="0">
                <a:solidFill>
                  <a:srgbClr val="5F5F5F"/>
                </a:solidFill>
              </a:rPr>
              <a:t>area, </a:t>
            </a:r>
            <a:br>
              <a:rPr lang="en-GB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higher LTDR – more deleveraging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0" y="2060848"/>
            <a:ext cx="3887788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92075" eaLnBrk="0" hangingPunct="0">
              <a:lnSpc>
                <a:spcPct val="80000"/>
              </a:lnSpc>
              <a:spcBef>
                <a:spcPts val="2200"/>
              </a:spcBef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Change in banks' external debt between March 2013 and September 2008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6849" y="5661248"/>
            <a:ext cx="3527425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Sources: CNB and national central banks.</a:t>
            </a:r>
          </a:p>
        </p:txBody>
      </p:sp>
      <p:sp>
        <p:nvSpPr>
          <p:cNvPr id="10" name="Snip Single Corner Rectangle 62"/>
          <p:cNvSpPr>
            <a:spLocks noChangeArrowheads="1"/>
          </p:cNvSpPr>
          <p:nvPr/>
        </p:nvSpPr>
        <p:spPr bwMode="gray">
          <a:xfrm>
            <a:off x="394147" y="2262461"/>
            <a:ext cx="3455987" cy="28098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82800" rIns="82800" anchor="ctr"/>
          <a:lstStyle/>
          <a:p>
            <a:pPr>
              <a:defRPr/>
            </a:pPr>
            <a:r>
              <a:rPr lang="en-GB" sz="1600" b="1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Loan to deposit ratio </a:t>
            </a:r>
            <a:endParaRPr lang="en-GB" sz="1600" b="1" dirty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5" y="2565400"/>
            <a:ext cx="3952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" y="2565400"/>
            <a:ext cx="3952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Structure of the presentation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347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Overview of the European banking sector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Lending and asset quality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Capital and funding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Deleveraging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Banks and 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</a:t>
            </a:r>
            <a:r>
              <a:rPr lang="en-GB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overeigns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Government intervention</a:t>
            </a: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Reform of the architecture – banking union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Single supervisory mechanism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Resolution mechanism and deposit guarantee scheme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View from a possible opt-in country: to join or not to join?</a:t>
            </a: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53008"/>
            <a:ext cx="8229600" cy="88776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Banking union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lvl="1" eaLnBrk="1" hangingPunct="1"/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395288" y="1706587"/>
            <a:ext cx="8624887" cy="4530725"/>
          </a:xfrm>
        </p:spPr>
        <p:txBody>
          <a:bodyPr/>
          <a:lstStyle/>
          <a:p>
            <a:r>
              <a:rPr lang="en-GB" dirty="0" smtClean="0">
                <a:solidFill>
                  <a:srgbClr val="595959"/>
                </a:solidFill>
              </a:rPr>
              <a:t>P</a:t>
            </a:r>
            <a:r>
              <a:rPr lang="hr-HR" dirty="0" smtClean="0">
                <a:solidFill>
                  <a:srgbClr val="595959"/>
                </a:solidFill>
              </a:rPr>
              <a:t>.</a:t>
            </a:r>
            <a:r>
              <a:rPr lang="en-GB" dirty="0" smtClean="0">
                <a:solidFill>
                  <a:srgbClr val="595959"/>
                </a:solidFill>
              </a:rPr>
              <a:t> Romer: “A crisis is a terrible thing to waste”!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Incomplete supervisory architecture not the only (</a:t>
            </a:r>
            <a:r>
              <a:rPr lang="hr-HR" dirty="0" err="1" smtClean="0">
                <a:solidFill>
                  <a:srgbClr val="595959"/>
                </a:solidFill>
              </a:rPr>
              <a:t>and</a:t>
            </a:r>
            <a:r>
              <a:rPr lang="hr-HR" dirty="0" smtClean="0">
                <a:solidFill>
                  <a:srgbClr val="595959"/>
                </a:solidFill>
              </a:rPr>
              <a:t> </a:t>
            </a:r>
            <a:r>
              <a:rPr lang="hr-HR" dirty="0" err="1" smtClean="0">
                <a:solidFill>
                  <a:srgbClr val="595959"/>
                </a:solidFill>
              </a:rPr>
              <a:t>not</a:t>
            </a:r>
            <a:r>
              <a:rPr lang="en-GB" dirty="0" smtClean="0">
                <a:solidFill>
                  <a:srgbClr val="595959"/>
                </a:solidFill>
              </a:rPr>
              <a:t> even </a:t>
            </a:r>
            <a:r>
              <a:rPr lang="hr-HR" dirty="0" smtClean="0">
                <a:solidFill>
                  <a:srgbClr val="595959"/>
                </a:solidFill>
              </a:rPr>
              <a:t>a </a:t>
            </a:r>
            <a:r>
              <a:rPr lang="en-GB" dirty="0" smtClean="0">
                <a:solidFill>
                  <a:srgbClr val="595959"/>
                </a:solidFill>
              </a:rPr>
              <a:t>major) cause </a:t>
            </a:r>
            <a:r>
              <a:rPr lang="hr-HR" dirty="0" smtClean="0">
                <a:solidFill>
                  <a:srgbClr val="595959"/>
                </a:solidFill>
              </a:rPr>
              <a:t>of</a:t>
            </a:r>
            <a:r>
              <a:rPr lang="en-GB" dirty="0" smtClean="0">
                <a:solidFill>
                  <a:srgbClr val="595959"/>
                </a:solidFill>
              </a:rPr>
              <a:t> the cris</a:t>
            </a:r>
            <a:r>
              <a:rPr lang="hr-HR" dirty="0" smtClean="0">
                <a:solidFill>
                  <a:srgbClr val="595959"/>
                </a:solidFill>
              </a:rPr>
              <a:t>i</a:t>
            </a:r>
            <a:r>
              <a:rPr lang="en-GB" dirty="0" smtClean="0">
                <a:solidFill>
                  <a:srgbClr val="595959"/>
                </a:solidFill>
              </a:rPr>
              <a:t>s, but </a:t>
            </a:r>
            <a:r>
              <a:rPr lang="hr-HR" dirty="0" err="1" smtClean="0">
                <a:solidFill>
                  <a:srgbClr val="595959"/>
                </a:solidFill>
              </a:rPr>
              <a:t>the</a:t>
            </a:r>
            <a:r>
              <a:rPr lang="hr-HR" dirty="0" smtClean="0">
                <a:solidFill>
                  <a:srgbClr val="595959"/>
                </a:solidFill>
              </a:rPr>
              <a:t> </a:t>
            </a:r>
            <a:r>
              <a:rPr lang="hr-HR" dirty="0" err="1" smtClean="0">
                <a:solidFill>
                  <a:srgbClr val="595959"/>
                </a:solidFill>
              </a:rPr>
              <a:t>crisis</a:t>
            </a:r>
            <a:r>
              <a:rPr lang="hr-HR" dirty="0" smtClean="0">
                <a:solidFill>
                  <a:srgbClr val="595959"/>
                </a:solidFill>
              </a:rPr>
              <a:t> has laid </a:t>
            </a:r>
            <a:r>
              <a:rPr lang="en-GB" dirty="0" smtClean="0">
                <a:solidFill>
                  <a:srgbClr val="595959"/>
                </a:solidFill>
              </a:rPr>
              <a:t>ground for </a:t>
            </a:r>
            <a:r>
              <a:rPr lang="hr-HR" dirty="0" smtClean="0">
                <a:solidFill>
                  <a:srgbClr val="595959"/>
                </a:solidFill>
              </a:rPr>
              <a:t>an </a:t>
            </a:r>
            <a:r>
              <a:rPr lang="en-GB" dirty="0" smtClean="0">
                <a:solidFill>
                  <a:srgbClr val="595959"/>
                </a:solidFill>
              </a:rPr>
              <a:t>integration of banking supervision in the </a:t>
            </a:r>
            <a:r>
              <a:rPr lang="hr-HR" dirty="0" smtClean="0">
                <a:solidFill>
                  <a:srgbClr val="595959"/>
                </a:solidFill>
              </a:rPr>
              <a:t>e</a:t>
            </a:r>
            <a:r>
              <a:rPr lang="en-GB" dirty="0" err="1" smtClean="0">
                <a:solidFill>
                  <a:srgbClr val="595959"/>
                </a:solidFill>
              </a:rPr>
              <a:t>uro</a:t>
            </a:r>
            <a:r>
              <a:rPr lang="hr-HR" dirty="0" smtClean="0">
                <a:solidFill>
                  <a:srgbClr val="595959"/>
                </a:solidFill>
              </a:rPr>
              <a:t> </a:t>
            </a:r>
            <a:r>
              <a:rPr lang="hr-HR" dirty="0" err="1" smtClean="0">
                <a:solidFill>
                  <a:srgbClr val="595959"/>
                </a:solidFill>
              </a:rPr>
              <a:t>area</a:t>
            </a:r>
            <a:endParaRPr lang="en-GB" dirty="0" smtClean="0">
              <a:solidFill>
                <a:srgbClr val="595959"/>
              </a:solidFill>
            </a:endParaRPr>
          </a:p>
          <a:p>
            <a:pPr lvl="1"/>
            <a:r>
              <a:rPr lang="en-GB" sz="2400" dirty="0" smtClean="0">
                <a:solidFill>
                  <a:srgbClr val="595959"/>
                </a:solidFill>
              </a:rPr>
              <a:t>not only in the form of common rules and practices but also as an institutional integration of supervisory authorities.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BU </a:t>
            </a:r>
            <a:r>
              <a:rPr lang="hr-HR" dirty="0" smtClean="0">
                <a:solidFill>
                  <a:srgbClr val="595959"/>
                </a:solidFill>
              </a:rPr>
              <a:t>becomes </a:t>
            </a:r>
            <a:r>
              <a:rPr lang="en-GB" dirty="0" smtClean="0">
                <a:solidFill>
                  <a:srgbClr val="595959"/>
                </a:solidFill>
              </a:rPr>
              <a:t>a necessary</a:t>
            </a:r>
            <a:r>
              <a:rPr lang="hr-HR" dirty="0" smtClean="0">
                <a:solidFill>
                  <a:srgbClr val="595959"/>
                </a:solidFill>
              </a:rPr>
              <a:t> precondition</a:t>
            </a:r>
            <a:r>
              <a:rPr lang="en-GB" dirty="0" smtClean="0">
                <a:solidFill>
                  <a:srgbClr val="595959"/>
                </a:solidFill>
              </a:rPr>
              <a:t> </a:t>
            </a:r>
            <a:r>
              <a:rPr lang="hr-HR" dirty="0" smtClean="0">
                <a:solidFill>
                  <a:srgbClr val="595959"/>
                </a:solidFill>
              </a:rPr>
              <a:t>(although</a:t>
            </a:r>
            <a:r>
              <a:rPr lang="en-GB" dirty="0" smtClean="0">
                <a:solidFill>
                  <a:srgbClr val="595959"/>
                </a:solidFill>
              </a:rPr>
              <a:t> not</a:t>
            </a:r>
            <a:r>
              <a:rPr lang="hr-HR" dirty="0" smtClean="0">
                <a:solidFill>
                  <a:srgbClr val="595959"/>
                </a:solidFill>
              </a:rPr>
              <a:t> a</a:t>
            </a:r>
            <a:r>
              <a:rPr lang="en-GB" dirty="0" smtClean="0">
                <a:solidFill>
                  <a:srgbClr val="595959"/>
                </a:solidFill>
              </a:rPr>
              <a:t> sufficient</a:t>
            </a:r>
            <a:r>
              <a:rPr lang="hr-HR" dirty="0" smtClean="0">
                <a:solidFill>
                  <a:srgbClr val="595959"/>
                </a:solidFill>
              </a:rPr>
              <a:t> one)</a:t>
            </a:r>
            <a:r>
              <a:rPr lang="en-GB" dirty="0" smtClean="0">
                <a:solidFill>
                  <a:srgbClr val="595959"/>
                </a:solidFill>
              </a:rPr>
              <a:t> </a:t>
            </a:r>
            <a:r>
              <a:rPr lang="hr-HR" dirty="0" smtClean="0">
                <a:solidFill>
                  <a:srgbClr val="595959"/>
                </a:solidFill>
              </a:rPr>
              <a:t>of</a:t>
            </a:r>
            <a:r>
              <a:rPr lang="en-GB" dirty="0" smtClean="0">
                <a:solidFill>
                  <a:srgbClr val="595959"/>
                </a:solidFill>
              </a:rPr>
              <a:t> break</a:t>
            </a:r>
            <a:r>
              <a:rPr lang="hr-HR" dirty="0" smtClean="0">
                <a:solidFill>
                  <a:srgbClr val="595959"/>
                </a:solidFill>
              </a:rPr>
              <a:t>ing</a:t>
            </a:r>
            <a:r>
              <a:rPr lang="en-GB" dirty="0" smtClean="0">
                <a:solidFill>
                  <a:srgbClr val="595959"/>
                </a:solidFill>
              </a:rPr>
              <a:t> the link between weak banks and weak sovereigns.</a:t>
            </a:r>
          </a:p>
          <a:p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5F5F5F"/>
                </a:solidFill>
              </a:rPr>
              <a:t>BU architecture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lvl="1" eaLnBrk="1" hangingPunct="1"/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X:\dtp\Vujčićeva prezentacija s Čičin-Šaina\Rukopis\Dijagram01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6515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5F5F5F"/>
                </a:solidFill>
              </a:rPr>
              <a:t>L</a:t>
            </a:r>
            <a:r>
              <a:rPr lang="en-US" b="1" dirty="0" smtClean="0">
                <a:solidFill>
                  <a:srgbClr val="5F5F5F"/>
                </a:solidFill>
              </a:rPr>
              <a:t>ink between weak banks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US" b="1" dirty="0" smtClean="0">
                <a:solidFill>
                  <a:srgbClr val="5F5F5F"/>
                </a:solidFill>
              </a:rPr>
              <a:t>and weak sovereigns</a:t>
            </a:r>
            <a:endParaRPr lang="hr-HR" b="1" dirty="0" smtClean="0">
              <a:solidFill>
                <a:srgbClr val="5F5F5F"/>
              </a:solidFill>
            </a:endParaRPr>
          </a:p>
        </p:txBody>
      </p:sp>
      <p:sp>
        <p:nvSpPr>
          <p:cNvPr id="41987" name="Pravokutnik 4"/>
          <p:cNvSpPr>
            <a:spLocks noChangeArrowheads="1"/>
          </p:cNvSpPr>
          <p:nvPr/>
        </p:nvSpPr>
        <p:spPr bwMode="auto">
          <a:xfrm>
            <a:off x="1188541" y="1988840"/>
            <a:ext cx="7127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5F5F5F"/>
                </a:solidFill>
                <a:latin typeface="Life L2" pitchFamily="18" charset="-18"/>
              </a:rPr>
              <a:t>The contagion channel between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a </a:t>
            </a:r>
            <a:r>
              <a:rPr lang="en-US" sz="1600" b="1" dirty="0" smtClean="0">
                <a:solidFill>
                  <a:srgbClr val="5F5F5F"/>
                </a:solidFill>
                <a:latin typeface="Life L2" pitchFamily="18" charset="-18"/>
              </a:rPr>
              <a:t>sovereign </a:t>
            </a:r>
            <a:r>
              <a:rPr lang="en-US" sz="1600" b="1" dirty="0">
                <a:solidFill>
                  <a:srgbClr val="5F5F5F"/>
                </a:solidFill>
                <a:latin typeface="Life L2" pitchFamily="18" charset="-18"/>
              </a:rPr>
              <a:t>and banks </a:t>
            </a:r>
            <a:endParaRPr lang="hr-HR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8541" y="5631051"/>
            <a:ext cx="4033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IMF (2012),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Global Financial Stability Report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April.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X:\dtp\Vujčićeva prezentacija s Čičin-Šaina\Rukopis\Dijagram02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95" y="2420888"/>
            <a:ext cx="66452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Single supervisory mechanism,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banking union and the EU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683568" y="5877272"/>
            <a:ext cx="957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ECB.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X:\dtp\Vujčićeva prezentacija s Čičin-Šaina\Rukopis\Dijagram03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" y="1916832"/>
            <a:ext cx="7524750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BU</a:t>
            </a:r>
            <a:r>
              <a:rPr lang="en-US" b="1" dirty="0" smtClean="0">
                <a:solidFill>
                  <a:srgbClr val="5F5F5F"/>
                </a:solidFill>
              </a:rPr>
              <a:t> advantages in general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Improving the regulatory framework </a:t>
            </a:r>
          </a:p>
          <a:p>
            <a:pPr lvl="1"/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More effective supervision – timely intervention,</a:t>
            </a: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less likely to be captured!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Common safety nets and backstops – breaking the link between banks and sovereigns</a:t>
            </a: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Together,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these should eventually reduce social costs of financial crises</a:t>
            </a:r>
            <a:endParaRPr lang="hr-HR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Harmonization of banking regulation and supervisory practices</a:t>
            </a:r>
          </a:p>
          <a:p>
            <a:pPr lvl="1"/>
            <a:r>
              <a:rPr lang="hr-HR" sz="17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should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improve the assessment of banks and banking systems</a:t>
            </a:r>
            <a:endParaRPr lang="hr-HR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Less need for cross-border coordination</a:t>
            </a:r>
            <a:endParaRPr lang="hr-HR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Reduced compliance cost</a:t>
            </a: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endParaRPr lang="hr-HR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Benefits and costs of macro-prudential policies – internalized on union</a:t>
            </a: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-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wide level</a:t>
            </a:r>
          </a:p>
          <a:p>
            <a:pPr lvl="1"/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Potential to restrict ring-fencing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5F5F5F"/>
                </a:solidFill>
              </a:rPr>
              <a:t>Advantages for non-euro</a:t>
            </a:r>
            <a:r>
              <a:rPr lang="hr-HR" b="1" dirty="0" smtClean="0">
                <a:solidFill>
                  <a:srgbClr val="5F5F5F"/>
                </a:solidFill>
              </a:rPr>
              <a:t> area</a:t>
            </a:r>
            <a:r>
              <a:rPr lang="en-US" b="1" dirty="0" smtClean="0">
                <a:solidFill>
                  <a:srgbClr val="5F5F5F"/>
                </a:solidFill>
              </a:rPr>
              <a:t> countr</a:t>
            </a:r>
            <a:r>
              <a:rPr lang="hr-HR" b="1" dirty="0" smtClean="0">
                <a:solidFill>
                  <a:srgbClr val="5F5F5F"/>
                </a:solidFill>
              </a:rPr>
              <a:t>ies?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Fostering financial integration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Providing better information on cross-border banks and improving their supervision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Streamlining some of the supervisory colleges</a:t>
            </a:r>
            <a:endParaRPr lang="hr-HR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Ensuring greater consistency of supervisory practices</a:t>
            </a:r>
          </a:p>
          <a:p>
            <a:pPr lvl="1"/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Avoiding distortions 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in</a:t>
            </a:r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the single-market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Challenges of SSM participation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for </a:t>
            </a:r>
            <a:r>
              <a:rPr lang="hr-HR" b="1" dirty="0" smtClean="0">
                <a:solidFill>
                  <a:srgbClr val="5F5F5F"/>
                </a:solidFill>
              </a:rPr>
              <a:t>a </a:t>
            </a:r>
            <a:r>
              <a:rPr lang="en-GB" b="1" dirty="0" smtClean="0">
                <a:solidFill>
                  <a:srgbClr val="5F5F5F"/>
                </a:solidFill>
              </a:rPr>
              <a:t>non-euro area country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4050"/>
            <a:ext cx="3943350" cy="4206875"/>
          </a:xfrm>
        </p:spPr>
        <p:txBody>
          <a:bodyPr/>
          <a:lstStyle/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0" y="1666875"/>
            <a:ext cx="8324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Participation in the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decision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-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making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process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–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Serious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efforts have been made to enhance participation of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non-euro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area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MS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in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decision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-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</a:t>
            </a:r>
            <a:r>
              <a:rPr lang="en-GB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aking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bodies, but some restrictions remain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lvl="1"/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The final form of the banking union is still not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known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–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We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have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almost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1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½ of the 3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pillars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agreed on paper. Making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 decision early is a leap into the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unknown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, one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of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the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main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risks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being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what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future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resolution of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cross-border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bank will look like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lvl="1"/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Two different supervisory and bank resolution regimes may tilt 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/>
            </a:r>
            <a:b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</a:b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the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playing field and lead to competitive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distortions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–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But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not even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/>
            </a:r>
            <a:b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</a:b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single supervisory regime is likely to set the level playing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field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,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as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/>
            </a:r>
            <a:b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</a:b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non-euro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area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countries participate in </a:t>
            </a:r>
            <a:r>
              <a:rPr lang="en-GB" sz="200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SSM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only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Challenges of </a:t>
            </a:r>
            <a:r>
              <a:rPr lang="en-GB" b="1" dirty="0" err="1" smtClean="0">
                <a:solidFill>
                  <a:srgbClr val="5F5F5F"/>
                </a:solidFill>
              </a:rPr>
              <a:t>SSM</a:t>
            </a:r>
            <a:r>
              <a:rPr lang="en-GB" b="1" dirty="0" smtClean="0">
                <a:solidFill>
                  <a:srgbClr val="5F5F5F"/>
                </a:solidFill>
              </a:rPr>
              <a:t> participation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for </a:t>
            </a:r>
            <a:r>
              <a:rPr lang="hr-HR" b="1" dirty="0" smtClean="0">
                <a:solidFill>
                  <a:srgbClr val="5F5F5F"/>
                </a:solidFill>
              </a:rPr>
              <a:t>a </a:t>
            </a:r>
            <a:r>
              <a:rPr lang="en-GB" b="1" dirty="0" smtClean="0">
                <a:solidFill>
                  <a:srgbClr val="5F5F5F"/>
                </a:solidFill>
              </a:rPr>
              <a:t>non-euro area country</a:t>
            </a:r>
            <a:r>
              <a:rPr lang="hr-HR" b="1" dirty="0" smtClean="0">
                <a:solidFill>
                  <a:srgbClr val="5F5F5F"/>
                </a:solidFill>
              </a:rPr>
              <a:t> (2)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4050"/>
            <a:ext cx="3943350" cy="4206875"/>
          </a:xfrm>
        </p:spPr>
        <p:txBody>
          <a:bodyPr/>
          <a:lstStyle/>
          <a:p>
            <a:endParaRPr lang="en-GB" sz="1200" smtClean="0">
              <a:solidFill>
                <a:schemeClr val="tx1"/>
              </a:solidFill>
            </a:endParaRPr>
          </a:p>
          <a:p>
            <a:endParaRPr lang="en-GB" sz="1200" smtClean="0"/>
          </a:p>
          <a:p>
            <a:endParaRPr lang="en-GB" sz="12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0" y="1701254"/>
            <a:ext cx="8324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Accountability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and potential costs are major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issues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–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The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decision is made within the </a:t>
            </a:r>
            <a:r>
              <a:rPr lang="en-GB" sz="200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SSM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framework, but national authorities perform resolution and bear the costs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SSM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participation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may impede the functioning of national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/>
            </a:r>
            <a:b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</a:b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macro-prudential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policies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ECBs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’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lack of supervisory 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experience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and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the need to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create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institutional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capacity for supervision or macro-prudential policies at the ECB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level.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Subsidiaries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operating in small states 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may get “under the radar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”.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Just </a:t>
            </a:r>
            <a:r>
              <a:rPr lang="en-GB" sz="2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having a parent in the BU</a:t>
            </a: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may help reap some of the benefits.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5F5F5F"/>
                </a:solidFill>
              </a:rPr>
              <a:t>SSM timeline</a:t>
            </a:r>
          </a:p>
        </p:txBody>
      </p:sp>
      <p:sp>
        <p:nvSpPr>
          <p:cNvPr id="47107" name="Textfeld 10"/>
          <p:cNvSpPr txBox="1">
            <a:spLocks noChangeArrowheads="1"/>
          </p:cNvSpPr>
          <p:nvPr/>
        </p:nvSpPr>
        <p:spPr bwMode="auto">
          <a:xfrm>
            <a:off x="3779838" y="3789363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1">
                <a:solidFill>
                  <a:schemeClr val="bg1"/>
                </a:solidFill>
                <a:latin typeface="Arial" charset="0"/>
              </a:rPr>
              <a:t>Conduction of </a:t>
            </a:r>
            <a:br>
              <a:rPr lang="en-GB" sz="1000" b="1">
                <a:solidFill>
                  <a:schemeClr val="bg1"/>
                </a:solidFill>
                <a:latin typeface="Arial" charset="0"/>
              </a:rPr>
            </a:br>
            <a:r>
              <a:rPr lang="en-GB" sz="1000" b="1">
                <a:solidFill>
                  <a:schemeClr val="bg1"/>
                </a:solidFill>
                <a:latin typeface="Arial" charset="0"/>
              </a:rPr>
              <a:t>Asset Quality Review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584" y="4581525"/>
            <a:ext cx="7797304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The comprehensive assessment comprises three main components: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Risk 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Assessment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System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(RAS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Balance Sheet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Assessment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US" kern="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BSA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Targeted 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Asset Quality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Review</a:t>
            </a:r>
            <a:endParaRPr lang="en-US" kern="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Joint Stress Test </a:t>
            </a:r>
            <a:r>
              <a:rPr lang="en-US" kern="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EBA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and </a:t>
            </a:r>
            <a:r>
              <a:rPr lang="en-US" kern="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ECB</a:t>
            </a:r>
            <a:endParaRPr lang="en-US" kern="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endParaRPr lang="en-US" sz="1400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X:\dtp\Vujčićeva prezentacija s Čičin-Šaina\Rukopis\Dijagram04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7329"/>
            <a:ext cx="7407276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5F5F5F"/>
                </a:solidFill>
              </a:rPr>
              <a:t>Balance Sheet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X:\dtp\Vujčićeva prezentacija s Čičin-Šaina\Rukopis\Dijagram05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36204"/>
            <a:ext cx="70167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Credit activity across the 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</a:t>
            </a:r>
            <a:r>
              <a:rPr lang="en-GB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uro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area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0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218488" cy="4286101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Loans to private sector in 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22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uro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area have stagnated since the start of the financial crisis (cumulative nominal growth in five years amounted to 0.8%, meaning effective decrease).</a:t>
            </a:r>
          </a:p>
          <a:p>
            <a:endParaRPr lang="en-GB" sz="22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However, 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huge 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differences among countries: stock of loans varies from 60% to130% of the pre-crisis level – 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number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member states experience </a:t>
            </a:r>
            <a:r>
              <a:rPr lang="en-US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serious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credit crunch.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What about </a:t>
            </a:r>
            <a:r>
              <a:rPr lang="hr-HR" b="1" dirty="0" err="1" smtClean="0">
                <a:solidFill>
                  <a:srgbClr val="5F5F5F"/>
                </a:solidFill>
              </a:rPr>
              <a:t>the</a:t>
            </a:r>
            <a:r>
              <a:rPr lang="hr-HR" b="1" dirty="0" smtClean="0">
                <a:solidFill>
                  <a:srgbClr val="5F5F5F"/>
                </a:solidFill>
              </a:rPr>
              <a:t> </a:t>
            </a:r>
            <a:r>
              <a:rPr lang="en-GB" b="1" dirty="0" smtClean="0">
                <a:solidFill>
                  <a:srgbClr val="5F5F5F"/>
                </a:solidFill>
              </a:rPr>
              <a:t>other two pillars?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706587"/>
            <a:ext cx="8229600" cy="4530725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 draft Recovery and Resolution Directive was recently presented – although it has many sensible elements that will remove some uncertainty and strengthen market discipline, it leaves member states with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too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much discretion, making competitive distortions likely.</a:t>
            </a:r>
            <a:endParaRPr lang="hr-HR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Single supervision </a:t>
            </a: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cannot work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properly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without an effective resolution authority and a credible financing mechanism. It also needs effective decision-making structures – all of which the </a:t>
            </a:r>
            <a:r>
              <a:rPr lang="en-GB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SRM</a:t>
            </a: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does not deliver at this point.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Difficult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political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issue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–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Juncker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: ‘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We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all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know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what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to do, but don’t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know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how to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go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back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home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after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that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and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get</a:t>
            </a:r>
            <a:r>
              <a:rPr lang="hr-HR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re-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elected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.’</a:t>
            </a:r>
          </a:p>
          <a:p>
            <a:pPr>
              <a:spcBef>
                <a:spcPts val="1200"/>
              </a:spcBef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Deposit guarantee scheme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comp</a:t>
            </a:r>
            <a:r>
              <a:rPr lang="en-GB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licated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legal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and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practical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issues.</a:t>
            </a:r>
            <a:endParaRPr lang="hr-HR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Pan-EU Deposit Guarantee Scheme?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Member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states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use various schemes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so this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would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mean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a longer-term project.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Deposit guarantee scheme harmonization 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34579"/>
            <a:ext cx="8218487" cy="4530725"/>
          </a:xfrm>
        </p:spPr>
        <p:txBody>
          <a:bodyPr/>
          <a:lstStyle/>
          <a:p>
            <a:r>
              <a:rPr lang="en-GB" sz="1700" dirty="0" smtClean="0">
                <a:solidFill>
                  <a:srgbClr val="595959"/>
                </a:solidFill>
              </a:rPr>
              <a:t>Credible </a:t>
            </a:r>
            <a:r>
              <a:rPr lang="en-GB" sz="1700" dirty="0" err="1" smtClean="0">
                <a:solidFill>
                  <a:srgbClr val="595959"/>
                </a:solidFill>
              </a:rPr>
              <a:t>DGS</a:t>
            </a:r>
            <a:r>
              <a:rPr lang="en-GB" sz="1700" dirty="0" smtClean="0">
                <a:solidFill>
                  <a:srgbClr val="595959"/>
                </a:solidFill>
              </a:rPr>
              <a:t>: appropriate coverage, timely payouts and adequate fund</a:t>
            </a:r>
            <a:r>
              <a:rPr lang="hr-HR" sz="1700" dirty="0" smtClean="0">
                <a:solidFill>
                  <a:srgbClr val="595959"/>
                </a:solidFill>
              </a:rPr>
              <a:t>ing</a:t>
            </a:r>
            <a:r>
              <a:rPr lang="en-GB" sz="1700" dirty="0" smtClean="0">
                <a:solidFill>
                  <a:srgbClr val="595959"/>
                </a:solidFill>
              </a:rPr>
              <a:t>.</a:t>
            </a:r>
            <a:endParaRPr lang="hr-HR" sz="1700" dirty="0" smtClean="0">
              <a:solidFill>
                <a:srgbClr val="595959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700" dirty="0" smtClean="0">
                <a:solidFill>
                  <a:srgbClr val="595959"/>
                </a:solidFill>
              </a:rPr>
              <a:t>Harmonization among EU</a:t>
            </a:r>
            <a:r>
              <a:rPr lang="hr-HR" sz="1700" dirty="0" smtClean="0">
                <a:solidFill>
                  <a:srgbClr val="595959"/>
                </a:solidFill>
              </a:rPr>
              <a:t> MS</a:t>
            </a:r>
            <a:r>
              <a:rPr lang="en-GB" sz="1700" dirty="0" smtClean="0">
                <a:solidFill>
                  <a:srgbClr val="595959"/>
                </a:solidFill>
              </a:rPr>
              <a:t> started after 2008 </a:t>
            </a:r>
            <a:r>
              <a:rPr lang="hr-HR" sz="1700" dirty="0" smtClean="0">
                <a:solidFill>
                  <a:srgbClr val="595959"/>
                </a:solidFill>
              </a:rPr>
              <a:t>–</a:t>
            </a:r>
            <a:r>
              <a:rPr lang="en-GB" sz="1700" dirty="0" smtClean="0">
                <a:solidFill>
                  <a:srgbClr val="595959"/>
                </a:solidFill>
              </a:rPr>
              <a:t> Directive 2009/14/EC imposed the obligation to explore further elements of harmonization of </a:t>
            </a:r>
            <a:r>
              <a:rPr lang="en-GB" sz="1700" dirty="0" err="1" smtClean="0">
                <a:solidFill>
                  <a:srgbClr val="595959"/>
                </a:solidFill>
              </a:rPr>
              <a:t>DGS</a:t>
            </a:r>
            <a:r>
              <a:rPr lang="hr-HR" sz="1700" dirty="0" smtClean="0">
                <a:solidFill>
                  <a:srgbClr val="595959"/>
                </a:solidFill>
              </a:rPr>
              <a:t>,</a:t>
            </a:r>
            <a:r>
              <a:rPr lang="en-GB" sz="1700" dirty="0" smtClean="0">
                <a:solidFill>
                  <a:srgbClr val="595959"/>
                </a:solidFill>
              </a:rPr>
              <a:t> but set no timeline as regards its implementation.</a:t>
            </a:r>
            <a:endParaRPr lang="hr-HR" sz="1700" dirty="0" smtClean="0">
              <a:solidFill>
                <a:srgbClr val="595959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700" dirty="0" smtClean="0">
                <a:solidFill>
                  <a:srgbClr val="595959"/>
                </a:solidFill>
              </a:rPr>
              <a:t>Further harmonization of EU deposit guarantee schemes has been suspended pending the adoption of EU bank resolution arrangements through a new Directive</a:t>
            </a:r>
            <a:r>
              <a:rPr lang="hr-HR" sz="1700" dirty="0" smtClean="0">
                <a:solidFill>
                  <a:srgbClr val="5959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700" dirty="0" smtClean="0">
                <a:solidFill>
                  <a:srgbClr val="595959"/>
                </a:solidFill>
              </a:rPr>
              <a:t>However: The role of the deposit insurance agency varies widely, both within the EU and worldwide</a:t>
            </a:r>
            <a:r>
              <a:rPr lang="hr-HR" sz="1700" dirty="0" smtClean="0">
                <a:solidFill>
                  <a:srgbClr val="5959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700" dirty="0" smtClean="0">
                <a:solidFill>
                  <a:srgbClr val="595959"/>
                </a:solidFill>
              </a:rPr>
              <a:t>Lack of common EU funding standards:</a:t>
            </a:r>
          </a:p>
          <a:p>
            <a:pPr>
              <a:buFont typeface="Wingdings" pitchFamily="2" charset="2"/>
              <a:buChar char="§"/>
            </a:pPr>
            <a:r>
              <a:rPr lang="en-GB" sz="1700">
                <a:solidFill>
                  <a:srgbClr val="595959"/>
                </a:solidFill>
              </a:rPr>
              <a:t>Nominally, most of the countries have ex-ante funding (pre-funding</a:t>
            </a:r>
            <a:r>
              <a:rPr lang="en-GB" sz="1700" smtClean="0">
                <a:solidFill>
                  <a:srgbClr val="595959"/>
                </a:solidFill>
              </a:rPr>
              <a:t>)</a:t>
            </a:r>
            <a:endParaRPr lang="hr-HR" sz="170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700" smtClean="0">
                <a:solidFill>
                  <a:srgbClr val="595959"/>
                </a:solidFill>
              </a:rPr>
              <a:t>Effectively</a:t>
            </a:r>
            <a:r>
              <a:rPr lang="en-GB" sz="1700" dirty="0" smtClean="0">
                <a:solidFill>
                  <a:srgbClr val="595959"/>
                </a:solidFill>
              </a:rPr>
              <a:t>, </a:t>
            </a:r>
            <a:r>
              <a:rPr lang="hr-HR" sz="1700" dirty="0" err="1" smtClean="0">
                <a:solidFill>
                  <a:srgbClr val="595959"/>
                </a:solidFill>
              </a:rPr>
              <a:t>in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many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instances</a:t>
            </a:r>
            <a:r>
              <a:rPr lang="hr-HR" sz="1700" dirty="0" smtClean="0">
                <a:solidFill>
                  <a:srgbClr val="595959"/>
                </a:solidFill>
              </a:rPr>
              <a:t> (</a:t>
            </a:r>
            <a:r>
              <a:rPr lang="hr-HR" sz="1700" dirty="0" err="1" smtClean="0">
                <a:solidFill>
                  <a:srgbClr val="595959"/>
                </a:solidFill>
              </a:rPr>
              <a:t>i.e</a:t>
            </a:r>
            <a:r>
              <a:rPr lang="hr-HR" sz="1700" dirty="0" smtClean="0">
                <a:solidFill>
                  <a:srgbClr val="595959"/>
                </a:solidFill>
              </a:rPr>
              <a:t>. </a:t>
            </a:r>
            <a:r>
              <a:rPr lang="hr-HR" sz="1700" dirty="0" err="1" smtClean="0">
                <a:solidFill>
                  <a:srgbClr val="595959"/>
                </a:solidFill>
              </a:rPr>
              <a:t>in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the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case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of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systemic</a:t>
            </a:r>
            <a:r>
              <a:rPr lang="hr-HR" sz="1700" dirty="0" smtClean="0">
                <a:solidFill>
                  <a:srgbClr val="595959"/>
                </a:solidFill>
              </a:rPr>
              <a:t> </a:t>
            </a:r>
            <a:r>
              <a:rPr lang="hr-HR" sz="1700" dirty="0" err="1" smtClean="0">
                <a:solidFill>
                  <a:srgbClr val="595959"/>
                </a:solidFill>
              </a:rPr>
              <a:t>events</a:t>
            </a:r>
            <a:r>
              <a:rPr lang="hr-HR" sz="1700" dirty="0" smtClean="0">
                <a:solidFill>
                  <a:srgbClr val="595959"/>
                </a:solidFill>
              </a:rPr>
              <a:t>), </a:t>
            </a:r>
            <a:r>
              <a:rPr lang="hr-HR" sz="1700" dirty="0" err="1" smtClean="0">
                <a:solidFill>
                  <a:srgbClr val="595959"/>
                </a:solidFill>
              </a:rPr>
              <a:t>these</a:t>
            </a:r>
            <a:r>
              <a:rPr lang="hr-HR" sz="1700" dirty="0" smtClean="0">
                <a:solidFill>
                  <a:srgbClr val="595959"/>
                </a:solidFill>
              </a:rPr>
              <a:t> are</a:t>
            </a:r>
            <a:r>
              <a:rPr lang="en-GB" sz="1700" dirty="0" smtClean="0">
                <a:solidFill>
                  <a:srgbClr val="595959"/>
                </a:solidFill>
              </a:rPr>
              <a:t> ex-post funding schemes since pre-funding is relatively modest</a:t>
            </a:r>
            <a:r>
              <a:rPr lang="en-GB" sz="1600" dirty="0" smtClean="0">
                <a:solidFill>
                  <a:srgbClr val="595959"/>
                </a:solidFill>
              </a:rPr>
              <a:t>. 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Differences in DGS among countries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2" y="1844824"/>
            <a:ext cx="3924300" cy="32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kstniOkvir 12"/>
          <p:cNvSpPr txBox="1">
            <a:spLocks noChangeArrowheads="1"/>
          </p:cNvSpPr>
          <p:nvPr/>
        </p:nvSpPr>
        <p:spPr bwMode="auto">
          <a:xfrm>
            <a:off x="272802" y="1506690"/>
            <a:ext cx="3867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Funding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mechanism 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for </a:t>
            </a:r>
            <a:r>
              <a:rPr lang="en-GB" sz="1600" b="1" dirty="0" err="1">
                <a:solidFill>
                  <a:srgbClr val="5F5F5F"/>
                </a:solidFill>
                <a:latin typeface="Life L2" pitchFamily="18" charset="-18"/>
              </a:rPr>
              <a:t>DGS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52" y="5261138"/>
            <a:ext cx="3399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European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ommis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JRC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Report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of Directive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94/19/EC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kstniOkvir 12"/>
          <p:cNvSpPr txBox="1">
            <a:spLocks noChangeArrowheads="1"/>
          </p:cNvSpPr>
          <p:nvPr/>
        </p:nvSpPr>
        <p:spPr bwMode="auto">
          <a:xfrm>
            <a:off x="4283968" y="1506240"/>
            <a:ext cx="3867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Insured deposits and </a:t>
            </a:r>
            <a:r>
              <a:rPr lang="en-GB" sz="1600" b="1" dirty="0" err="1">
                <a:solidFill>
                  <a:srgbClr val="5F5F5F"/>
                </a:solidFill>
                <a:latin typeface="Life L2" pitchFamily="18" charset="-18"/>
              </a:rPr>
              <a:t>DGS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 funds in some EU countries,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e</a:t>
            </a:r>
            <a:r>
              <a:rPr lang="en-GB" sz="1600" b="1" dirty="0" err="1" smtClean="0">
                <a:solidFill>
                  <a:srgbClr val="5F5F5F"/>
                </a:solidFill>
                <a:latin typeface="Life L2" pitchFamily="18" charset="-18"/>
              </a:rPr>
              <a:t>nd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-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2011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356224" y="4334907"/>
            <a:ext cx="421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Notes: Eligible deposits is the sum of MFI household and corporate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deposits. Covered deposits applies the EC coverage ratio to eligible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deposits. * DGS or IMF staff info at end-2011, ** Banking associations top up the mandatory scheme, hence coverage ratio is 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355976" y="4982979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IMF Country Report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No. 13/66 Technical Note on 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9" name="TekstniOkvir 13"/>
          <p:cNvSpPr txBox="1">
            <a:spLocks noChangeArrowheads="1"/>
          </p:cNvSpPr>
          <p:nvPr/>
        </p:nvSpPr>
        <p:spPr bwMode="auto">
          <a:xfrm>
            <a:off x="3772693" y="5295832"/>
            <a:ext cx="52638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Insured deposits and DGS funds in Croatia,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e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nd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-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2012 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4355529" y="5589588"/>
            <a:ext cx="45720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cs typeface="Times New Roman" pitchFamily="18" charset="0"/>
              </a:rPr>
              <a:t>Eligible deposits/GDP	0.86</a:t>
            </a:r>
          </a:p>
          <a:p>
            <a:pPr>
              <a:defRPr/>
            </a:pPr>
            <a:r>
              <a:rPr lang="en-US" sz="1000" dirty="0">
                <a:latin typeface="+mj-lt"/>
                <a:cs typeface="Times New Roman" pitchFamily="18" charset="0"/>
              </a:rPr>
              <a:t>Covered deposits/GDP	0.44</a:t>
            </a:r>
          </a:p>
          <a:p>
            <a:pPr>
              <a:defRPr/>
            </a:pPr>
            <a:r>
              <a:rPr lang="en-US" sz="1000" dirty="0">
                <a:latin typeface="+mj-lt"/>
                <a:cs typeface="Times New Roman" pitchFamily="18" charset="0"/>
              </a:rPr>
              <a:t>DGS fund size/GDP	1.21</a:t>
            </a:r>
          </a:p>
        </p:txBody>
      </p:sp>
      <p:sp>
        <p:nvSpPr>
          <p:cNvPr id="16" name="Rectangle 16"/>
          <p:cNvSpPr/>
          <p:nvPr/>
        </p:nvSpPr>
        <p:spPr>
          <a:xfrm>
            <a:off x="4355529" y="6125234"/>
            <a:ext cx="4752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State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gency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for Deposit Insurance and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Croatian Bureau of Statistics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X:\dtp\Vujčićeva prezentacija s Čičin-Šaina\Rukopis\Grafikon (EN)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42" y="1988840"/>
            <a:ext cx="361315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5F5F5F"/>
                </a:solidFill>
              </a:rPr>
              <a:t>To conclude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X:\dtp\Vujčićeva prezentacija s Čičin-Šaina\Rukopis\Dijagram06 (EN)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6271"/>
            <a:ext cx="57531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5F5F5F"/>
                </a:solidFill>
              </a:rPr>
              <a:t>To conclude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53072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Setting up the BU will take time and effort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Croatia is very supportive of setting up the BU, but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BU is currently set in such a way to increase the option value of waiting for non-euro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member states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Postponing the decision a bit doesn’t entail high costs, but making the decision now potentially does. 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could make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SSM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membership more attractive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 area members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ccess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resolution funds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use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assistance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could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useful substitute) or liquidity assistance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playing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it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comes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deposit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insurance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Overall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a more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complete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is more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attractive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than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incomplete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one! 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34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pPr algn="ctr">
              <a:buFont typeface="Wingdings" pitchFamily="2" charset="2"/>
              <a:buNone/>
            </a:pPr>
            <a:r>
              <a:rPr lang="hr-HR" sz="4000" smtClean="0"/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35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40960" cy="100806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Overall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–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stagnation in lending 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but 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large differences </a:t>
            </a:r>
            <a:r>
              <a:rPr lang="hr-HR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among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 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euro </a:t>
            </a:r>
            <a:r>
              <a:rPr lang="hr-HR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area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countries</a:t>
            </a:r>
          </a:p>
        </p:txBody>
      </p:sp>
      <p:sp>
        <p:nvSpPr>
          <p:cNvPr id="18436" name="Pravokutnik 6"/>
          <p:cNvSpPr>
            <a:spLocks noChangeArrowheads="1"/>
          </p:cNvSpPr>
          <p:nvPr/>
        </p:nvSpPr>
        <p:spPr bwMode="auto">
          <a:xfrm>
            <a:off x="1778230" y="2132856"/>
            <a:ext cx="426270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Cumulative credit growth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9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/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2008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 –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7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/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2013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45939" y="5579318"/>
            <a:ext cx="3960813" cy="186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ECB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CNB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88" y="2422166"/>
            <a:ext cx="53340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F5F5F"/>
                </a:solidFill>
              </a:rPr>
              <a:t>Banks’ assets structure and market disintegration in the euro area</a:t>
            </a:r>
            <a:endParaRPr lang="en-GB" dirty="0" smtClean="0"/>
          </a:p>
        </p:txBody>
      </p:sp>
      <p:sp>
        <p:nvSpPr>
          <p:cNvPr id="20482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91513" cy="4680520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Data on lending show that financial markets became increasingly fragmented.</a:t>
            </a:r>
          </a:p>
          <a:p>
            <a:pPr>
              <a:spcBef>
                <a:spcPts val="1800"/>
              </a:spcBef>
            </a:pP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Moreover, banks in euro area increased share of domestic bonds holdings with the bulk of domestic bonds purchases referring to 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</a:t>
            </a:r>
            <a:r>
              <a:rPr lang="en-GB" sz="22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overnment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bonds.</a:t>
            </a:r>
          </a:p>
          <a:p>
            <a:pPr>
              <a:spcBef>
                <a:spcPts val="1800"/>
              </a:spcBef>
            </a:pP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Government bonds, on one hand, seemed like a reasonable (CAR supporting) investment in the period of high risk aversion,  credit risk increase and low private sector demand.</a:t>
            </a:r>
          </a:p>
          <a:p>
            <a:pPr>
              <a:spcBef>
                <a:spcPts val="1800"/>
              </a:spcBef>
            </a:pP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On the other hand, such an increasing exposure towards domestic governments further strengthened the link between banks and sovereigns.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791369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5F5F5F"/>
                </a:solidFill>
              </a:rPr>
              <a:t>Increasing home</a:t>
            </a:r>
            <a:r>
              <a:rPr lang="hr-HR" b="1" dirty="0" smtClean="0">
                <a:solidFill>
                  <a:srgbClr val="5F5F5F"/>
                </a:solidFill>
              </a:rPr>
              <a:t> </a:t>
            </a:r>
            <a:r>
              <a:rPr lang="en-GB" b="1" dirty="0" smtClean="0">
                <a:solidFill>
                  <a:srgbClr val="5F5F5F"/>
                </a:solidFill>
              </a:rPr>
              <a:t>(government) </a:t>
            </a:r>
            <a:br>
              <a:rPr lang="en-GB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bias in euro area and Croatia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5439866"/>
            <a:ext cx="140335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ECB.</a:t>
            </a:r>
          </a:p>
        </p:txBody>
      </p:sp>
      <p:sp>
        <p:nvSpPr>
          <p:cNvPr id="21507" name="Text Box 233"/>
          <p:cNvSpPr txBox="1">
            <a:spLocks noChangeArrowheads="1"/>
          </p:cNvSpPr>
          <p:nvPr/>
        </p:nvSpPr>
        <p:spPr bwMode="auto">
          <a:xfrm>
            <a:off x="4500885" y="1988840"/>
            <a:ext cx="4319587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Government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Securities/(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Government Securities + Loans to private sector)</a:t>
            </a:r>
            <a:endParaRPr lang="en-GB" sz="14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21508" name="Pravokutnik 8"/>
          <p:cNvSpPr>
            <a:spLocks noChangeArrowheads="1"/>
          </p:cNvSpPr>
          <p:nvPr/>
        </p:nvSpPr>
        <p:spPr bwMode="auto">
          <a:xfrm>
            <a:off x="251520" y="1988840"/>
            <a:ext cx="3035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Domestic bonds to total bonds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" y="2471440"/>
            <a:ext cx="4160837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3" y="2471440"/>
            <a:ext cx="4160837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Asset quality of European banks continuously declines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54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611560" y="1844824"/>
            <a:ext cx="8075612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Non-performing loans continue to increase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making 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value adjustment cost decrease unlikely.</a:t>
            </a:r>
          </a:p>
          <a:p>
            <a:endParaRPr lang="en-US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Besides </a:t>
            </a:r>
            <a:r>
              <a:rPr lang="hr-HR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NPLs</a:t>
            </a:r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increase, value adjustment costs rise due to a need to further provision the existing NPLs.</a:t>
            </a:r>
          </a:p>
          <a:p>
            <a:endParaRPr lang="en-US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US in a better shape.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In Croatia, NPL coverage is lower, but the proportion of recognized NPLs is higher compared with peers.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4"/>
          <p:cNvSpPr>
            <a:spLocks noGrp="1"/>
          </p:cNvSpPr>
          <p:nvPr>
            <p:ph type="title"/>
          </p:nvPr>
        </p:nvSpPr>
        <p:spPr>
          <a:xfrm>
            <a:off x="492125" y="525016"/>
            <a:ext cx="8229600" cy="815752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A</a:t>
            </a:r>
            <a:r>
              <a:rPr lang="en-GB" b="1" dirty="0" smtClean="0">
                <a:solidFill>
                  <a:srgbClr val="5F5F5F"/>
                </a:solidFill>
              </a:rPr>
              <a:t>sset quality</a:t>
            </a:r>
          </a:p>
        </p:txBody>
      </p:sp>
      <p:sp>
        <p:nvSpPr>
          <p:cNvPr id="24579" name="TekstniOkvir 10"/>
          <p:cNvSpPr txBox="1">
            <a:spLocks noChangeArrowheads="1"/>
          </p:cNvSpPr>
          <p:nvPr/>
        </p:nvSpPr>
        <p:spPr bwMode="auto">
          <a:xfrm>
            <a:off x="4662685" y="1989113"/>
            <a:ext cx="36957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Non-performing loans coverage</a:t>
            </a:r>
          </a:p>
        </p:txBody>
      </p:sp>
      <p:sp>
        <p:nvSpPr>
          <p:cNvPr id="24580" name="TekstniOkvir 11"/>
          <p:cNvSpPr txBox="1">
            <a:spLocks noChangeArrowheads="1"/>
          </p:cNvSpPr>
          <p:nvPr/>
        </p:nvSpPr>
        <p:spPr bwMode="auto">
          <a:xfrm>
            <a:off x="486667" y="1988840"/>
            <a:ext cx="381597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Bank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n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on-performing </a:t>
            </a:r>
            <a:r>
              <a:rPr lang="en-GB" sz="1600" b="1" dirty="0">
                <a:solidFill>
                  <a:srgbClr val="5F5F5F"/>
                </a:solidFill>
                <a:latin typeface="Life L2" pitchFamily="18" charset="-18"/>
              </a:rPr>
              <a:t>loans ratio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12006" y="5300365"/>
            <a:ext cx="43920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IMF, FSI, (bank assets) weighted averages.</a:t>
            </a:r>
          </a:p>
          <a:p>
            <a:pPr>
              <a:defRPr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Note: CEE countries: Bulgaria, Croatia, Czech Republic, Estonia, Hungary, Latvia, Lithuania, Poland, Romania, Slovak Republic and Slovenia.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82" y="2276450"/>
            <a:ext cx="3941763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7" y="2276450"/>
            <a:ext cx="39338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>
          <a:xfrm>
            <a:off x="492125" y="548680"/>
            <a:ext cx="8229600" cy="815752"/>
          </a:xfrm>
        </p:spPr>
        <p:txBody>
          <a:bodyPr/>
          <a:lstStyle/>
          <a:p>
            <a:r>
              <a:rPr lang="en-GB" b="1" dirty="0" smtClean="0">
                <a:solidFill>
                  <a:srgbClr val="5F5F5F"/>
                </a:solidFill>
              </a:rPr>
              <a:t>Bank performance</a:t>
            </a:r>
            <a:endParaRPr lang="en-GB" dirty="0" smtClean="0"/>
          </a:p>
        </p:txBody>
      </p:sp>
      <p:sp>
        <p:nvSpPr>
          <p:cNvPr id="25602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8313" y="1706587"/>
            <a:ext cx="8218487" cy="4530725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 earnings in Europe strongly affected by deteriorating assets, while in US provisions are decreasing and, thus even supporting the earnings. Accounting/provisioning standards?</a:t>
            </a: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Double impact of rising non-performing loans: value adjustment costs increase and interest income decrease.</a:t>
            </a:r>
          </a:p>
          <a:p>
            <a:pPr>
              <a:buNone/>
            </a:pP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US banks operating with lower operating profitability but, with assets of higher quality and less leverage, have more credit potential.</a:t>
            </a: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smtClean="0"/>
              <a:t>Croatian banks fared well in most of the crisis period; however, prolonged recession started to weight in on the banks performance. Credit risk materialisation plays</a:t>
            </a:r>
            <a:r>
              <a:rPr lang="hr-HR" sz="1800" dirty="0" smtClean="0"/>
              <a:t> </a:t>
            </a:r>
            <a:r>
              <a:rPr lang="hr-HR" sz="1800" dirty="0" err="1" smtClean="0"/>
              <a:t>an</a:t>
            </a:r>
            <a:r>
              <a:rPr lang="en-GB" sz="1800" dirty="0" smtClean="0"/>
              <a:t> increasing role in banking, with interest income starting to suffer.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r>
              <a:rPr lang="hr-H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Life L2"/>
        <a:ea typeface=""/>
        <a:cs typeface=""/>
      </a:majorFont>
      <a:minorFont>
        <a:latin typeface="Life L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2207</Words>
  <Application>Microsoft Office PowerPoint</Application>
  <PresentationFormat>On-screen Show (4:3)</PresentationFormat>
  <Paragraphs>242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Wingdings</vt:lpstr>
      <vt:lpstr>Verdana</vt:lpstr>
      <vt:lpstr>Life L2</vt:lpstr>
      <vt:lpstr>Times New Roman</vt:lpstr>
      <vt:lpstr>Level</vt:lpstr>
      <vt:lpstr>Banking in Europe: What went wrong and how to fix it?</vt:lpstr>
      <vt:lpstr>Structure of the presentation</vt:lpstr>
      <vt:lpstr>Credit activity across the euro area</vt:lpstr>
      <vt:lpstr>Overall – stagnation in lending but large differences among the euro area countries</vt:lpstr>
      <vt:lpstr>Banks’ assets structure and market disintegration in the euro area</vt:lpstr>
      <vt:lpstr>Increasing home (government)  bias in euro area and Croatia</vt:lpstr>
      <vt:lpstr>Asset quality of European banks continuously declines</vt:lpstr>
      <vt:lpstr>Asset quality</vt:lpstr>
      <vt:lpstr>Bank performance</vt:lpstr>
      <vt:lpstr>Bank performance indicators</vt:lpstr>
      <vt:lpstr>CAR in Europe relatively high  but also high leverage!?</vt:lpstr>
      <vt:lpstr>CAR in Europe is improving but without corresponding decline in leverage</vt:lpstr>
      <vt:lpstr>Costs of financial aid in the EU,  2008–2011: costly crisis</vt:lpstr>
      <vt:lpstr>Costs of support to financial system   2008–2011</vt:lpstr>
      <vt:lpstr>Significant risks remain</vt:lpstr>
      <vt:lpstr>Capital ratios are sensitive to NPL coverage</vt:lpstr>
      <vt:lpstr>European banks remain reliant  on whole-sale funding (ECB)</vt:lpstr>
      <vt:lpstr>With little new capital, euro area banks remain reliant on whole-sale funds (ECB)</vt:lpstr>
      <vt:lpstr>CEE: unlike in the euro area,  higher LTDR – more deleveraging</vt:lpstr>
      <vt:lpstr>Banking union</vt:lpstr>
      <vt:lpstr>BU architecture </vt:lpstr>
      <vt:lpstr>Link between weak banks  and weak sovereigns</vt:lpstr>
      <vt:lpstr>Single supervisory mechanism,  banking union and the EU</vt:lpstr>
      <vt:lpstr>BU advantages in general</vt:lpstr>
      <vt:lpstr>Advantages for non-euro area countries?</vt:lpstr>
      <vt:lpstr>Challenges of SSM participation  for a non-euro area country</vt:lpstr>
      <vt:lpstr>Challenges of SSM participation  for a non-euro area country (2)</vt:lpstr>
      <vt:lpstr>SSM timeline</vt:lpstr>
      <vt:lpstr>Balance Sheet Assessment</vt:lpstr>
      <vt:lpstr>What about the other two pillars?</vt:lpstr>
      <vt:lpstr>Deposit guarantee scheme harmonization </vt:lpstr>
      <vt:lpstr>Differences in DGS among countries</vt:lpstr>
      <vt:lpstr>To conclude</vt:lpstr>
      <vt:lpstr>To conclude</vt:lpstr>
      <vt:lpstr>PowerPoint Presentation</vt:lpstr>
    </vt:vector>
  </TitlesOfParts>
  <Company>HNB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Romana Sinković</dc:creator>
  <cp:lastModifiedBy>Slavko Križnjak</cp:lastModifiedBy>
  <cp:revision>327</cp:revision>
  <dcterms:created xsi:type="dcterms:W3CDTF">2004-06-09T08:54:16Z</dcterms:created>
  <dcterms:modified xsi:type="dcterms:W3CDTF">2013-10-22T07:24:15Z</dcterms:modified>
</cp:coreProperties>
</file>