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22"/>
  </p:notesMasterIdLst>
  <p:handoutMasterIdLst>
    <p:handoutMasterId r:id="rId23"/>
  </p:handoutMasterIdLst>
  <p:sldIdLst>
    <p:sldId id="256" r:id="rId2"/>
    <p:sldId id="487" r:id="rId3"/>
    <p:sldId id="488" r:id="rId4"/>
    <p:sldId id="509" r:id="rId5"/>
    <p:sldId id="511" r:id="rId6"/>
    <p:sldId id="464" r:id="rId7"/>
    <p:sldId id="492" r:id="rId8"/>
    <p:sldId id="510" r:id="rId9"/>
    <p:sldId id="484" r:id="rId10"/>
    <p:sldId id="474" r:id="rId11"/>
    <p:sldId id="490" r:id="rId12"/>
    <p:sldId id="465" r:id="rId13"/>
    <p:sldId id="505" r:id="rId14"/>
    <p:sldId id="506" r:id="rId15"/>
    <p:sldId id="507" r:id="rId16"/>
    <p:sldId id="499" r:id="rId17"/>
    <p:sldId id="501" r:id="rId18"/>
    <p:sldId id="502" r:id="rId19"/>
    <p:sldId id="508" r:id="rId20"/>
    <p:sldId id="504" r:id="rId21"/>
  </p:sldIdLst>
  <p:sldSz cx="9144000" cy="6858000" type="screen4x3"/>
  <p:notesSz cx="9874250" cy="6797675"/>
  <p:defaultTextStyle>
    <a:defPPr>
      <a:defRPr lang="hr-HR"/>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1" userDrawn="1">
          <p15:clr>
            <a:srgbClr val="A4A3A4"/>
          </p15:clr>
        </p15:guide>
        <p15:guide id="2" pos="311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85D3"/>
    <a:srgbClr val="8EB4E3"/>
    <a:srgbClr val="6DA8D9"/>
    <a:srgbClr val="6DADD9"/>
    <a:srgbClr val="008DC0"/>
    <a:srgbClr val="0086EA"/>
    <a:srgbClr val="4750FF"/>
    <a:srgbClr val="E07D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29" autoAdjust="0"/>
    <p:restoredTop sz="70609" autoAdjust="0"/>
  </p:normalViewPr>
  <p:slideViewPr>
    <p:cSldViewPr>
      <p:cViewPr varScale="1">
        <p:scale>
          <a:sx n="64" d="100"/>
          <a:sy n="64" d="100"/>
        </p:scale>
        <p:origin x="1512"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156" y="-90"/>
      </p:cViewPr>
      <p:guideLst>
        <p:guide orient="horz" pos="2141"/>
        <p:guide pos="311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5" y="2"/>
            <a:ext cx="4278841" cy="339883"/>
          </a:xfrm>
          <a:prstGeom prst="rect">
            <a:avLst/>
          </a:prstGeom>
        </p:spPr>
        <p:txBody>
          <a:bodyPr vert="horz" lIns="91440" tIns="45720" rIns="91440" bIns="45720" rtlCol="0"/>
          <a:lstStyle>
            <a:lvl1pPr algn="l">
              <a:defRPr sz="1200"/>
            </a:lvl1pPr>
          </a:lstStyle>
          <a:p>
            <a:pPr>
              <a:defRPr/>
            </a:pPr>
            <a:endParaRPr lang="hr-HR"/>
          </a:p>
        </p:txBody>
      </p:sp>
      <p:sp>
        <p:nvSpPr>
          <p:cNvPr id="3" name="Rezervirano mjesto datuma 2"/>
          <p:cNvSpPr>
            <a:spLocks noGrp="1"/>
          </p:cNvSpPr>
          <p:nvPr>
            <p:ph type="dt" sz="quarter" idx="1"/>
          </p:nvPr>
        </p:nvSpPr>
        <p:spPr>
          <a:xfrm>
            <a:off x="5593129" y="2"/>
            <a:ext cx="4278841" cy="339883"/>
          </a:xfrm>
          <a:prstGeom prst="rect">
            <a:avLst/>
          </a:prstGeom>
        </p:spPr>
        <p:txBody>
          <a:bodyPr vert="horz" lIns="91440" tIns="45720" rIns="91440" bIns="45720" rtlCol="0"/>
          <a:lstStyle>
            <a:lvl1pPr algn="r">
              <a:defRPr sz="1200"/>
            </a:lvl1pPr>
          </a:lstStyle>
          <a:p>
            <a:pPr>
              <a:defRPr/>
            </a:pPr>
            <a:fld id="{B6C2462A-E341-4F13-ABB2-AC3CE9476E09}" type="datetimeFigureOut">
              <a:rPr lang="hr-HR"/>
              <a:pPr>
                <a:defRPr/>
              </a:pPr>
              <a:t>30.6.2016.</a:t>
            </a:fld>
            <a:endParaRPr lang="hr-HR"/>
          </a:p>
        </p:txBody>
      </p:sp>
      <p:sp>
        <p:nvSpPr>
          <p:cNvPr id="4" name="Rezervirano mjesto podnožja 3"/>
          <p:cNvSpPr>
            <a:spLocks noGrp="1"/>
          </p:cNvSpPr>
          <p:nvPr>
            <p:ph type="ftr" sz="quarter" idx="2"/>
          </p:nvPr>
        </p:nvSpPr>
        <p:spPr>
          <a:xfrm>
            <a:off x="5" y="6456614"/>
            <a:ext cx="4278841" cy="339883"/>
          </a:xfrm>
          <a:prstGeom prst="rect">
            <a:avLst/>
          </a:prstGeom>
        </p:spPr>
        <p:txBody>
          <a:bodyPr vert="horz" lIns="91440" tIns="45720" rIns="91440" bIns="45720" rtlCol="0" anchor="b"/>
          <a:lstStyle>
            <a:lvl1pPr algn="l">
              <a:defRPr sz="1200"/>
            </a:lvl1pPr>
          </a:lstStyle>
          <a:p>
            <a:pPr>
              <a:defRPr/>
            </a:pPr>
            <a:endParaRPr lang="hr-HR"/>
          </a:p>
        </p:txBody>
      </p:sp>
      <p:sp>
        <p:nvSpPr>
          <p:cNvPr id="5" name="Rezervirano mjesto broja slajda 4"/>
          <p:cNvSpPr>
            <a:spLocks noGrp="1"/>
          </p:cNvSpPr>
          <p:nvPr>
            <p:ph type="sldNum" sz="quarter" idx="3"/>
          </p:nvPr>
        </p:nvSpPr>
        <p:spPr>
          <a:xfrm>
            <a:off x="5593129" y="6456614"/>
            <a:ext cx="4278841" cy="339883"/>
          </a:xfrm>
          <a:prstGeom prst="rect">
            <a:avLst/>
          </a:prstGeom>
        </p:spPr>
        <p:txBody>
          <a:bodyPr vert="horz" lIns="91440" tIns="45720" rIns="91440" bIns="45720" rtlCol="0" anchor="b"/>
          <a:lstStyle>
            <a:lvl1pPr algn="r">
              <a:defRPr sz="1200"/>
            </a:lvl1pPr>
          </a:lstStyle>
          <a:p>
            <a:pPr>
              <a:defRPr/>
            </a:pPr>
            <a:fld id="{426FBB5C-9E4B-4647-972D-7DB778223B6D}" type="slidenum">
              <a:rPr lang="hr-HR"/>
              <a:pPr>
                <a:defRPr/>
              </a:pPr>
              <a:t>‹#›</a:t>
            </a:fld>
            <a:endParaRPr lang="hr-HR"/>
          </a:p>
        </p:txBody>
      </p:sp>
    </p:spTree>
    <p:extLst>
      <p:ext uri="{BB962C8B-B14F-4D97-AF65-F5344CB8AC3E}">
        <p14:creationId xmlns:p14="http://schemas.microsoft.com/office/powerpoint/2010/main" val="9430639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5" y="2"/>
            <a:ext cx="4278841" cy="339883"/>
          </a:xfrm>
          <a:prstGeom prst="rect">
            <a:avLst/>
          </a:prstGeom>
        </p:spPr>
        <p:txBody>
          <a:bodyPr vert="horz" lIns="91440" tIns="45720" rIns="91440" bIns="45720" rtlCol="0"/>
          <a:lstStyle>
            <a:lvl1pPr algn="l">
              <a:defRPr sz="1200"/>
            </a:lvl1pPr>
          </a:lstStyle>
          <a:p>
            <a:pPr>
              <a:defRPr/>
            </a:pPr>
            <a:endParaRPr lang="hr-HR"/>
          </a:p>
        </p:txBody>
      </p:sp>
      <p:sp>
        <p:nvSpPr>
          <p:cNvPr id="3" name="Rezervirano mjesto datuma 2"/>
          <p:cNvSpPr>
            <a:spLocks noGrp="1"/>
          </p:cNvSpPr>
          <p:nvPr>
            <p:ph type="dt" idx="1"/>
          </p:nvPr>
        </p:nvSpPr>
        <p:spPr>
          <a:xfrm>
            <a:off x="5593129" y="2"/>
            <a:ext cx="4278841" cy="339883"/>
          </a:xfrm>
          <a:prstGeom prst="rect">
            <a:avLst/>
          </a:prstGeom>
        </p:spPr>
        <p:txBody>
          <a:bodyPr vert="horz" lIns="91440" tIns="45720" rIns="91440" bIns="45720" rtlCol="0"/>
          <a:lstStyle>
            <a:lvl1pPr algn="r">
              <a:defRPr sz="1200"/>
            </a:lvl1pPr>
          </a:lstStyle>
          <a:p>
            <a:pPr>
              <a:defRPr/>
            </a:pPr>
            <a:fld id="{80317C47-123A-4BC4-B100-92520A76D6CC}" type="datetimeFigureOut">
              <a:rPr lang="hr-HR"/>
              <a:pPr>
                <a:defRPr/>
              </a:pPr>
              <a:t>30.6.2016.</a:t>
            </a:fld>
            <a:endParaRPr lang="hr-HR"/>
          </a:p>
        </p:txBody>
      </p:sp>
      <p:sp>
        <p:nvSpPr>
          <p:cNvPr id="4" name="Rezervirano mjesto slike slajda 3"/>
          <p:cNvSpPr>
            <a:spLocks noGrp="1" noRot="1" noChangeAspect="1"/>
          </p:cNvSpPr>
          <p:nvPr>
            <p:ph type="sldImg" idx="2"/>
          </p:nvPr>
        </p:nvSpPr>
        <p:spPr>
          <a:xfrm>
            <a:off x="3236913" y="509588"/>
            <a:ext cx="3400425" cy="2549525"/>
          </a:xfrm>
          <a:prstGeom prst="rect">
            <a:avLst/>
          </a:prstGeom>
          <a:noFill/>
          <a:ln w="12700">
            <a:solidFill>
              <a:prstClr val="black"/>
            </a:solidFill>
          </a:ln>
        </p:spPr>
        <p:txBody>
          <a:bodyPr vert="horz" lIns="91440" tIns="45720" rIns="91440" bIns="45720" rtlCol="0" anchor="ctr"/>
          <a:lstStyle/>
          <a:p>
            <a:pPr lvl="0"/>
            <a:endParaRPr lang="hr-HR" noProof="0" smtClean="0"/>
          </a:p>
        </p:txBody>
      </p:sp>
      <p:sp>
        <p:nvSpPr>
          <p:cNvPr id="5" name="Rezervirano mjesto bilježaka 4"/>
          <p:cNvSpPr>
            <a:spLocks noGrp="1"/>
          </p:cNvSpPr>
          <p:nvPr>
            <p:ph type="body" sz="quarter" idx="3"/>
          </p:nvPr>
        </p:nvSpPr>
        <p:spPr>
          <a:xfrm>
            <a:off x="987426" y="3228898"/>
            <a:ext cx="7899400" cy="3058953"/>
          </a:xfrm>
          <a:prstGeom prst="rect">
            <a:avLst/>
          </a:prstGeom>
        </p:spPr>
        <p:txBody>
          <a:bodyPr vert="horz" lIns="91440" tIns="45720" rIns="91440" bIns="45720" rtlCol="0">
            <a:normAutofit/>
          </a:bodyPr>
          <a:lstStyle/>
          <a:p>
            <a:pPr lvl="0"/>
            <a:r>
              <a:rPr lang="hr-HR" noProof="0" smtClean="0"/>
              <a:t>Kliknite da biste uredili stilove teksta matrice</a:t>
            </a:r>
          </a:p>
          <a:p>
            <a:pPr lvl="1"/>
            <a:r>
              <a:rPr lang="hr-HR" noProof="0" smtClean="0"/>
              <a:t>Druga razina</a:t>
            </a:r>
          </a:p>
          <a:p>
            <a:pPr lvl="2"/>
            <a:r>
              <a:rPr lang="hr-HR" noProof="0" smtClean="0"/>
              <a:t>Treća razina</a:t>
            </a:r>
          </a:p>
          <a:p>
            <a:pPr lvl="3"/>
            <a:r>
              <a:rPr lang="hr-HR" noProof="0" smtClean="0"/>
              <a:t>Četvrta razina</a:t>
            </a:r>
          </a:p>
          <a:p>
            <a:pPr lvl="4"/>
            <a:r>
              <a:rPr lang="hr-HR" noProof="0" smtClean="0"/>
              <a:t>Peta razina</a:t>
            </a:r>
          </a:p>
        </p:txBody>
      </p:sp>
      <p:sp>
        <p:nvSpPr>
          <p:cNvPr id="6" name="Rezervirano mjesto podnožja 5"/>
          <p:cNvSpPr>
            <a:spLocks noGrp="1"/>
          </p:cNvSpPr>
          <p:nvPr>
            <p:ph type="ftr" sz="quarter" idx="4"/>
          </p:nvPr>
        </p:nvSpPr>
        <p:spPr>
          <a:xfrm>
            <a:off x="5" y="6456614"/>
            <a:ext cx="4278841" cy="339883"/>
          </a:xfrm>
          <a:prstGeom prst="rect">
            <a:avLst/>
          </a:prstGeom>
        </p:spPr>
        <p:txBody>
          <a:bodyPr vert="horz" lIns="91440" tIns="45720" rIns="91440" bIns="45720" rtlCol="0" anchor="b"/>
          <a:lstStyle>
            <a:lvl1pPr algn="l">
              <a:defRPr sz="1200"/>
            </a:lvl1pPr>
          </a:lstStyle>
          <a:p>
            <a:pPr>
              <a:defRPr/>
            </a:pPr>
            <a:endParaRPr lang="hr-HR"/>
          </a:p>
        </p:txBody>
      </p:sp>
      <p:sp>
        <p:nvSpPr>
          <p:cNvPr id="7" name="Rezervirano mjesto broja slajda 6"/>
          <p:cNvSpPr>
            <a:spLocks noGrp="1"/>
          </p:cNvSpPr>
          <p:nvPr>
            <p:ph type="sldNum" sz="quarter" idx="5"/>
          </p:nvPr>
        </p:nvSpPr>
        <p:spPr>
          <a:xfrm>
            <a:off x="5593129" y="6456614"/>
            <a:ext cx="4278841" cy="339883"/>
          </a:xfrm>
          <a:prstGeom prst="rect">
            <a:avLst/>
          </a:prstGeom>
        </p:spPr>
        <p:txBody>
          <a:bodyPr vert="horz" lIns="91440" tIns="45720" rIns="91440" bIns="45720" rtlCol="0" anchor="b"/>
          <a:lstStyle>
            <a:lvl1pPr algn="r">
              <a:defRPr sz="1200"/>
            </a:lvl1pPr>
          </a:lstStyle>
          <a:p>
            <a:pPr>
              <a:defRPr/>
            </a:pPr>
            <a:fld id="{7B8154D6-7F62-409F-AC78-B49F3498AED5}" type="slidenum">
              <a:rPr lang="hr-HR"/>
              <a:pPr>
                <a:defRPr/>
              </a:pPr>
              <a:t>‹#›</a:t>
            </a:fld>
            <a:endParaRPr lang="hr-HR"/>
          </a:p>
        </p:txBody>
      </p:sp>
    </p:spTree>
    <p:extLst>
      <p:ext uri="{BB962C8B-B14F-4D97-AF65-F5344CB8AC3E}">
        <p14:creationId xmlns:p14="http://schemas.microsoft.com/office/powerpoint/2010/main" val="29970543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7B8154D6-7F62-409F-AC78-B49F3498AED5}" type="slidenum">
              <a:rPr lang="hr-HR" smtClean="0"/>
              <a:pPr>
                <a:defRPr/>
              </a:pPr>
              <a:t>1</a:t>
            </a:fld>
            <a:endParaRPr lang="hr-HR"/>
          </a:p>
        </p:txBody>
      </p:sp>
    </p:spTree>
    <p:extLst>
      <p:ext uri="{BB962C8B-B14F-4D97-AF65-F5344CB8AC3E}">
        <p14:creationId xmlns:p14="http://schemas.microsoft.com/office/powerpoint/2010/main" val="22839295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pPr>
              <a:defRPr/>
            </a:pPr>
            <a:fld id="{7B8154D6-7F62-409F-AC78-B49F3498AED5}" type="slidenum">
              <a:rPr lang="hr-HR" smtClean="0"/>
              <a:pPr>
                <a:defRPr/>
              </a:pPr>
              <a:t>17</a:t>
            </a:fld>
            <a:endParaRPr lang="hr-HR"/>
          </a:p>
        </p:txBody>
      </p:sp>
    </p:spTree>
    <p:extLst>
      <p:ext uri="{BB962C8B-B14F-4D97-AF65-F5344CB8AC3E}">
        <p14:creationId xmlns:p14="http://schemas.microsoft.com/office/powerpoint/2010/main" val="40268973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pPr>
              <a:defRPr/>
            </a:pPr>
            <a:fld id="{7B8154D6-7F62-409F-AC78-B49F3498AED5}" type="slidenum">
              <a:rPr lang="hr-HR" smtClean="0"/>
              <a:pPr>
                <a:defRPr/>
              </a:pPr>
              <a:t>18</a:t>
            </a:fld>
            <a:endParaRPr lang="hr-HR"/>
          </a:p>
        </p:txBody>
      </p:sp>
    </p:spTree>
    <p:extLst>
      <p:ext uri="{BB962C8B-B14F-4D97-AF65-F5344CB8AC3E}">
        <p14:creationId xmlns:p14="http://schemas.microsoft.com/office/powerpoint/2010/main" val="252507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pPr>
              <a:defRPr/>
            </a:pPr>
            <a:fld id="{7B8154D6-7F62-409F-AC78-B49F3498AED5}" type="slidenum">
              <a:rPr lang="hr-HR" smtClean="0"/>
              <a:pPr>
                <a:defRPr/>
              </a:pPr>
              <a:t>5</a:t>
            </a:fld>
            <a:endParaRPr lang="hr-HR"/>
          </a:p>
        </p:txBody>
      </p:sp>
    </p:spTree>
    <p:extLst>
      <p:ext uri="{BB962C8B-B14F-4D97-AF65-F5344CB8AC3E}">
        <p14:creationId xmlns:p14="http://schemas.microsoft.com/office/powerpoint/2010/main" val="35615266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pPr>
              <a:defRPr/>
            </a:pPr>
            <a:fld id="{7B8154D6-7F62-409F-AC78-B49F3498AED5}" type="slidenum">
              <a:rPr lang="hr-HR" smtClean="0"/>
              <a:pPr>
                <a:defRPr/>
              </a:pPr>
              <a:t>6</a:t>
            </a:fld>
            <a:endParaRPr lang="hr-HR"/>
          </a:p>
        </p:txBody>
      </p:sp>
    </p:spTree>
    <p:extLst>
      <p:ext uri="{BB962C8B-B14F-4D97-AF65-F5344CB8AC3E}">
        <p14:creationId xmlns:p14="http://schemas.microsoft.com/office/powerpoint/2010/main" val="5356269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pPr>
              <a:defRPr/>
            </a:pPr>
            <a:fld id="{7B8154D6-7F62-409F-AC78-B49F3498AED5}" type="slidenum">
              <a:rPr lang="hr-HR" smtClean="0"/>
              <a:pPr>
                <a:defRPr/>
              </a:pPr>
              <a:t>7</a:t>
            </a:fld>
            <a:endParaRPr lang="hr-HR"/>
          </a:p>
        </p:txBody>
      </p:sp>
    </p:spTree>
    <p:extLst>
      <p:ext uri="{BB962C8B-B14F-4D97-AF65-F5344CB8AC3E}">
        <p14:creationId xmlns:p14="http://schemas.microsoft.com/office/powerpoint/2010/main" val="40403216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pPr>
              <a:defRPr/>
            </a:pPr>
            <a:fld id="{7B8154D6-7F62-409F-AC78-B49F3498AED5}" type="slidenum">
              <a:rPr lang="hr-HR" smtClean="0"/>
              <a:pPr>
                <a:defRPr/>
              </a:pPr>
              <a:t>8</a:t>
            </a:fld>
            <a:endParaRPr lang="hr-HR"/>
          </a:p>
        </p:txBody>
      </p:sp>
    </p:spTree>
    <p:extLst>
      <p:ext uri="{BB962C8B-B14F-4D97-AF65-F5344CB8AC3E}">
        <p14:creationId xmlns:p14="http://schemas.microsoft.com/office/powerpoint/2010/main" val="40111712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pPr>
              <a:defRPr/>
            </a:pPr>
            <a:fld id="{7B8154D6-7F62-409F-AC78-B49F3498AED5}" type="slidenum">
              <a:rPr lang="hr-HR" smtClean="0"/>
              <a:pPr>
                <a:defRPr/>
              </a:pPr>
              <a:t>9</a:t>
            </a:fld>
            <a:endParaRPr lang="hr-HR"/>
          </a:p>
        </p:txBody>
      </p:sp>
    </p:spTree>
    <p:extLst>
      <p:ext uri="{BB962C8B-B14F-4D97-AF65-F5344CB8AC3E}">
        <p14:creationId xmlns:p14="http://schemas.microsoft.com/office/powerpoint/2010/main" val="40403216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pPr>
              <a:defRPr/>
            </a:pPr>
            <a:fld id="{7B8154D6-7F62-409F-AC78-B49F3498AED5}" type="slidenum">
              <a:rPr lang="hr-HR" smtClean="0"/>
              <a:pPr>
                <a:defRPr/>
              </a:pPr>
              <a:t>10</a:t>
            </a:fld>
            <a:endParaRPr lang="hr-HR"/>
          </a:p>
        </p:txBody>
      </p:sp>
    </p:spTree>
    <p:extLst>
      <p:ext uri="{BB962C8B-B14F-4D97-AF65-F5344CB8AC3E}">
        <p14:creationId xmlns:p14="http://schemas.microsoft.com/office/powerpoint/2010/main" val="20033998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pPr>
              <a:defRPr/>
            </a:pPr>
            <a:fld id="{7B8154D6-7F62-409F-AC78-B49F3498AED5}" type="slidenum">
              <a:rPr lang="hr-HR" smtClean="0"/>
              <a:pPr>
                <a:defRPr/>
              </a:pPr>
              <a:t>12</a:t>
            </a:fld>
            <a:endParaRPr lang="hr-HR"/>
          </a:p>
        </p:txBody>
      </p:sp>
    </p:spTree>
    <p:extLst>
      <p:ext uri="{BB962C8B-B14F-4D97-AF65-F5344CB8AC3E}">
        <p14:creationId xmlns:p14="http://schemas.microsoft.com/office/powerpoint/2010/main" val="12224986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a:xfrm>
            <a:off x="3228975" y="512763"/>
            <a:ext cx="3416300" cy="2562225"/>
          </a:xfrm>
        </p:spPr>
      </p:sp>
      <p:sp>
        <p:nvSpPr>
          <p:cNvPr id="3" name="Rezervirano mjesto bilježaka 2"/>
          <p:cNvSpPr>
            <a:spLocks noGrp="1"/>
          </p:cNvSpPr>
          <p:nvPr>
            <p:ph type="body" idx="1"/>
          </p:nvPr>
        </p:nvSpPr>
        <p:spPr/>
        <p:txBody>
          <a:bodyPr>
            <a:normAutofit/>
          </a:bodyPr>
          <a:lstStyle/>
          <a:p>
            <a:pPr marL="342900" indent="-342900">
              <a:spcBef>
                <a:spcPts val="1200"/>
              </a:spcBef>
              <a:buClr>
                <a:srgbClr val="FF3300"/>
              </a:buClr>
              <a:buSzPct val="80000"/>
              <a:buFont typeface="Wingdings" pitchFamily="2" charset="2"/>
              <a:buNone/>
              <a:defRPr/>
            </a:pPr>
            <a:endParaRPr lang="hr-HR" sz="2200" kern="0" dirty="0" smtClean="0">
              <a:solidFill>
                <a:srgbClr val="4D4D4D"/>
              </a:solidFill>
              <a:latin typeface="Arial" pitchFamily="34" charset="0"/>
              <a:ea typeface="+mn-ea"/>
              <a:cs typeface="+mn-cs"/>
            </a:endParaRPr>
          </a:p>
        </p:txBody>
      </p:sp>
    </p:spTree>
    <p:extLst>
      <p:ext uri="{BB962C8B-B14F-4D97-AF65-F5344CB8AC3E}">
        <p14:creationId xmlns:p14="http://schemas.microsoft.com/office/powerpoint/2010/main" val="4901790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slajd">
    <p:spTree>
      <p:nvGrpSpPr>
        <p:cNvPr id="1" name=""/>
        <p:cNvGrpSpPr/>
        <p:nvPr/>
      </p:nvGrpSpPr>
      <p:grpSpPr>
        <a:xfrm>
          <a:off x="0" y="0"/>
          <a:ext cx="0" cy="0"/>
          <a:chOff x="0" y="0"/>
          <a:chExt cx="0" cy="0"/>
        </a:xfrm>
      </p:grpSpPr>
      <p:sp>
        <p:nvSpPr>
          <p:cNvPr id="4" name="Line 12"/>
          <p:cNvSpPr>
            <a:spLocks noChangeShapeType="1"/>
          </p:cNvSpPr>
          <p:nvPr/>
        </p:nvSpPr>
        <p:spPr bwMode="auto">
          <a:xfrm>
            <a:off x="0" y="3200400"/>
            <a:ext cx="9144000" cy="0"/>
          </a:xfrm>
          <a:prstGeom prst="line">
            <a:avLst/>
          </a:prstGeom>
          <a:noFill/>
          <a:ln w="19050">
            <a:solidFill>
              <a:srgbClr val="FF0000"/>
            </a:solidFill>
            <a:round/>
            <a:headEnd/>
            <a:tailEnd/>
          </a:ln>
          <a:effectLst/>
        </p:spPr>
        <p:txBody>
          <a:bodyPr/>
          <a:lstStyle/>
          <a:p>
            <a:pPr>
              <a:defRPr/>
            </a:pPr>
            <a:endParaRPr lang="hr-HR"/>
          </a:p>
        </p:txBody>
      </p:sp>
      <p:pic>
        <p:nvPicPr>
          <p:cNvPr id="5" name="Picture 21" descr="EN Logo za PP template"/>
          <p:cNvPicPr>
            <a:picLocks noChangeAspect="1" noChangeArrowheads="1"/>
          </p:cNvPicPr>
          <p:nvPr/>
        </p:nvPicPr>
        <p:blipFill>
          <a:blip r:embed="rId2" cstate="print"/>
          <a:srcRect/>
          <a:stretch>
            <a:fillRect/>
          </a:stretch>
        </p:blipFill>
        <p:spPr bwMode="auto">
          <a:xfrm>
            <a:off x="2555875" y="1196975"/>
            <a:ext cx="3959225" cy="1103313"/>
          </a:xfrm>
          <a:prstGeom prst="rect">
            <a:avLst/>
          </a:prstGeom>
          <a:noFill/>
          <a:ln w="9525">
            <a:noFill/>
            <a:miter lim="800000"/>
            <a:headEnd/>
            <a:tailEnd/>
          </a:ln>
        </p:spPr>
      </p:pic>
      <p:pic>
        <p:nvPicPr>
          <p:cNvPr id="6" name="Picture 22" descr="EN traka za PP template"/>
          <p:cNvPicPr>
            <a:picLocks noChangeAspect="1" noChangeArrowheads="1"/>
          </p:cNvPicPr>
          <p:nvPr/>
        </p:nvPicPr>
        <p:blipFill>
          <a:blip r:embed="rId3" cstate="print"/>
          <a:srcRect/>
          <a:stretch>
            <a:fillRect/>
          </a:stretch>
        </p:blipFill>
        <p:spPr bwMode="auto">
          <a:xfrm>
            <a:off x="0" y="6570663"/>
            <a:ext cx="9144000" cy="287337"/>
          </a:xfrm>
          <a:prstGeom prst="rect">
            <a:avLst/>
          </a:prstGeom>
          <a:noFill/>
          <a:ln w="9525">
            <a:noFill/>
            <a:miter lim="800000"/>
            <a:headEnd/>
            <a:tailEnd/>
          </a:ln>
        </p:spPr>
      </p:pic>
      <p:sp>
        <p:nvSpPr>
          <p:cNvPr id="14338" name="Rectangle 2"/>
          <p:cNvSpPr>
            <a:spLocks noGrp="1" noChangeArrowheads="1"/>
          </p:cNvSpPr>
          <p:nvPr>
            <p:ph type="ctrTitle"/>
          </p:nvPr>
        </p:nvSpPr>
        <p:spPr>
          <a:xfrm>
            <a:off x="703263" y="3733800"/>
            <a:ext cx="7772400" cy="984250"/>
          </a:xfrm>
        </p:spPr>
        <p:txBody>
          <a:bodyPr/>
          <a:lstStyle>
            <a:lvl1pPr>
              <a:defRPr sz="4300"/>
            </a:lvl1pPr>
          </a:lstStyle>
          <a:p>
            <a:r>
              <a:rPr lang="hr-HR"/>
              <a:t>Click to edit Master title</a:t>
            </a:r>
          </a:p>
        </p:txBody>
      </p:sp>
      <p:sp>
        <p:nvSpPr>
          <p:cNvPr id="14339" name="Rectangle 3"/>
          <p:cNvSpPr>
            <a:spLocks noGrp="1" noChangeArrowheads="1"/>
          </p:cNvSpPr>
          <p:nvPr>
            <p:ph type="subTitle" idx="1"/>
          </p:nvPr>
        </p:nvSpPr>
        <p:spPr>
          <a:xfrm>
            <a:off x="1125538" y="5257800"/>
            <a:ext cx="6858000" cy="533400"/>
          </a:xfrm>
        </p:spPr>
        <p:txBody>
          <a:bodyPr/>
          <a:lstStyle>
            <a:lvl1pPr marL="0" indent="0" algn="ctr">
              <a:buFont typeface="Wingdings" pitchFamily="2" charset="2"/>
              <a:buNone/>
              <a:defRPr sz="2600"/>
            </a:lvl1pPr>
          </a:lstStyle>
          <a:p>
            <a:r>
              <a:rPr lang="hr-HR"/>
              <a:t>Click to edit Master subtitle or name</a:t>
            </a:r>
          </a:p>
        </p:txBody>
      </p:sp>
      <p:sp>
        <p:nvSpPr>
          <p:cNvPr id="7" name="Rectangle 4"/>
          <p:cNvSpPr>
            <a:spLocks noGrp="1" noChangeArrowheads="1"/>
          </p:cNvSpPr>
          <p:nvPr>
            <p:ph type="dt" sz="half" idx="10"/>
          </p:nvPr>
        </p:nvSpPr>
        <p:spPr/>
        <p:txBody>
          <a:bodyPr/>
          <a:lstStyle>
            <a:lvl1pPr>
              <a:defRPr/>
            </a:lvl1pPr>
          </a:lstStyle>
          <a:p>
            <a:pPr>
              <a:defRPr/>
            </a:pPr>
            <a:endParaRPr lang="hr-HR"/>
          </a:p>
        </p:txBody>
      </p:sp>
      <p:sp>
        <p:nvSpPr>
          <p:cNvPr id="8" name="Rectangle 5"/>
          <p:cNvSpPr>
            <a:spLocks noGrp="1" noChangeArrowheads="1"/>
          </p:cNvSpPr>
          <p:nvPr>
            <p:ph type="ftr" sz="quarter" idx="11"/>
          </p:nvPr>
        </p:nvSpPr>
        <p:spPr/>
        <p:txBody>
          <a:bodyPr/>
          <a:lstStyle>
            <a:lvl1pPr>
              <a:defRPr/>
            </a:lvl1pPr>
          </a:lstStyle>
          <a:p>
            <a:pPr>
              <a:defRPr/>
            </a:pPr>
            <a:endParaRPr lang="hr-HR"/>
          </a:p>
        </p:txBody>
      </p:sp>
      <p:sp>
        <p:nvSpPr>
          <p:cNvPr id="9" name="Rectangle 6"/>
          <p:cNvSpPr>
            <a:spLocks noGrp="1" noChangeArrowheads="1"/>
          </p:cNvSpPr>
          <p:nvPr>
            <p:ph type="sldNum" sz="quarter" idx="12"/>
          </p:nvPr>
        </p:nvSpPr>
        <p:spPr/>
        <p:txBody>
          <a:bodyPr/>
          <a:lstStyle>
            <a:lvl1pPr>
              <a:defRPr/>
            </a:lvl1pPr>
          </a:lstStyle>
          <a:p>
            <a:pPr>
              <a:defRPr/>
            </a:pPr>
            <a:fld id="{1F635011-63ED-4F6C-BA6D-385DB314247F}" type="slidenum">
              <a:rPr lang="hr-HR"/>
              <a:pPr>
                <a:defRPr/>
              </a:pPr>
              <a:t>‹#›</a:t>
            </a:fld>
            <a:endParaRPr lang="hr-H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Kliknite da biste uredili stil naslova matrice</a:t>
            </a:r>
            <a:endParaRPr lang="hr-HR"/>
          </a:p>
        </p:txBody>
      </p:sp>
      <p:sp>
        <p:nvSpPr>
          <p:cNvPr id="3" name="Rezervirano mjesto okomitog teksta 2"/>
          <p:cNvSpPr>
            <a:spLocks noGrp="1"/>
          </p:cNvSpPr>
          <p:nvPr>
            <p:ph type="body" orient="vert" idx="1"/>
          </p:nvPr>
        </p:nvSpPr>
        <p:spPr/>
        <p:txBody>
          <a:bodyPr vert="eaVert"/>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ctangle 4"/>
          <p:cNvSpPr>
            <a:spLocks noGrp="1" noChangeArrowheads="1"/>
          </p:cNvSpPr>
          <p:nvPr>
            <p:ph type="dt" sz="half" idx="10"/>
          </p:nvPr>
        </p:nvSpPr>
        <p:spPr>
          <a:ln/>
        </p:spPr>
        <p:txBody>
          <a:bodyPr/>
          <a:lstStyle>
            <a:lvl1pPr>
              <a:defRPr/>
            </a:lvl1pPr>
          </a:lstStyle>
          <a:p>
            <a:pPr>
              <a:defRPr/>
            </a:pPr>
            <a:endParaRPr lang="hr-HR"/>
          </a:p>
        </p:txBody>
      </p:sp>
      <p:sp>
        <p:nvSpPr>
          <p:cNvPr id="5" name="Rectangle 5"/>
          <p:cNvSpPr>
            <a:spLocks noGrp="1" noChangeArrowheads="1"/>
          </p:cNvSpPr>
          <p:nvPr>
            <p:ph type="ftr" sz="quarter" idx="11"/>
          </p:nvPr>
        </p:nvSpPr>
        <p:spPr>
          <a:ln/>
        </p:spPr>
        <p:txBody>
          <a:bodyPr/>
          <a:lstStyle>
            <a:lvl1pPr>
              <a:defRPr/>
            </a:lvl1pPr>
          </a:lstStyle>
          <a:p>
            <a:pPr>
              <a:defRPr/>
            </a:pPr>
            <a:endParaRPr lang="hr-HR"/>
          </a:p>
        </p:txBody>
      </p:sp>
      <p:sp>
        <p:nvSpPr>
          <p:cNvPr id="6" name="Rectangle 6"/>
          <p:cNvSpPr>
            <a:spLocks noGrp="1" noChangeArrowheads="1"/>
          </p:cNvSpPr>
          <p:nvPr>
            <p:ph type="sldNum" sz="quarter" idx="12"/>
          </p:nvPr>
        </p:nvSpPr>
        <p:spPr>
          <a:ln/>
        </p:spPr>
        <p:txBody>
          <a:bodyPr/>
          <a:lstStyle>
            <a:lvl1pPr>
              <a:defRPr/>
            </a:lvl1pPr>
          </a:lstStyle>
          <a:p>
            <a:pPr>
              <a:defRPr/>
            </a:pPr>
            <a:fld id="{B76C3ECA-AFE3-4DBA-B706-FAA6E38A41C4}" type="slidenum">
              <a:rPr lang="hr-HR"/>
              <a:pPr>
                <a:defRPr/>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6656388" y="381000"/>
            <a:ext cx="2065337" cy="5749925"/>
          </a:xfrm>
        </p:spPr>
        <p:txBody>
          <a:bodyPr vert="eaVert"/>
          <a:lstStyle/>
          <a:p>
            <a:r>
              <a:rPr lang="hr-HR" smtClean="0"/>
              <a:t>Kliknite da biste uredili stil naslova matrice</a:t>
            </a:r>
            <a:endParaRPr lang="hr-HR"/>
          </a:p>
        </p:txBody>
      </p:sp>
      <p:sp>
        <p:nvSpPr>
          <p:cNvPr id="3" name="Rezervirano mjesto okomitog teksta 2"/>
          <p:cNvSpPr>
            <a:spLocks noGrp="1"/>
          </p:cNvSpPr>
          <p:nvPr>
            <p:ph type="body" orient="vert" idx="1"/>
          </p:nvPr>
        </p:nvSpPr>
        <p:spPr>
          <a:xfrm>
            <a:off x="457200" y="381000"/>
            <a:ext cx="6046788" cy="5749925"/>
          </a:xfrm>
        </p:spPr>
        <p:txBody>
          <a:bodyPr vert="eaVert"/>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ctangle 4"/>
          <p:cNvSpPr>
            <a:spLocks noGrp="1" noChangeArrowheads="1"/>
          </p:cNvSpPr>
          <p:nvPr>
            <p:ph type="dt" sz="half" idx="10"/>
          </p:nvPr>
        </p:nvSpPr>
        <p:spPr>
          <a:ln/>
        </p:spPr>
        <p:txBody>
          <a:bodyPr/>
          <a:lstStyle>
            <a:lvl1pPr>
              <a:defRPr/>
            </a:lvl1pPr>
          </a:lstStyle>
          <a:p>
            <a:pPr>
              <a:defRPr/>
            </a:pPr>
            <a:endParaRPr lang="hr-HR"/>
          </a:p>
        </p:txBody>
      </p:sp>
      <p:sp>
        <p:nvSpPr>
          <p:cNvPr id="5" name="Rectangle 5"/>
          <p:cNvSpPr>
            <a:spLocks noGrp="1" noChangeArrowheads="1"/>
          </p:cNvSpPr>
          <p:nvPr>
            <p:ph type="ftr" sz="quarter" idx="11"/>
          </p:nvPr>
        </p:nvSpPr>
        <p:spPr>
          <a:ln/>
        </p:spPr>
        <p:txBody>
          <a:bodyPr/>
          <a:lstStyle>
            <a:lvl1pPr>
              <a:defRPr/>
            </a:lvl1pPr>
          </a:lstStyle>
          <a:p>
            <a:pPr>
              <a:defRPr/>
            </a:pPr>
            <a:endParaRPr lang="hr-HR"/>
          </a:p>
        </p:txBody>
      </p:sp>
      <p:sp>
        <p:nvSpPr>
          <p:cNvPr id="6" name="Rectangle 6"/>
          <p:cNvSpPr>
            <a:spLocks noGrp="1" noChangeArrowheads="1"/>
          </p:cNvSpPr>
          <p:nvPr>
            <p:ph type="sldNum" sz="quarter" idx="12"/>
          </p:nvPr>
        </p:nvSpPr>
        <p:spPr>
          <a:ln/>
        </p:spPr>
        <p:txBody>
          <a:bodyPr/>
          <a:lstStyle>
            <a:lvl1pPr>
              <a:defRPr/>
            </a:lvl1pPr>
          </a:lstStyle>
          <a:p>
            <a:pPr>
              <a:defRPr/>
            </a:pPr>
            <a:fld id="{5EE0C961-B9DC-43EA-A6BB-A6CF5FC73834}" type="slidenum">
              <a:rPr lang="hr-HR"/>
              <a:pPr>
                <a:defRPr/>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Kliknite da biste uredili stil naslova matrice</a:t>
            </a:r>
            <a:endParaRPr lang="hr-HR"/>
          </a:p>
        </p:txBody>
      </p:sp>
      <p:sp>
        <p:nvSpPr>
          <p:cNvPr id="3" name="Rezervirano mjesto sadržaja 2"/>
          <p:cNvSpPr>
            <a:spLocks noGrp="1"/>
          </p:cNvSpPr>
          <p:nvPr>
            <p:ph idx="1"/>
          </p:nvPr>
        </p:nvSpPr>
        <p:spPr/>
        <p:txBody>
          <a:body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ctangle 4"/>
          <p:cNvSpPr>
            <a:spLocks noGrp="1" noChangeArrowheads="1"/>
          </p:cNvSpPr>
          <p:nvPr>
            <p:ph type="dt" sz="half" idx="10"/>
          </p:nvPr>
        </p:nvSpPr>
        <p:spPr>
          <a:ln/>
        </p:spPr>
        <p:txBody>
          <a:bodyPr/>
          <a:lstStyle>
            <a:lvl1pPr>
              <a:defRPr/>
            </a:lvl1pPr>
          </a:lstStyle>
          <a:p>
            <a:pPr>
              <a:defRPr/>
            </a:pPr>
            <a:endParaRPr lang="hr-HR"/>
          </a:p>
        </p:txBody>
      </p:sp>
      <p:sp>
        <p:nvSpPr>
          <p:cNvPr id="5" name="Rectangle 5"/>
          <p:cNvSpPr>
            <a:spLocks noGrp="1" noChangeArrowheads="1"/>
          </p:cNvSpPr>
          <p:nvPr>
            <p:ph type="ftr" sz="quarter" idx="11"/>
          </p:nvPr>
        </p:nvSpPr>
        <p:spPr>
          <a:ln/>
        </p:spPr>
        <p:txBody>
          <a:bodyPr/>
          <a:lstStyle>
            <a:lvl1pPr>
              <a:defRPr/>
            </a:lvl1pPr>
          </a:lstStyle>
          <a:p>
            <a:pPr>
              <a:defRPr/>
            </a:pPr>
            <a:endParaRPr lang="hr-HR"/>
          </a:p>
        </p:txBody>
      </p:sp>
      <p:sp>
        <p:nvSpPr>
          <p:cNvPr id="6" name="Rectangle 6"/>
          <p:cNvSpPr>
            <a:spLocks noGrp="1" noChangeArrowheads="1"/>
          </p:cNvSpPr>
          <p:nvPr>
            <p:ph type="sldNum" sz="quarter" idx="12"/>
          </p:nvPr>
        </p:nvSpPr>
        <p:spPr>
          <a:ln/>
        </p:spPr>
        <p:txBody>
          <a:bodyPr/>
          <a:lstStyle>
            <a:lvl1pPr>
              <a:defRPr/>
            </a:lvl1pPr>
          </a:lstStyle>
          <a:p>
            <a:pPr>
              <a:defRPr/>
            </a:pPr>
            <a:fld id="{37CD5FD0-723C-4D5B-842F-8D8A7D2F1A9B}" type="slidenum">
              <a:rPr lang="hr-HR"/>
              <a:pPr>
                <a:defRPr/>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odjeljka">
    <p:spTree>
      <p:nvGrpSpPr>
        <p:cNvPr id="1" name=""/>
        <p:cNvGrpSpPr/>
        <p:nvPr/>
      </p:nvGrpSpPr>
      <p:grpSpPr>
        <a:xfrm>
          <a:off x="0" y="0"/>
          <a:ext cx="0" cy="0"/>
          <a:chOff x="0" y="0"/>
          <a:chExt cx="0" cy="0"/>
        </a:xfrm>
      </p:grpSpPr>
      <p:sp>
        <p:nvSpPr>
          <p:cNvPr id="2" name="Naslov 1"/>
          <p:cNvSpPr>
            <a:spLocks noGrp="1"/>
          </p:cNvSpPr>
          <p:nvPr>
            <p:ph type="title"/>
          </p:nvPr>
        </p:nvSpPr>
        <p:spPr>
          <a:xfrm>
            <a:off x="722313" y="4406900"/>
            <a:ext cx="7772400" cy="1362075"/>
          </a:xfrm>
        </p:spPr>
        <p:txBody>
          <a:bodyPr anchor="t"/>
          <a:lstStyle>
            <a:lvl1pPr algn="l">
              <a:defRPr sz="4000" b="1" cap="all"/>
            </a:lvl1pPr>
          </a:lstStyle>
          <a:p>
            <a:r>
              <a:rPr lang="hr-HR" smtClean="0"/>
              <a:t>Kliknite da biste uredili stil naslova matrice</a:t>
            </a:r>
            <a:endParaRPr lang="hr-HR"/>
          </a:p>
        </p:txBody>
      </p:sp>
      <p:sp>
        <p:nvSpPr>
          <p:cNvPr id="3" name="Rezervirano mjesto teksta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r-HR" smtClean="0"/>
              <a:t>Kliknite da biste uredili stilove teksta matrice</a:t>
            </a:r>
          </a:p>
        </p:txBody>
      </p:sp>
      <p:sp>
        <p:nvSpPr>
          <p:cNvPr id="4" name="Rectangle 4"/>
          <p:cNvSpPr>
            <a:spLocks noGrp="1" noChangeArrowheads="1"/>
          </p:cNvSpPr>
          <p:nvPr>
            <p:ph type="dt" sz="half" idx="10"/>
          </p:nvPr>
        </p:nvSpPr>
        <p:spPr>
          <a:ln/>
        </p:spPr>
        <p:txBody>
          <a:bodyPr/>
          <a:lstStyle>
            <a:lvl1pPr>
              <a:defRPr/>
            </a:lvl1pPr>
          </a:lstStyle>
          <a:p>
            <a:pPr>
              <a:defRPr/>
            </a:pPr>
            <a:endParaRPr lang="hr-HR"/>
          </a:p>
        </p:txBody>
      </p:sp>
      <p:sp>
        <p:nvSpPr>
          <p:cNvPr id="5" name="Rectangle 5"/>
          <p:cNvSpPr>
            <a:spLocks noGrp="1" noChangeArrowheads="1"/>
          </p:cNvSpPr>
          <p:nvPr>
            <p:ph type="ftr" sz="quarter" idx="11"/>
          </p:nvPr>
        </p:nvSpPr>
        <p:spPr>
          <a:ln/>
        </p:spPr>
        <p:txBody>
          <a:bodyPr/>
          <a:lstStyle>
            <a:lvl1pPr>
              <a:defRPr/>
            </a:lvl1pPr>
          </a:lstStyle>
          <a:p>
            <a:pPr>
              <a:defRPr/>
            </a:pPr>
            <a:endParaRPr lang="hr-HR"/>
          </a:p>
        </p:txBody>
      </p:sp>
      <p:sp>
        <p:nvSpPr>
          <p:cNvPr id="6" name="Rectangle 6"/>
          <p:cNvSpPr>
            <a:spLocks noGrp="1" noChangeArrowheads="1"/>
          </p:cNvSpPr>
          <p:nvPr>
            <p:ph type="sldNum" sz="quarter" idx="12"/>
          </p:nvPr>
        </p:nvSpPr>
        <p:spPr>
          <a:ln/>
        </p:spPr>
        <p:txBody>
          <a:bodyPr/>
          <a:lstStyle>
            <a:lvl1pPr>
              <a:defRPr/>
            </a:lvl1pPr>
          </a:lstStyle>
          <a:p>
            <a:pPr>
              <a:defRPr/>
            </a:pPr>
            <a:fld id="{620B8486-124C-4A10-AE2B-C81E90ED0065}" type="slidenum">
              <a:rPr lang="hr-HR"/>
              <a:pPr>
                <a:defRPr/>
              </a:pPr>
              <a:t>‹#›</a:t>
            </a:fld>
            <a:endParaRPr lang="hr-H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Kliknite da biste uredili stil naslova matrice</a:t>
            </a:r>
            <a:endParaRPr lang="hr-HR"/>
          </a:p>
        </p:txBody>
      </p:sp>
      <p:sp>
        <p:nvSpPr>
          <p:cNvPr id="3" name="Rezervirano mjesto sadržaja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sadržaja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ctangle 4"/>
          <p:cNvSpPr>
            <a:spLocks noGrp="1" noChangeArrowheads="1"/>
          </p:cNvSpPr>
          <p:nvPr>
            <p:ph type="dt" sz="half" idx="10"/>
          </p:nvPr>
        </p:nvSpPr>
        <p:spPr>
          <a:ln/>
        </p:spPr>
        <p:txBody>
          <a:bodyPr/>
          <a:lstStyle>
            <a:lvl1pPr>
              <a:defRPr/>
            </a:lvl1pPr>
          </a:lstStyle>
          <a:p>
            <a:pPr>
              <a:defRPr/>
            </a:pPr>
            <a:endParaRPr lang="hr-HR"/>
          </a:p>
        </p:txBody>
      </p:sp>
      <p:sp>
        <p:nvSpPr>
          <p:cNvPr id="6" name="Rectangle 5"/>
          <p:cNvSpPr>
            <a:spLocks noGrp="1" noChangeArrowheads="1"/>
          </p:cNvSpPr>
          <p:nvPr>
            <p:ph type="ftr" sz="quarter" idx="11"/>
          </p:nvPr>
        </p:nvSpPr>
        <p:spPr>
          <a:ln/>
        </p:spPr>
        <p:txBody>
          <a:bodyPr/>
          <a:lstStyle>
            <a:lvl1pPr>
              <a:defRPr/>
            </a:lvl1pPr>
          </a:lstStyle>
          <a:p>
            <a:pPr>
              <a:defRPr/>
            </a:pPr>
            <a:endParaRPr lang="hr-HR"/>
          </a:p>
        </p:txBody>
      </p:sp>
      <p:sp>
        <p:nvSpPr>
          <p:cNvPr id="7" name="Rectangle 6"/>
          <p:cNvSpPr>
            <a:spLocks noGrp="1" noChangeArrowheads="1"/>
          </p:cNvSpPr>
          <p:nvPr>
            <p:ph type="sldNum" sz="quarter" idx="12"/>
          </p:nvPr>
        </p:nvSpPr>
        <p:spPr>
          <a:ln/>
        </p:spPr>
        <p:txBody>
          <a:bodyPr/>
          <a:lstStyle>
            <a:lvl1pPr>
              <a:defRPr/>
            </a:lvl1pPr>
          </a:lstStyle>
          <a:p>
            <a:pPr>
              <a:defRPr/>
            </a:pPr>
            <a:fld id="{491DF1F0-E869-4B68-83A7-CF81FC1D8CAC}" type="slidenum">
              <a:rPr lang="hr-HR"/>
              <a:pPr>
                <a:defRPr/>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1143000"/>
          </a:xfrm>
        </p:spPr>
        <p:txBody>
          <a:bodyPr/>
          <a:lstStyle>
            <a:lvl1pPr>
              <a:defRPr/>
            </a:lvl1pPr>
          </a:lstStyle>
          <a:p>
            <a:r>
              <a:rPr lang="hr-HR" smtClean="0"/>
              <a:t>Kliknite da biste uredili stil naslova matrice</a:t>
            </a:r>
            <a:endParaRPr lang="hr-HR"/>
          </a:p>
        </p:txBody>
      </p:sp>
      <p:sp>
        <p:nvSpPr>
          <p:cNvPr id="3" name="Rezervirano mjesto teksta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Kliknite da biste uredili stilove teksta matrice</a:t>
            </a:r>
          </a:p>
        </p:txBody>
      </p:sp>
      <p:sp>
        <p:nvSpPr>
          <p:cNvPr id="4" name="Rezervirano mjesto sadržaja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teksta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Kliknite da biste uredili stilove teksta matrice</a:t>
            </a:r>
          </a:p>
        </p:txBody>
      </p:sp>
      <p:sp>
        <p:nvSpPr>
          <p:cNvPr id="6" name="Rezervirano mjesto sadržaja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7" name="Rectangle 4"/>
          <p:cNvSpPr>
            <a:spLocks noGrp="1" noChangeArrowheads="1"/>
          </p:cNvSpPr>
          <p:nvPr>
            <p:ph type="dt" sz="half" idx="10"/>
          </p:nvPr>
        </p:nvSpPr>
        <p:spPr>
          <a:ln/>
        </p:spPr>
        <p:txBody>
          <a:bodyPr/>
          <a:lstStyle>
            <a:lvl1pPr>
              <a:defRPr/>
            </a:lvl1pPr>
          </a:lstStyle>
          <a:p>
            <a:pPr>
              <a:defRPr/>
            </a:pPr>
            <a:endParaRPr lang="hr-HR"/>
          </a:p>
        </p:txBody>
      </p:sp>
      <p:sp>
        <p:nvSpPr>
          <p:cNvPr id="8" name="Rectangle 5"/>
          <p:cNvSpPr>
            <a:spLocks noGrp="1" noChangeArrowheads="1"/>
          </p:cNvSpPr>
          <p:nvPr>
            <p:ph type="ftr" sz="quarter" idx="11"/>
          </p:nvPr>
        </p:nvSpPr>
        <p:spPr>
          <a:ln/>
        </p:spPr>
        <p:txBody>
          <a:bodyPr/>
          <a:lstStyle>
            <a:lvl1pPr>
              <a:defRPr/>
            </a:lvl1pPr>
          </a:lstStyle>
          <a:p>
            <a:pPr>
              <a:defRPr/>
            </a:pPr>
            <a:endParaRPr lang="hr-HR"/>
          </a:p>
        </p:txBody>
      </p:sp>
      <p:sp>
        <p:nvSpPr>
          <p:cNvPr id="9" name="Rectangle 6"/>
          <p:cNvSpPr>
            <a:spLocks noGrp="1" noChangeArrowheads="1"/>
          </p:cNvSpPr>
          <p:nvPr>
            <p:ph type="sldNum" sz="quarter" idx="12"/>
          </p:nvPr>
        </p:nvSpPr>
        <p:spPr>
          <a:ln/>
        </p:spPr>
        <p:txBody>
          <a:bodyPr/>
          <a:lstStyle>
            <a:lvl1pPr>
              <a:defRPr/>
            </a:lvl1pPr>
          </a:lstStyle>
          <a:p>
            <a:pPr>
              <a:defRPr/>
            </a:pPr>
            <a:fld id="{883A43FE-0B37-4AAB-9C99-E4E2B40C9A33}" type="slidenum">
              <a:rPr lang="hr-HR"/>
              <a:pPr>
                <a:defRPr/>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Kliknite da biste uredili stil naslova matrice</a:t>
            </a:r>
            <a:endParaRPr lang="hr-HR"/>
          </a:p>
        </p:txBody>
      </p:sp>
      <p:sp>
        <p:nvSpPr>
          <p:cNvPr id="3" name="Rectangle 4"/>
          <p:cNvSpPr>
            <a:spLocks noGrp="1" noChangeArrowheads="1"/>
          </p:cNvSpPr>
          <p:nvPr>
            <p:ph type="dt" sz="half" idx="10"/>
          </p:nvPr>
        </p:nvSpPr>
        <p:spPr>
          <a:ln/>
        </p:spPr>
        <p:txBody>
          <a:bodyPr/>
          <a:lstStyle>
            <a:lvl1pPr>
              <a:defRPr/>
            </a:lvl1pPr>
          </a:lstStyle>
          <a:p>
            <a:pPr>
              <a:defRPr/>
            </a:pPr>
            <a:endParaRPr lang="hr-HR"/>
          </a:p>
        </p:txBody>
      </p:sp>
      <p:sp>
        <p:nvSpPr>
          <p:cNvPr id="4" name="Rectangle 5"/>
          <p:cNvSpPr>
            <a:spLocks noGrp="1" noChangeArrowheads="1"/>
          </p:cNvSpPr>
          <p:nvPr>
            <p:ph type="ftr" sz="quarter" idx="11"/>
          </p:nvPr>
        </p:nvSpPr>
        <p:spPr>
          <a:ln/>
        </p:spPr>
        <p:txBody>
          <a:bodyPr/>
          <a:lstStyle>
            <a:lvl1pPr>
              <a:defRPr/>
            </a:lvl1pPr>
          </a:lstStyle>
          <a:p>
            <a:pPr>
              <a:defRPr/>
            </a:pPr>
            <a:endParaRPr lang="hr-HR"/>
          </a:p>
        </p:txBody>
      </p:sp>
      <p:sp>
        <p:nvSpPr>
          <p:cNvPr id="5" name="Rectangle 6"/>
          <p:cNvSpPr>
            <a:spLocks noGrp="1" noChangeArrowheads="1"/>
          </p:cNvSpPr>
          <p:nvPr>
            <p:ph type="sldNum" sz="quarter" idx="12"/>
          </p:nvPr>
        </p:nvSpPr>
        <p:spPr>
          <a:ln/>
        </p:spPr>
        <p:txBody>
          <a:bodyPr/>
          <a:lstStyle>
            <a:lvl1pPr>
              <a:defRPr/>
            </a:lvl1pPr>
          </a:lstStyle>
          <a:p>
            <a:pPr>
              <a:defRPr/>
            </a:pPr>
            <a:fld id="{8268BC68-3850-4F9C-87B2-FC29BE6BA324}" type="slidenum">
              <a:rPr lang="hr-HR"/>
              <a:pPr>
                <a:defRPr/>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hr-HR"/>
          </a:p>
        </p:txBody>
      </p:sp>
      <p:sp>
        <p:nvSpPr>
          <p:cNvPr id="3" name="Rectangle 5"/>
          <p:cNvSpPr>
            <a:spLocks noGrp="1" noChangeArrowheads="1"/>
          </p:cNvSpPr>
          <p:nvPr>
            <p:ph type="ftr" sz="quarter" idx="11"/>
          </p:nvPr>
        </p:nvSpPr>
        <p:spPr>
          <a:ln/>
        </p:spPr>
        <p:txBody>
          <a:bodyPr/>
          <a:lstStyle>
            <a:lvl1pPr>
              <a:defRPr/>
            </a:lvl1pPr>
          </a:lstStyle>
          <a:p>
            <a:pPr>
              <a:defRPr/>
            </a:pPr>
            <a:endParaRPr lang="hr-HR"/>
          </a:p>
        </p:txBody>
      </p:sp>
      <p:sp>
        <p:nvSpPr>
          <p:cNvPr id="4" name="Rectangle 6"/>
          <p:cNvSpPr>
            <a:spLocks noGrp="1" noChangeArrowheads="1"/>
          </p:cNvSpPr>
          <p:nvPr>
            <p:ph type="sldNum" sz="quarter" idx="12"/>
          </p:nvPr>
        </p:nvSpPr>
        <p:spPr>
          <a:ln/>
        </p:spPr>
        <p:txBody>
          <a:bodyPr/>
          <a:lstStyle>
            <a:lvl1pPr>
              <a:defRPr/>
            </a:lvl1pPr>
          </a:lstStyle>
          <a:p>
            <a:pPr>
              <a:defRPr/>
            </a:pPr>
            <a:fld id="{25FC7628-E27A-4F8E-87C2-F677612D21AD}" type="slidenum">
              <a:rPr lang="hr-HR"/>
              <a:pPr>
                <a:defRPr/>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3008313" cy="1162050"/>
          </a:xfrm>
        </p:spPr>
        <p:txBody>
          <a:bodyPr/>
          <a:lstStyle>
            <a:lvl1pPr algn="l">
              <a:defRPr sz="2000" b="1"/>
            </a:lvl1pPr>
          </a:lstStyle>
          <a:p>
            <a:r>
              <a:rPr lang="hr-HR" smtClean="0"/>
              <a:t>Kliknite da biste uredili stil naslova matrice</a:t>
            </a:r>
            <a:endParaRPr lang="hr-HR"/>
          </a:p>
        </p:txBody>
      </p:sp>
      <p:sp>
        <p:nvSpPr>
          <p:cNvPr id="3" name="Rezervirano mjesto sadržaja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teksta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Kliknite da biste uredili stilove teksta matrice</a:t>
            </a:r>
          </a:p>
        </p:txBody>
      </p:sp>
      <p:sp>
        <p:nvSpPr>
          <p:cNvPr id="5" name="Rectangle 4"/>
          <p:cNvSpPr>
            <a:spLocks noGrp="1" noChangeArrowheads="1"/>
          </p:cNvSpPr>
          <p:nvPr>
            <p:ph type="dt" sz="half" idx="10"/>
          </p:nvPr>
        </p:nvSpPr>
        <p:spPr>
          <a:ln/>
        </p:spPr>
        <p:txBody>
          <a:bodyPr/>
          <a:lstStyle>
            <a:lvl1pPr>
              <a:defRPr/>
            </a:lvl1pPr>
          </a:lstStyle>
          <a:p>
            <a:pPr>
              <a:defRPr/>
            </a:pPr>
            <a:endParaRPr lang="hr-HR"/>
          </a:p>
        </p:txBody>
      </p:sp>
      <p:sp>
        <p:nvSpPr>
          <p:cNvPr id="6" name="Rectangle 5"/>
          <p:cNvSpPr>
            <a:spLocks noGrp="1" noChangeArrowheads="1"/>
          </p:cNvSpPr>
          <p:nvPr>
            <p:ph type="ftr" sz="quarter" idx="11"/>
          </p:nvPr>
        </p:nvSpPr>
        <p:spPr>
          <a:ln/>
        </p:spPr>
        <p:txBody>
          <a:bodyPr/>
          <a:lstStyle>
            <a:lvl1pPr>
              <a:defRPr/>
            </a:lvl1pPr>
          </a:lstStyle>
          <a:p>
            <a:pPr>
              <a:defRPr/>
            </a:pPr>
            <a:endParaRPr lang="hr-HR"/>
          </a:p>
        </p:txBody>
      </p:sp>
      <p:sp>
        <p:nvSpPr>
          <p:cNvPr id="7" name="Rectangle 6"/>
          <p:cNvSpPr>
            <a:spLocks noGrp="1" noChangeArrowheads="1"/>
          </p:cNvSpPr>
          <p:nvPr>
            <p:ph type="sldNum" sz="quarter" idx="12"/>
          </p:nvPr>
        </p:nvSpPr>
        <p:spPr>
          <a:ln/>
        </p:spPr>
        <p:txBody>
          <a:bodyPr/>
          <a:lstStyle>
            <a:lvl1pPr>
              <a:defRPr/>
            </a:lvl1pPr>
          </a:lstStyle>
          <a:p>
            <a:pPr>
              <a:defRPr/>
            </a:pPr>
            <a:fld id="{27EBA15C-D7E6-4862-A094-3AB7F34C05E2}" type="slidenum">
              <a:rPr lang="hr-HR"/>
              <a:pPr>
                <a:defRPr/>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0"/>
            <a:ext cx="5486400" cy="566738"/>
          </a:xfrm>
        </p:spPr>
        <p:txBody>
          <a:bodyPr/>
          <a:lstStyle>
            <a:lvl1pPr algn="l">
              <a:defRPr sz="2000" b="1"/>
            </a:lvl1pPr>
          </a:lstStyle>
          <a:p>
            <a:r>
              <a:rPr lang="hr-HR" smtClean="0"/>
              <a:t>Kliknite da biste uredili stil naslova matrice</a:t>
            </a:r>
            <a:endParaRPr lang="hr-HR"/>
          </a:p>
        </p:txBody>
      </p:sp>
      <p:sp>
        <p:nvSpPr>
          <p:cNvPr id="3" name="Rezervirano mjesto slik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r-HR" noProof="0" smtClean="0"/>
          </a:p>
        </p:txBody>
      </p:sp>
      <p:sp>
        <p:nvSpPr>
          <p:cNvPr id="4" name="Rezervirano mjesto teksta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Kliknite da biste uredili stilove teksta matrice</a:t>
            </a:r>
          </a:p>
        </p:txBody>
      </p:sp>
      <p:sp>
        <p:nvSpPr>
          <p:cNvPr id="5" name="Rectangle 4"/>
          <p:cNvSpPr>
            <a:spLocks noGrp="1" noChangeArrowheads="1"/>
          </p:cNvSpPr>
          <p:nvPr>
            <p:ph type="dt" sz="half" idx="10"/>
          </p:nvPr>
        </p:nvSpPr>
        <p:spPr>
          <a:ln/>
        </p:spPr>
        <p:txBody>
          <a:bodyPr/>
          <a:lstStyle>
            <a:lvl1pPr>
              <a:defRPr/>
            </a:lvl1pPr>
          </a:lstStyle>
          <a:p>
            <a:pPr>
              <a:defRPr/>
            </a:pPr>
            <a:endParaRPr lang="hr-HR"/>
          </a:p>
        </p:txBody>
      </p:sp>
      <p:sp>
        <p:nvSpPr>
          <p:cNvPr id="6" name="Rectangle 5"/>
          <p:cNvSpPr>
            <a:spLocks noGrp="1" noChangeArrowheads="1"/>
          </p:cNvSpPr>
          <p:nvPr>
            <p:ph type="ftr" sz="quarter" idx="11"/>
          </p:nvPr>
        </p:nvSpPr>
        <p:spPr>
          <a:ln/>
        </p:spPr>
        <p:txBody>
          <a:bodyPr/>
          <a:lstStyle>
            <a:lvl1pPr>
              <a:defRPr/>
            </a:lvl1pPr>
          </a:lstStyle>
          <a:p>
            <a:pPr>
              <a:defRPr/>
            </a:pPr>
            <a:endParaRPr lang="hr-HR"/>
          </a:p>
        </p:txBody>
      </p:sp>
      <p:sp>
        <p:nvSpPr>
          <p:cNvPr id="7" name="Rectangle 6"/>
          <p:cNvSpPr>
            <a:spLocks noGrp="1" noChangeArrowheads="1"/>
          </p:cNvSpPr>
          <p:nvPr>
            <p:ph type="sldNum" sz="quarter" idx="12"/>
          </p:nvPr>
        </p:nvSpPr>
        <p:spPr>
          <a:ln/>
        </p:spPr>
        <p:txBody>
          <a:bodyPr/>
          <a:lstStyle>
            <a:lvl1pPr>
              <a:defRPr/>
            </a:lvl1pPr>
          </a:lstStyle>
          <a:p>
            <a:pPr>
              <a:defRPr/>
            </a:pPr>
            <a:fld id="{08C4837A-9E8B-40D7-8B24-8D1C1BC558EC}" type="slidenum">
              <a:rPr lang="hr-HR"/>
              <a:pPr>
                <a:defRPr/>
              </a:pPr>
              <a:t>‹#›</a:t>
            </a:fld>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2125" y="3810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hr-HR" smtClean="0"/>
              <a:t>Click to edit Master title style</a:t>
            </a:r>
          </a:p>
        </p:txBody>
      </p:sp>
      <p:sp>
        <p:nvSpPr>
          <p:cNvPr id="1027"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r-HR" smtClean="0"/>
              <a:t>Click to edit Master text styles</a:t>
            </a:r>
          </a:p>
          <a:p>
            <a:pPr lvl="1"/>
            <a:r>
              <a:rPr lang="hr-HR" smtClean="0"/>
              <a:t>Second level</a:t>
            </a:r>
          </a:p>
          <a:p>
            <a:pPr lvl="2"/>
            <a:r>
              <a:rPr lang="hr-HR" smtClean="0"/>
              <a:t>Third level</a:t>
            </a:r>
          </a:p>
          <a:p>
            <a:pPr lvl="3"/>
            <a:r>
              <a:rPr lang="hr-HR" smtClean="0"/>
              <a:t>Fourth level</a:t>
            </a:r>
          </a:p>
          <a:p>
            <a:pPr lvl="4"/>
            <a:r>
              <a:rPr lang="hr-HR" smtClean="0"/>
              <a:t>Fifth level</a:t>
            </a:r>
          </a:p>
        </p:txBody>
      </p:sp>
      <p:sp>
        <p:nvSpPr>
          <p:cNvPr id="13316" name="Rectangle 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hr-HR"/>
          </a:p>
        </p:txBody>
      </p:sp>
      <p:sp>
        <p:nvSpPr>
          <p:cNvPr id="13317"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hr-HR"/>
          </a:p>
        </p:txBody>
      </p:sp>
      <p:sp>
        <p:nvSpPr>
          <p:cNvPr id="13318" name="Rectangle 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3659FFC2-3F1B-4C03-A3AA-7BB06A7C8B74}" type="slidenum">
              <a:rPr lang="hr-HR"/>
              <a:pPr>
                <a:defRPr/>
              </a:pPr>
              <a:t>‹#›</a:t>
            </a:fld>
            <a:endParaRPr lang="hr-HR"/>
          </a:p>
        </p:txBody>
      </p:sp>
      <p:sp>
        <p:nvSpPr>
          <p:cNvPr id="13319" name="Line 7"/>
          <p:cNvSpPr>
            <a:spLocks noChangeShapeType="1"/>
          </p:cNvSpPr>
          <p:nvPr/>
        </p:nvSpPr>
        <p:spPr bwMode="auto">
          <a:xfrm>
            <a:off x="0" y="1447800"/>
            <a:ext cx="9144000" cy="0"/>
          </a:xfrm>
          <a:prstGeom prst="line">
            <a:avLst/>
          </a:prstGeom>
          <a:noFill/>
          <a:ln w="19050">
            <a:solidFill>
              <a:srgbClr val="FF0000"/>
            </a:solidFill>
            <a:round/>
            <a:headEnd/>
            <a:tailEnd/>
          </a:ln>
          <a:effectLst/>
        </p:spPr>
        <p:txBody>
          <a:bodyPr/>
          <a:lstStyle/>
          <a:p>
            <a:pPr>
              <a:defRPr/>
            </a:pPr>
            <a:endParaRPr lang="hr-HR"/>
          </a:p>
        </p:txBody>
      </p:sp>
      <p:pic>
        <p:nvPicPr>
          <p:cNvPr id="1032" name="Picture 13" descr="EN traka za PP template"/>
          <p:cNvPicPr>
            <a:picLocks noChangeAspect="1" noChangeArrowheads="1"/>
          </p:cNvPicPr>
          <p:nvPr/>
        </p:nvPicPr>
        <p:blipFill>
          <a:blip r:embed="rId13" cstate="print"/>
          <a:srcRect/>
          <a:stretch>
            <a:fillRect/>
          </a:stretch>
        </p:blipFill>
        <p:spPr bwMode="auto">
          <a:xfrm>
            <a:off x="0" y="6570663"/>
            <a:ext cx="9144000" cy="2873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58"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Lst>
  <p:timing>
    <p:tnLst>
      <p:par>
        <p:cTn id="1" dur="indefinite" restart="never" nodeType="tmRoot"/>
      </p:par>
    </p:tnLst>
  </p:timing>
  <p:hf sldNum="0" hdr="0" ftr="0" dt="0"/>
  <p:txStyles>
    <p:titleStyle>
      <a:lvl1pPr algn="ctr" rtl="0" eaLnBrk="0" fontAlgn="base" hangingPunct="0">
        <a:spcBef>
          <a:spcPct val="0"/>
        </a:spcBef>
        <a:spcAft>
          <a:spcPct val="0"/>
        </a:spcAft>
        <a:defRPr sz="3200">
          <a:solidFill>
            <a:srgbClr val="4D4D4D"/>
          </a:solidFill>
          <a:latin typeface="+mj-lt"/>
          <a:ea typeface="+mj-ea"/>
          <a:cs typeface="+mj-cs"/>
        </a:defRPr>
      </a:lvl1pPr>
      <a:lvl2pPr algn="ctr" rtl="0" eaLnBrk="0" fontAlgn="base" hangingPunct="0">
        <a:spcBef>
          <a:spcPct val="0"/>
        </a:spcBef>
        <a:spcAft>
          <a:spcPct val="0"/>
        </a:spcAft>
        <a:defRPr sz="3200">
          <a:solidFill>
            <a:srgbClr val="4D4D4D"/>
          </a:solidFill>
          <a:latin typeface="Life L2" pitchFamily="18" charset="-18"/>
        </a:defRPr>
      </a:lvl2pPr>
      <a:lvl3pPr algn="ctr" rtl="0" eaLnBrk="0" fontAlgn="base" hangingPunct="0">
        <a:spcBef>
          <a:spcPct val="0"/>
        </a:spcBef>
        <a:spcAft>
          <a:spcPct val="0"/>
        </a:spcAft>
        <a:defRPr sz="3200">
          <a:solidFill>
            <a:srgbClr val="4D4D4D"/>
          </a:solidFill>
          <a:latin typeface="Life L2" pitchFamily="18" charset="-18"/>
        </a:defRPr>
      </a:lvl3pPr>
      <a:lvl4pPr algn="ctr" rtl="0" eaLnBrk="0" fontAlgn="base" hangingPunct="0">
        <a:spcBef>
          <a:spcPct val="0"/>
        </a:spcBef>
        <a:spcAft>
          <a:spcPct val="0"/>
        </a:spcAft>
        <a:defRPr sz="3200">
          <a:solidFill>
            <a:srgbClr val="4D4D4D"/>
          </a:solidFill>
          <a:latin typeface="Life L2" pitchFamily="18" charset="-18"/>
        </a:defRPr>
      </a:lvl4pPr>
      <a:lvl5pPr algn="ctr" rtl="0" eaLnBrk="0" fontAlgn="base" hangingPunct="0">
        <a:spcBef>
          <a:spcPct val="0"/>
        </a:spcBef>
        <a:spcAft>
          <a:spcPct val="0"/>
        </a:spcAft>
        <a:defRPr sz="3200">
          <a:solidFill>
            <a:srgbClr val="4D4D4D"/>
          </a:solidFill>
          <a:latin typeface="Life L2" pitchFamily="18" charset="-18"/>
        </a:defRPr>
      </a:lvl5pPr>
      <a:lvl6pPr marL="457200" algn="ctr" rtl="0" fontAlgn="base">
        <a:spcBef>
          <a:spcPct val="0"/>
        </a:spcBef>
        <a:spcAft>
          <a:spcPct val="0"/>
        </a:spcAft>
        <a:defRPr sz="3200">
          <a:solidFill>
            <a:srgbClr val="4D4D4D"/>
          </a:solidFill>
          <a:latin typeface="Life L2" pitchFamily="18" charset="-18"/>
        </a:defRPr>
      </a:lvl6pPr>
      <a:lvl7pPr marL="914400" algn="ctr" rtl="0" fontAlgn="base">
        <a:spcBef>
          <a:spcPct val="0"/>
        </a:spcBef>
        <a:spcAft>
          <a:spcPct val="0"/>
        </a:spcAft>
        <a:defRPr sz="3200">
          <a:solidFill>
            <a:srgbClr val="4D4D4D"/>
          </a:solidFill>
          <a:latin typeface="Life L2" pitchFamily="18" charset="-18"/>
        </a:defRPr>
      </a:lvl7pPr>
      <a:lvl8pPr marL="1371600" algn="ctr" rtl="0" fontAlgn="base">
        <a:spcBef>
          <a:spcPct val="0"/>
        </a:spcBef>
        <a:spcAft>
          <a:spcPct val="0"/>
        </a:spcAft>
        <a:defRPr sz="3200">
          <a:solidFill>
            <a:srgbClr val="4D4D4D"/>
          </a:solidFill>
          <a:latin typeface="Life L2" pitchFamily="18" charset="-18"/>
        </a:defRPr>
      </a:lvl8pPr>
      <a:lvl9pPr marL="1828800" algn="ctr" rtl="0" fontAlgn="base">
        <a:spcBef>
          <a:spcPct val="0"/>
        </a:spcBef>
        <a:spcAft>
          <a:spcPct val="0"/>
        </a:spcAft>
        <a:defRPr sz="3200">
          <a:solidFill>
            <a:srgbClr val="4D4D4D"/>
          </a:solidFill>
          <a:latin typeface="Life L2" pitchFamily="18" charset="-18"/>
        </a:defRPr>
      </a:lvl9pPr>
    </p:titleStyle>
    <p:bodyStyle>
      <a:lvl1pPr marL="342900" indent="-342900" algn="l" rtl="0" eaLnBrk="0" fontAlgn="base" hangingPunct="0">
        <a:spcBef>
          <a:spcPct val="20000"/>
        </a:spcBef>
        <a:spcAft>
          <a:spcPct val="0"/>
        </a:spcAft>
        <a:buClr>
          <a:srgbClr val="FF3300"/>
        </a:buClr>
        <a:buSzPct val="80000"/>
        <a:buFont typeface="Wingdings" pitchFamily="2" charset="2"/>
        <a:buChar char="p"/>
        <a:defRPr sz="2400">
          <a:solidFill>
            <a:srgbClr val="4D4D4D"/>
          </a:solidFill>
          <a:latin typeface="+mn-lt"/>
          <a:ea typeface="+mn-ea"/>
          <a:cs typeface="+mn-cs"/>
        </a:defRPr>
      </a:lvl1pPr>
      <a:lvl2pPr marL="742950" indent="-285750" algn="l" rtl="0" eaLnBrk="0" fontAlgn="base" hangingPunct="0">
        <a:spcBef>
          <a:spcPct val="20000"/>
        </a:spcBef>
        <a:spcAft>
          <a:spcPct val="0"/>
        </a:spcAft>
        <a:buClr>
          <a:srgbClr val="FF3300"/>
        </a:buClr>
        <a:buSzPct val="80000"/>
        <a:buFont typeface="Wingdings" pitchFamily="2" charset="2"/>
        <a:buChar char="n"/>
        <a:defRPr sz="2000">
          <a:solidFill>
            <a:srgbClr val="4D4D4D"/>
          </a:solidFill>
          <a:latin typeface="+mn-lt"/>
        </a:defRPr>
      </a:lvl2pPr>
      <a:lvl3pPr marL="1143000" indent="-228600" algn="l" rtl="0" eaLnBrk="0" fontAlgn="base" hangingPunct="0">
        <a:spcBef>
          <a:spcPct val="20000"/>
        </a:spcBef>
        <a:spcAft>
          <a:spcPct val="0"/>
        </a:spcAft>
        <a:buClr>
          <a:srgbClr val="FF3300"/>
        </a:buClr>
        <a:buSzPct val="80000"/>
        <a:buFont typeface="Wingdings" pitchFamily="2" charset="2"/>
        <a:buChar char="p"/>
        <a:defRPr>
          <a:solidFill>
            <a:srgbClr val="4D4D4D"/>
          </a:solidFill>
          <a:latin typeface="+mn-lt"/>
        </a:defRPr>
      </a:lvl3pPr>
      <a:lvl4pPr marL="1600200" indent="-228600" algn="l" rtl="0" eaLnBrk="0" fontAlgn="base" hangingPunct="0">
        <a:spcBef>
          <a:spcPct val="20000"/>
        </a:spcBef>
        <a:spcAft>
          <a:spcPct val="0"/>
        </a:spcAft>
        <a:buClr>
          <a:srgbClr val="FF3300"/>
        </a:buClr>
        <a:buSzPct val="80000"/>
        <a:buFont typeface="Wingdings" pitchFamily="2" charset="2"/>
        <a:buChar char="§"/>
        <a:defRPr sz="1600">
          <a:solidFill>
            <a:srgbClr val="4D4D4D"/>
          </a:solidFill>
          <a:latin typeface="+mn-lt"/>
        </a:defRPr>
      </a:lvl4pPr>
      <a:lvl5pPr marL="2057400" indent="-228600" algn="l" rtl="0" eaLnBrk="0" fontAlgn="base" hangingPunct="0">
        <a:spcBef>
          <a:spcPct val="20000"/>
        </a:spcBef>
        <a:spcAft>
          <a:spcPct val="0"/>
        </a:spcAft>
        <a:buClr>
          <a:srgbClr val="FF3300"/>
        </a:buClr>
        <a:buSzPct val="80000"/>
        <a:buFont typeface="Wingdings" pitchFamily="2" charset="2"/>
        <a:buChar char="§"/>
        <a:defRPr sz="1400">
          <a:solidFill>
            <a:srgbClr val="4D4D4D"/>
          </a:solidFill>
          <a:latin typeface="+mn-lt"/>
        </a:defRPr>
      </a:lvl5pPr>
      <a:lvl6pPr marL="2514600" indent="-228600" algn="l" rtl="0" fontAlgn="base">
        <a:spcBef>
          <a:spcPct val="20000"/>
        </a:spcBef>
        <a:spcAft>
          <a:spcPct val="0"/>
        </a:spcAft>
        <a:buClr>
          <a:srgbClr val="FF3300"/>
        </a:buClr>
        <a:buSzPct val="80000"/>
        <a:buFont typeface="Wingdings" pitchFamily="2" charset="2"/>
        <a:buChar char="§"/>
        <a:defRPr sz="1400">
          <a:solidFill>
            <a:srgbClr val="4D4D4D"/>
          </a:solidFill>
          <a:latin typeface="+mn-lt"/>
        </a:defRPr>
      </a:lvl6pPr>
      <a:lvl7pPr marL="2971800" indent="-228600" algn="l" rtl="0" fontAlgn="base">
        <a:spcBef>
          <a:spcPct val="20000"/>
        </a:spcBef>
        <a:spcAft>
          <a:spcPct val="0"/>
        </a:spcAft>
        <a:buClr>
          <a:srgbClr val="FF3300"/>
        </a:buClr>
        <a:buSzPct val="80000"/>
        <a:buFont typeface="Wingdings" pitchFamily="2" charset="2"/>
        <a:buChar char="§"/>
        <a:defRPr sz="1400">
          <a:solidFill>
            <a:srgbClr val="4D4D4D"/>
          </a:solidFill>
          <a:latin typeface="+mn-lt"/>
        </a:defRPr>
      </a:lvl7pPr>
      <a:lvl8pPr marL="3429000" indent="-228600" algn="l" rtl="0" fontAlgn="base">
        <a:spcBef>
          <a:spcPct val="20000"/>
        </a:spcBef>
        <a:spcAft>
          <a:spcPct val="0"/>
        </a:spcAft>
        <a:buClr>
          <a:srgbClr val="FF3300"/>
        </a:buClr>
        <a:buSzPct val="80000"/>
        <a:buFont typeface="Wingdings" pitchFamily="2" charset="2"/>
        <a:buChar char="§"/>
        <a:defRPr sz="1400">
          <a:solidFill>
            <a:srgbClr val="4D4D4D"/>
          </a:solidFill>
          <a:latin typeface="+mn-lt"/>
        </a:defRPr>
      </a:lvl8pPr>
      <a:lvl9pPr marL="3886200" indent="-228600" algn="l" rtl="0" fontAlgn="base">
        <a:spcBef>
          <a:spcPct val="20000"/>
        </a:spcBef>
        <a:spcAft>
          <a:spcPct val="0"/>
        </a:spcAft>
        <a:buClr>
          <a:srgbClr val="FF3300"/>
        </a:buClr>
        <a:buSzPct val="80000"/>
        <a:buFont typeface="Wingdings" pitchFamily="2" charset="2"/>
        <a:buChar char="§"/>
        <a:defRPr sz="1400">
          <a:solidFill>
            <a:srgbClr val="4D4D4D"/>
          </a:solidFill>
          <a:latin typeface="+mn-lt"/>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3.emf"/></Relationships>
</file>

<file path=ppt/slides/_rels/slide18.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539552" y="4221088"/>
            <a:ext cx="7772400" cy="1343720"/>
          </a:xfrm>
        </p:spPr>
        <p:txBody>
          <a:bodyPr/>
          <a:lstStyle/>
          <a:p>
            <a:r>
              <a:rPr lang="en-GB" sz="3200" b="1" dirty="0" smtClean="0"/>
              <a:t/>
            </a:r>
            <a:br>
              <a:rPr lang="en-GB" sz="3200" b="1" dirty="0" smtClean="0"/>
            </a:br>
            <a:r>
              <a:rPr lang="en-GB" sz="3200" b="1" dirty="0" smtClean="0"/>
              <a:t/>
            </a:r>
            <a:br>
              <a:rPr lang="en-GB" sz="3200" b="1" dirty="0" smtClean="0"/>
            </a:br>
            <a:r>
              <a:rPr lang="en-GB" sz="3200" b="1" dirty="0" smtClean="0"/>
              <a:t/>
            </a:r>
            <a:br>
              <a:rPr lang="en-GB" sz="3200" b="1" dirty="0" smtClean="0"/>
            </a:br>
            <a:r>
              <a:rPr lang="en-GB" sz="3200" b="1" dirty="0" smtClean="0"/>
              <a:t/>
            </a:r>
            <a:br>
              <a:rPr lang="en-GB" sz="3200" b="1" dirty="0" smtClean="0"/>
            </a:br>
            <a:r>
              <a:rPr lang="en-GB" sz="3200" b="1" dirty="0" smtClean="0"/>
              <a:t/>
            </a:r>
            <a:br>
              <a:rPr lang="en-GB" sz="3200" b="1" dirty="0" smtClean="0"/>
            </a:br>
            <a:r>
              <a:rPr lang="en-GB" sz="3200" b="1" dirty="0" smtClean="0">
                <a:solidFill>
                  <a:schemeClr val="tx1">
                    <a:lumMod val="65000"/>
                    <a:lumOff val="35000"/>
                  </a:schemeClr>
                </a:solidFill>
              </a:rPr>
              <a:t>Macroeconomic vs. structural policies: </a:t>
            </a:r>
            <a:br>
              <a:rPr lang="en-GB" sz="3200" b="1" dirty="0" smtClean="0">
                <a:solidFill>
                  <a:schemeClr val="tx1">
                    <a:lumMod val="65000"/>
                    <a:lumOff val="35000"/>
                  </a:schemeClr>
                </a:solidFill>
              </a:rPr>
            </a:br>
            <a:r>
              <a:rPr lang="en-GB" sz="3200" b="1" dirty="0" smtClean="0">
                <a:solidFill>
                  <a:schemeClr val="tx1">
                    <a:lumMod val="65000"/>
                    <a:lumOff val="35000"/>
                  </a:schemeClr>
                </a:solidFill>
              </a:rPr>
              <a:t>Which one can do the trick?</a:t>
            </a:r>
            <a:br>
              <a:rPr lang="en-GB" sz="3200" b="1" dirty="0" smtClean="0">
                <a:solidFill>
                  <a:schemeClr val="tx1">
                    <a:lumMod val="65000"/>
                    <a:lumOff val="35000"/>
                  </a:schemeClr>
                </a:solidFill>
              </a:rPr>
            </a:br>
            <a:r>
              <a:rPr lang="en-GB" sz="3200" dirty="0" smtClean="0"/>
              <a:t/>
            </a:r>
            <a:br>
              <a:rPr lang="en-GB" sz="3200" dirty="0" smtClean="0"/>
            </a:br>
            <a:r>
              <a:rPr lang="en-GB" sz="2000" dirty="0" smtClean="0"/>
              <a:t>Dubrovnik Economic Conference, 1</a:t>
            </a:r>
            <a:r>
              <a:rPr lang="hr-HR" sz="2000" dirty="0" smtClean="0"/>
              <a:t>4</a:t>
            </a:r>
            <a:r>
              <a:rPr lang="en-GB" sz="2000" dirty="0" smtClean="0"/>
              <a:t> June 2016</a:t>
            </a:r>
            <a:r>
              <a:rPr lang="en-GB" sz="3200" dirty="0" smtClean="0"/>
              <a:t/>
            </a:r>
            <a:br>
              <a:rPr lang="en-GB" sz="3200" dirty="0" smtClean="0"/>
            </a:br>
            <a:endParaRPr lang="en-GB" sz="3200" dirty="0"/>
          </a:p>
        </p:txBody>
      </p:sp>
      <p:sp>
        <p:nvSpPr>
          <p:cNvPr id="3075" name="Rectangle 3"/>
          <p:cNvSpPr>
            <a:spLocks noGrp="1" noChangeArrowheads="1"/>
          </p:cNvSpPr>
          <p:nvPr>
            <p:ph type="subTitle" idx="1"/>
          </p:nvPr>
        </p:nvSpPr>
        <p:spPr>
          <a:xfrm>
            <a:off x="1115616" y="5301208"/>
            <a:ext cx="6858000" cy="935384"/>
          </a:xfrm>
        </p:spPr>
        <p:txBody>
          <a:bodyPr/>
          <a:lstStyle/>
          <a:p>
            <a:pPr eaLnBrk="1" hangingPunct="1">
              <a:lnSpc>
                <a:spcPct val="90000"/>
              </a:lnSpc>
            </a:pPr>
            <a:endParaRPr lang="hr-HR" sz="1600" dirty="0" smtClean="0">
              <a:solidFill>
                <a:srgbClr val="5F5F5F"/>
              </a:solidFill>
            </a:endParaRPr>
          </a:p>
          <a:p>
            <a:pPr eaLnBrk="1" hangingPunct="1">
              <a:lnSpc>
                <a:spcPct val="90000"/>
              </a:lnSpc>
            </a:pPr>
            <a:r>
              <a:rPr lang="en-GB" sz="1600" dirty="0" smtClean="0">
                <a:solidFill>
                  <a:srgbClr val="5F5F5F"/>
                </a:solidFill>
              </a:rPr>
              <a:t>Vedran Šošić, vice</a:t>
            </a:r>
            <a:r>
              <a:rPr lang="hr-HR" sz="1600" dirty="0" smtClean="0">
                <a:solidFill>
                  <a:srgbClr val="5F5F5F"/>
                </a:solidFill>
              </a:rPr>
              <a:t> </a:t>
            </a:r>
            <a:r>
              <a:rPr lang="en-GB" sz="1600" dirty="0" err="1" smtClean="0">
                <a:solidFill>
                  <a:srgbClr val="5F5F5F"/>
                </a:solidFill>
              </a:rPr>
              <a:t>governer</a:t>
            </a:r>
            <a:endParaRPr lang="en-GB" sz="1600" dirty="0" smtClean="0">
              <a:solidFill>
                <a:srgbClr val="5F5F5F"/>
              </a:solidFill>
            </a:endParaRPr>
          </a:p>
          <a:p>
            <a:pPr eaLnBrk="1" hangingPunct="1">
              <a:lnSpc>
                <a:spcPct val="90000"/>
              </a:lnSpc>
            </a:pPr>
            <a:r>
              <a:rPr lang="en-GB" sz="1400" dirty="0" smtClean="0">
                <a:solidFill>
                  <a:srgbClr val="5F5F5F"/>
                </a:solidFill>
              </a:rPr>
              <a:t>e-mail: vedran.sosic@hnb.hr</a:t>
            </a:r>
          </a:p>
          <a:p>
            <a:pPr eaLnBrk="1" hangingPunct="1"/>
            <a:endParaRPr lang="en-GB" sz="16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0648"/>
            <a:ext cx="9144000" cy="1110952"/>
          </a:xfrm>
        </p:spPr>
        <p:txBody>
          <a:bodyPr/>
          <a:lstStyle/>
          <a:p>
            <a:r>
              <a:rPr lang="en-US" sz="2800" b="1" dirty="0" smtClean="0">
                <a:solidFill>
                  <a:schemeClr val="tx1"/>
                </a:solidFill>
              </a:rPr>
              <a:t>Output gaps in most cases modest compared to implicit output loss</a:t>
            </a:r>
            <a:r>
              <a:rPr lang="hr-HR" sz="2800" b="1" dirty="0" smtClean="0">
                <a:solidFill>
                  <a:schemeClr val="tx1"/>
                </a:solidFill>
              </a:rPr>
              <a:t>es</a:t>
            </a:r>
            <a:r>
              <a:rPr lang="en-US" sz="2800" b="1" dirty="0" smtClean="0">
                <a:solidFill>
                  <a:schemeClr val="tx1"/>
                </a:solidFill>
              </a:rPr>
              <a:t> due to productivity slowdown</a:t>
            </a:r>
            <a:endParaRPr lang="en-US" sz="2800" b="1" dirty="0">
              <a:solidFill>
                <a:schemeClr val="tx1"/>
              </a:solidFill>
            </a:endParaRPr>
          </a:p>
        </p:txBody>
      </p:sp>
      <p:sp>
        <p:nvSpPr>
          <p:cNvPr id="10" name="Pravokutnik 13"/>
          <p:cNvSpPr/>
          <p:nvPr/>
        </p:nvSpPr>
        <p:spPr>
          <a:xfrm>
            <a:off x="273224" y="5997188"/>
            <a:ext cx="8331224" cy="430887"/>
          </a:xfrm>
          <a:prstGeom prst="rect">
            <a:avLst/>
          </a:prstGeom>
        </p:spPr>
        <p:txBody>
          <a:bodyPr wrap="square">
            <a:spAutoFit/>
          </a:bodyPr>
          <a:lstStyle/>
          <a:p>
            <a:pPr algn="just"/>
            <a:r>
              <a:rPr lang="en-US" sz="1100" smtClean="0">
                <a:solidFill>
                  <a:schemeClr val="bg1">
                    <a:lumMod val="50000"/>
                  </a:schemeClr>
                </a:solidFill>
                <a:latin typeface="Life L2" pitchFamily="18" charset="-18"/>
              </a:rPr>
              <a:t>Note: Values for 2016 are forecasts. Output gap represents a deviation of actual GDP from potential GDP as % of potential output. </a:t>
            </a:r>
          </a:p>
          <a:p>
            <a:pPr algn="just"/>
            <a:r>
              <a:rPr lang="en-US" sz="1100" smtClean="0">
                <a:solidFill>
                  <a:schemeClr val="bg1">
                    <a:lumMod val="50000"/>
                  </a:schemeClr>
                </a:solidFill>
                <a:latin typeface="Life L2" pitchFamily="18" charset="-18"/>
              </a:rPr>
              <a:t>Source: OECD.</a:t>
            </a:r>
            <a:endParaRPr lang="en-US" sz="1100">
              <a:solidFill>
                <a:schemeClr val="bg1">
                  <a:lumMod val="50000"/>
                </a:schemeClr>
              </a:solidFill>
              <a:latin typeface="Life L2" pitchFamily="18" charset="-18"/>
            </a:endParaRPr>
          </a:p>
        </p:txBody>
      </p:sp>
      <p:pic>
        <p:nvPicPr>
          <p:cNvPr id="4" name="Picture 3"/>
          <p:cNvPicPr>
            <a:picLocks noChangeAspect="1"/>
          </p:cNvPicPr>
          <p:nvPr/>
        </p:nvPicPr>
        <p:blipFill>
          <a:blip r:embed="rId3" cstate="print"/>
          <a:stretch>
            <a:fillRect/>
          </a:stretch>
        </p:blipFill>
        <p:spPr>
          <a:xfrm>
            <a:off x="1547664" y="1556792"/>
            <a:ext cx="6130800" cy="2232248"/>
          </a:xfrm>
          <a:prstGeom prst="rect">
            <a:avLst/>
          </a:prstGeom>
        </p:spPr>
      </p:pic>
      <p:pic>
        <p:nvPicPr>
          <p:cNvPr id="5" name="Picture 4"/>
          <p:cNvPicPr>
            <a:picLocks/>
          </p:cNvPicPr>
          <p:nvPr/>
        </p:nvPicPr>
        <p:blipFill>
          <a:blip r:embed="rId4" cstate="print"/>
          <a:stretch>
            <a:fillRect/>
          </a:stretch>
        </p:blipFill>
        <p:spPr>
          <a:xfrm>
            <a:off x="1547664" y="3755977"/>
            <a:ext cx="6130800" cy="2232000"/>
          </a:xfrm>
          <a:prstGeom prst="rect">
            <a:avLst/>
          </a:prstGeom>
        </p:spPr>
      </p:pic>
    </p:spTree>
    <p:extLst>
      <p:ext uri="{BB962C8B-B14F-4D97-AF65-F5344CB8AC3E}">
        <p14:creationId xmlns:p14="http://schemas.microsoft.com/office/powerpoint/2010/main" val="21976468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solidFill>
                  <a:schemeClr val="tx1">
                    <a:lumMod val="65000"/>
                    <a:lumOff val="35000"/>
                  </a:schemeClr>
                </a:solidFill>
              </a:rPr>
              <a:t>2. Spillovers and adverse feedback loops between policy instruments</a:t>
            </a:r>
            <a:endParaRPr lang="en-US"/>
          </a:p>
        </p:txBody>
      </p:sp>
      <p:sp>
        <p:nvSpPr>
          <p:cNvPr id="3" name="Content Placeholder 2"/>
          <p:cNvSpPr>
            <a:spLocks noGrp="1"/>
          </p:cNvSpPr>
          <p:nvPr>
            <p:ph idx="1"/>
          </p:nvPr>
        </p:nvSpPr>
        <p:spPr>
          <a:xfrm>
            <a:off x="457200" y="1700808"/>
            <a:ext cx="8229600" cy="3744416"/>
          </a:xfrm>
        </p:spPr>
        <p:txBody>
          <a:bodyPr/>
          <a:lstStyle/>
          <a:p>
            <a:pPr marL="0" indent="0" algn="just"/>
            <a:r>
              <a:rPr lang="en-US" sz="2600" dirty="0" smtClean="0">
                <a:solidFill>
                  <a:schemeClr val="tx1">
                    <a:lumMod val="65000"/>
                    <a:lumOff val="35000"/>
                  </a:schemeClr>
                </a:solidFill>
              </a:rPr>
              <a:t> Traditionally, one policy instrument – one policy goal.</a:t>
            </a:r>
          </a:p>
          <a:p>
            <a:pPr marL="0" indent="0" algn="just"/>
            <a:r>
              <a:rPr lang="en-US" sz="2600" dirty="0" smtClean="0">
                <a:solidFill>
                  <a:schemeClr val="tx1">
                    <a:lumMod val="65000"/>
                    <a:lumOff val="35000"/>
                  </a:schemeClr>
                </a:solidFill>
              </a:rPr>
              <a:t> More recently, policy spillovers and feedbacks are getting acknowledged.</a:t>
            </a:r>
          </a:p>
          <a:p>
            <a:pPr marL="0" indent="0" algn="just"/>
            <a:r>
              <a:rPr lang="en-US" sz="2600" dirty="0" smtClean="0">
                <a:solidFill>
                  <a:schemeClr val="tx1">
                    <a:lumMod val="65000"/>
                    <a:lumOff val="35000"/>
                  </a:schemeClr>
                </a:solidFill>
              </a:rPr>
              <a:t> Still, policies are expected to produce expected outcomes if potential spillovers are properly taken into account.</a:t>
            </a:r>
          </a:p>
          <a:p>
            <a:pPr marL="0" indent="0" algn="just"/>
            <a:endParaRPr lang="en-US" sz="2600" dirty="0" smtClean="0">
              <a:solidFill>
                <a:schemeClr val="tx1">
                  <a:lumMod val="65000"/>
                  <a:lumOff val="35000"/>
                </a:schemeClr>
              </a:solidFill>
            </a:endParaRPr>
          </a:p>
          <a:p>
            <a:pPr marL="400050" lvl="1" indent="0" algn="just">
              <a:buNone/>
            </a:pPr>
            <a:r>
              <a:rPr lang="en-US" sz="2800" b="1" dirty="0" smtClean="0">
                <a:solidFill>
                  <a:schemeClr val="tx1">
                    <a:lumMod val="65000"/>
                    <a:lumOff val="35000"/>
                  </a:schemeClr>
                </a:solidFill>
              </a:rPr>
              <a:t>Is it really the case?</a:t>
            </a:r>
            <a:endParaRPr lang="en-US" sz="2800" b="1" dirty="0">
              <a:solidFill>
                <a:schemeClr val="tx1">
                  <a:lumMod val="65000"/>
                  <a:lumOff val="35000"/>
                </a:schemeClr>
              </a:solidFill>
            </a:endParaRPr>
          </a:p>
        </p:txBody>
      </p:sp>
    </p:spTree>
    <p:extLst>
      <p:ext uri="{BB962C8B-B14F-4D97-AF65-F5344CB8AC3E}">
        <p14:creationId xmlns:p14="http://schemas.microsoft.com/office/powerpoint/2010/main" val="5053981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125" y="381000"/>
            <a:ext cx="8229600" cy="990600"/>
          </a:xfrm>
        </p:spPr>
        <p:txBody>
          <a:bodyPr/>
          <a:lstStyle/>
          <a:p>
            <a:r>
              <a:rPr lang="en-US" b="1" smtClean="0">
                <a:solidFill>
                  <a:schemeClr val="tx1"/>
                </a:solidFill>
              </a:rPr>
              <a:t>Structural dimension of macro-policies getting stronger</a:t>
            </a:r>
            <a:endParaRPr lang="en-US" b="1">
              <a:solidFill>
                <a:schemeClr val="tx1"/>
              </a:solidFill>
            </a:endParaRPr>
          </a:p>
        </p:txBody>
      </p:sp>
      <p:sp>
        <p:nvSpPr>
          <p:cNvPr id="10" name="Pravokutnik 13"/>
          <p:cNvSpPr/>
          <p:nvPr/>
        </p:nvSpPr>
        <p:spPr>
          <a:xfrm>
            <a:off x="812775" y="6047710"/>
            <a:ext cx="7908949" cy="261610"/>
          </a:xfrm>
          <a:prstGeom prst="rect">
            <a:avLst/>
          </a:prstGeom>
        </p:spPr>
        <p:txBody>
          <a:bodyPr wrap="square">
            <a:spAutoFit/>
          </a:bodyPr>
          <a:lstStyle/>
          <a:p>
            <a:pPr algn="just"/>
            <a:r>
              <a:rPr lang="en-US" sz="1100" smtClean="0">
                <a:solidFill>
                  <a:schemeClr val="bg1">
                    <a:lumMod val="50000"/>
                  </a:schemeClr>
                </a:solidFill>
                <a:latin typeface="Life L2" pitchFamily="18" charset="-18"/>
              </a:rPr>
              <a:t>Source: The transmission mechanism and Financial Stability Policy, Ministry of Finance of the Kingdom of Sweden, June 2015.</a:t>
            </a:r>
            <a:endParaRPr lang="en-US" sz="1100">
              <a:solidFill>
                <a:schemeClr val="bg1">
                  <a:lumMod val="50000"/>
                </a:schemeClr>
              </a:solidFill>
              <a:latin typeface="Life L2" pitchFamily="18" charset="-18"/>
            </a:endParaRPr>
          </a:p>
        </p:txBody>
      </p:sp>
      <p:pic>
        <p:nvPicPr>
          <p:cNvPr id="4" name="Picture 3"/>
          <p:cNvPicPr>
            <a:picLocks noChangeAspect="1"/>
          </p:cNvPicPr>
          <p:nvPr/>
        </p:nvPicPr>
        <p:blipFill>
          <a:blip r:embed="rId3" cstate="print"/>
          <a:stretch>
            <a:fillRect/>
          </a:stretch>
        </p:blipFill>
        <p:spPr>
          <a:xfrm>
            <a:off x="467544" y="1484783"/>
            <a:ext cx="7560840" cy="4475851"/>
          </a:xfrm>
          <a:prstGeom prst="rect">
            <a:avLst/>
          </a:prstGeom>
        </p:spPr>
      </p:pic>
      <p:sp>
        <p:nvSpPr>
          <p:cNvPr id="5" name="Strelica gore 4"/>
          <p:cNvSpPr/>
          <p:nvPr/>
        </p:nvSpPr>
        <p:spPr>
          <a:xfrm>
            <a:off x="8135888" y="1772816"/>
            <a:ext cx="1008112" cy="36724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949601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en-US" b="1" smtClean="0">
                <a:solidFill>
                  <a:schemeClr val="tx1"/>
                </a:solidFill>
              </a:rPr>
              <a:t>Monetary policy and structural policies</a:t>
            </a:r>
            <a:endParaRPr lang="en-US"/>
          </a:p>
        </p:txBody>
      </p:sp>
      <p:sp>
        <p:nvSpPr>
          <p:cNvPr id="3" name="Rezervirano mjesto sadržaja 2"/>
          <p:cNvSpPr>
            <a:spLocks noGrp="1"/>
          </p:cNvSpPr>
          <p:nvPr>
            <p:ph idx="1"/>
          </p:nvPr>
        </p:nvSpPr>
        <p:spPr>
          <a:xfrm>
            <a:off x="457200" y="1556792"/>
            <a:ext cx="8507288" cy="4824536"/>
          </a:xfrm>
        </p:spPr>
        <p:txBody>
          <a:bodyPr/>
          <a:lstStyle/>
          <a:p>
            <a:r>
              <a:rPr lang="en-US" smtClean="0"/>
              <a:t>While low policy rates may have been consistent with low inflation, they might have contributed to excessive credit growth, build-up of asset bubbles and misallocation of resources</a:t>
            </a:r>
          </a:p>
          <a:p>
            <a:pPr lvl="1"/>
            <a:r>
              <a:rPr lang="en-US" smtClean="0"/>
              <a:t>Adverse impact on productivity.</a:t>
            </a:r>
          </a:p>
          <a:p>
            <a:r>
              <a:rPr lang="en-US" smtClean="0"/>
              <a:t>Unprecedent monetary accomodation (NIRP, QE) – helps to keep output gaps at bay, but also has undesirable side-effects</a:t>
            </a:r>
          </a:p>
          <a:p>
            <a:pPr lvl="1"/>
            <a:r>
              <a:rPr lang="en-US" smtClean="0"/>
              <a:t>Low or negative real interest rates reduce corporate debt burden and in many cases keep the “zombies” alive (or undead), inhibiting resource relocation.</a:t>
            </a:r>
          </a:p>
          <a:p>
            <a:r>
              <a:rPr lang="en-US" smtClean="0"/>
              <a:t>Spillovers also work the other way around – low productivity growth reduces equilibrium interest rates and also the room for monetary policy to act.</a:t>
            </a:r>
          </a:p>
          <a:p>
            <a:pPr lvl="1"/>
            <a:endParaRPr lang="en-US" smtClean="0"/>
          </a:p>
          <a:p>
            <a:endParaRPr lang="en-US" smtClean="0"/>
          </a:p>
          <a:p>
            <a:endParaRPr lang="en-US" smtClean="0"/>
          </a:p>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en-US" b="1" smtClean="0">
                <a:solidFill>
                  <a:schemeClr val="tx1"/>
                </a:solidFill>
              </a:rPr>
              <a:t>Fiscal policy and structural policies</a:t>
            </a:r>
            <a:endParaRPr lang="en-US"/>
          </a:p>
        </p:txBody>
      </p:sp>
      <p:sp>
        <p:nvSpPr>
          <p:cNvPr id="3" name="Rezervirano mjesto sadržaja 2"/>
          <p:cNvSpPr>
            <a:spLocks noGrp="1"/>
          </p:cNvSpPr>
          <p:nvPr>
            <p:ph idx="1"/>
          </p:nvPr>
        </p:nvSpPr>
        <p:spPr>
          <a:xfrm>
            <a:off x="457200" y="1700808"/>
            <a:ext cx="8219256" cy="4680520"/>
          </a:xfrm>
        </p:spPr>
        <p:txBody>
          <a:bodyPr/>
          <a:lstStyle/>
          <a:p>
            <a:r>
              <a:rPr lang="en-US" smtClean="0"/>
              <a:t>Fiscal policies traditionally has major structural dimension – taxing and spending decisions shape incentives for work and consumption.</a:t>
            </a:r>
          </a:p>
          <a:p>
            <a:r>
              <a:rPr lang="en-US" smtClean="0"/>
              <a:t>Now even macro-dimension is getting “structural”</a:t>
            </a:r>
          </a:p>
          <a:p>
            <a:pPr lvl="1"/>
            <a:r>
              <a:rPr lang="en-US" smtClean="0"/>
              <a:t>Imprudent fiscal policies  - procyclicality and adverse feedback loops between the sovereign risk, financial system and non-financial sector.</a:t>
            </a:r>
          </a:p>
          <a:p>
            <a:pPr lvl="1"/>
            <a:r>
              <a:rPr lang="en-US" smtClean="0"/>
              <a:t>Low potential growth – major implications for debt sustainability.</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92125" y="381000"/>
            <a:ext cx="8229600" cy="990600"/>
          </a:xfrm>
        </p:spPr>
        <p:txBody>
          <a:bodyPr/>
          <a:lstStyle/>
          <a:p>
            <a:r>
              <a:rPr lang="en-US" b="1" smtClean="0">
                <a:solidFill>
                  <a:schemeClr val="tx1"/>
                </a:solidFill>
              </a:rPr>
              <a:t>3. Getting structural policies right</a:t>
            </a:r>
            <a:endParaRPr lang="en-US"/>
          </a:p>
        </p:txBody>
      </p:sp>
      <p:sp>
        <p:nvSpPr>
          <p:cNvPr id="3" name="Rezervirano mjesto sadržaja 2"/>
          <p:cNvSpPr>
            <a:spLocks noGrp="1"/>
          </p:cNvSpPr>
          <p:nvPr>
            <p:ph idx="1"/>
          </p:nvPr>
        </p:nvSpPr>
        <p:spPr>
          <a:xfrm>
            <a:off x="457200" y="1484784"/>
            <a:ext cx="8435280" cy="4896544"/>
          </a:xfrm>
        </p:spPr>
        <p:txBody>
          <a:bodyPr/>
          <a:lstStyle/>
          <a:p>
            <a:pPr>
              <a:spcBef>
                <a:spcPts val="1200"/>
              </a:spcBef>
              <a:defRPr/>
            </a:pPr>
            <a:r>
              <a:rPr lang="en-US" kern="1200" smtClean="0">
                <a:solidFill>
                  <a:schemeClr val="tx1"/>
                </a:solidFill>
              </a:rPr>
              <a:t>Two dimensions of structural reforms:</a:t>
            </a:r>
          </a:p>
          <a:p>
            <a:pPr lvl="1">
              <a:spcBef>
                <a:spcPts val="1200"/>
              </a:spcBef>
              <a:defRPr/>
            </a:pPr>
            <a:r>
              <a:rPr lang="en-US" kern="1200" smtClean="0">
                <a:solidFill>
                  <a:schemeClr val="tx1"/>
                </a:solidFill>
              </a:rPr>
              <a:t>Adjustment capacity of the economy  relocation of resources (‘restructuring of the economy’) – inputs used more efficietly, gets the economy closer to the efficiency frontier.</a:t>
            </a:r>
          </a:p>
          <a:p>
            <a:pPr lvl="1">
              <a:spcBef>
                <a:spcPts val="1200"/>
              </a:spcBef>
              <a:defRPr/>
            </a:pPr>
            <a:r>
              <a:rPr lang="en-US" kern="1200" smtClean="0">
                <a:solidFill>
                  <a:schemeClr val="tx1"/>
                </a:solidFill>
              </a:rPr>
              <a:t>Potential growth rate – expanding the efficiency frontier.</a:t>
            </a:r>
          </a:p>
          <a:p>
            <a:pPr>
              <a:spcBef>
                <a:spcPts val="1200"/>
              </a:spcBef>
              <a:defRPr/>
            </a:pPr>
            <a:r>
              <a:rPr lang="en-US" kern="1200" smtClean="0">
                <a:solidFill>
                  <a:schemeClr val="tx1"/>
                </a:solidFill>
              </a:rPr>
              <a:t>But many policies:</a:t>
            </a:r>
          </a:p>
          <a:p>
            <a:pPr lvl="1">
              <a:spcBef>
                <a:spcPts val="1200"/>
              </a:spcBef>
              <a:defRPr/>
            </a:pPr>
            <a:r>
              <a:rPr lang="en-US" kern="1200" smtClean="0">
                <a:solidFill>
                  <a:schemeClr val="tx1"/>
                </a:solidFill>
              </a:rPr>
              <a:t>Product market reforms, Competition policy, Labor market reforms, Public finance and taxation (including Social security system), Human capital development, Innovation policy, ...</a:t>
            </a:r>
          </a:p>
          <a:p>
            <a:pPr lvl="1">
              <a:spcBef>
                <a:spcPts val="1200"/>
              </a:spcBef>
              <a:buNone/>
              <a:defRPr/>
            </a:pPr>
            <a:endParaRPr lang="en-US" kern="1200" smtClean="0">
              <a:solidFill>
                <a:schemeClr val="tx1"/>
              </a:solidFill>
            </a:endParaRPr>
          </a:p>
          <a:p>
            <a:pPr>
              <a:spcBef>
                <a:spcPts val="1200"/>
              </a:spcBef>
              <a:buNone/>
              <a:defRPr/>
            </a:pPr>
            <a:endParaRPr lang="en-US" kern="1200" smtClean="0">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313370" y="35031"/>
            <a:ext cx="8517260" cy="1278632"/>
          </a:xfrm>
          <a:prstGeom prst="rect">
            <a:avLst/>
          </a:prstGeom>
          <a:noFill/>
          <a:ln w="9525">
            <a:noFill/>
            <a:miter lim="800000"/>
            <a:headEnd/>
            <a:tailEnd/>
          </a:ln>
        </p:spPr>
        <p:txBody>
          <a:bodyPr anchor="b"/>
          <a:lstStyle/>
          <a:p>
            <a:pPr algn="ctr" eaLnBrk="0" hangingPunct="0"/>
            <a:r>
              <a:rPr lang="hr-HR" sz="3200" b="1" dirty="0" smtClean="0">
                <a:latin typeface="+mj-lt"/>
                <a:ea typeface="+mj-ea"/>
                <a:cs typeface="+mj-cs"/>
              </a:rPr>
              <a:t>Some </a:t>
            </a:r>
            <a:r>
              <a:rPr lang="hr-HR" sz="3200" b="1" dirty="0" err="1" smtClean="0">
                <a:latin typeface="+mj-lt"/>
                <a:ea typeface="+mj-ea"/>
                <a:cs typeface="+mj-cs"/>
              </a:rPr>
              <a:t>estimates</a:t>
            </a:r>
            <a:r>
              <a:rPr lang="hr-HR" sz="3200" b="1" dirty="0" smtClean="0">
                <a:latin typeface="+mj-lt"/>
                <a:ea typeface="+mj-ea"/>
                <a:cs typeface="+mj-cs"/>
              </a:rPr>
              <a:t> </a:t>
            </a:r>
            <a:r>
              <a:rPr lang="hr-HR" sz="3200" b="1" dirty="0" err="1" smtClean="0">
                <a:latin typeface="+mj-lt"/>
                <a:ea typeface="+mj-ea"/>
                <a:cs typeface="+mj-cs"/>
              </a:rPr>
              <a:t>of</a:t>
            </a:r>
            <a:r>
              <a:rPr lang="hr-HR" sz="3200" b="1" dirty="0" smtClean="0">
                <a:latin typeface="+mj-lt"/>
                <a:ea typeface="+mj-ea"/>
                <a:cs typeface="+mj-cs"/>
              </a:rPr>
              <a:t> </a:t>
            </a:r>
            <a:r>
              <a:rPr lang="hr-HR" sz="3200" b="1" dirty="0" err="1" smtClean="0">
                <a:latin typeface="+mj-lt"/>
                <a:ea typeface="+mj-ea"/>
                <a:cs typeface="+mj-cs"/>
              </a:rPr>
              <a:t>potential</a:t>
            </a:r>
            <a:r>
              <a:rPr lang="hr-HR" sz="3200" b="1" dirty="0" smtClean="0">
                <a:latin typeface="+mj-lt"/>
                <a:ea typeface="+mj-ea"/>
                <a:cs typeface="+mj-cs"/>
              </a:rPr>
              <a:t> </a:t>
            </a:r>
            <a:r>
              <a:rPr lang="hr-HR" sz="3200" b="1" dirty="0" err="1" smtClean="0">
                <a:latin typeface="+mj-lt"/>
                <a:ea typeface="+mj-ea"/>
                <a:cs typeface="+mj-cs"/>
              </a:rPr>
              <a:t>gains</a:t>
            </a:r>
            <a:r>
              <a:rPr lang="hr-HR" sz="3200" b="1" dirty="0" smtClean="0">
                <a:latin typeface="+mj-lt"/>
                <a:ea typeface="+mj-ea"/>
                <a:cs typeface="+mj-cs"/>
              </a:rPr>
              <a:t> </a:t>
            </a:r>
          </a:p>
          <a:p>
            <a:pPr algn="ctr" eaLnBrk="0" hangingPunct="0"/>
            <a:r>
              <a:rPr lang="hr-HR" sz="3200" b="1" dirty="0" smtClean="0">
                <a:latin typeface="+mj-lt"/>
                <a:ea typeface="+mj-ea"/>
                <a:cs typeface="+mj-cs"/>
              </a:rPr>
              <a:t>(IMF REI)</a:t>
            </a:r>
            <a:endParaRPr lang="en-GB" sz="3200" b="1" dirty="0">
              <a:latin typeface="+mj-lt"/>
              <a:ea typeface="+mj-ea"/>
              <a:cs typeface="+mj-cs"/>
            </a:endParaRPr>
          </a:p>
        </p:txBody>
      </p:sp>
      <p:pic>
        <p:nvPicPr>
          <p:cNvPr id="3" name="Picture 2"/>
          <p:cNvPicPr>
            <a:picLocks/>
          </p:cNvPicPr>
          <p:nvPr/>
        </p:nvPicPr>
        <p:blipFill rotWithShape="1">
          <a:blip r:embed="rId3" cstate="print"/>
          <a:srcRect t="10746"/>
          <a:stretch/>
        </p:blipFill>
        <p:spPr>
          <a:xfrm>
            <a:off x="534996" y="2132856"/>
            <a:ext cx="7920000" cy="3600000"/>
          </a:xfrm>
          <a:prstGeom prst="rect">
            <a:avLst/>
          </a:prstGeom>
        </p:spPr>
      </p:pic>
      <p:sp>
        <p:nvSpPr>
          <p:cNvPr id="6" name="Pravokutnik 5"/>
          <p:cNvSpPr/>
          <p:nvPr/>
        </p:nvSpPr>
        <p:spPr>
          <a:xfrm>
            <a:off x="1331640" y="1721908"/>
            <a:ext cx="6336704" cy="338554"/>
          </a:xfrm>
          <a:prstGeom prst="rect">
            <a:avLst/>
          </a:prstGeom>
        </p:spPr>
        <p:txBody>
          <a:bodyPr wrap="square">
            <a:spAutoFit/>
          </a:bodyPr>
          <a:lstStyle/>
          <a:p>
            <a:pPr algn="ctr"/>
            <a:r>
              <a:rPr lang="hr-HR" sz="1600" b="1" dirty="0" err="1" smtClean="0">
                <a:solidFill>
                  <a:schemeClr val="tx1">
                    <a:lumMod val="65000"/>
                    <a:lumOff val="35000"/>
                  </a:schemeClr>
                </a:solidFill>
                <a:latin typeface="Life L2" pitchFamily="18" charset="-18"/>
              </a:rPr>
              <a:t>Potential</a:t>
            </a:r>
            <a:r>
              <a:rPr lang="hr-HR" sz="1600" b="1" dirty="0" smtClean="0">
                <a:solidFill>
                  <a:schemeClr val="tx1">
                    <a:lumMod val="65000"/>
                    <a:lumOff val="35000"/>
                  </a:schemeClr>
                </a:solidFill>
                <a:latin typeface="Life L2" pitchFamily="18" charset="-18"/>
              </a:rPr>
              <a:t> </a:t>
            </a:r>
            <a:r>
              <a:rPr lang="hr-HR" sz="1600" b="1" dirty="0" err="1" smtClean="0">
                <a:solidFill>
                  <a:schemeClr val="tx1">
                    <a:lumMod val="65000"/>
                    <a:lumOff val="35000"/>
                  </a:schemeClr>
                </a:solidFill>
                <a:latin typeface="Life L2" pitchFamily="18" charset="-18"/>
              </a:rPr>
              <a:t>Efficiency</a:t>
            </a:r>
            <a:r>
              <a:rPr lang="hr-HR" sz="1600" b="1" dirty="0" smtClean="0">
                <a:solidFill>
                  <a:schemeClr val="tx1">
                    <a:lumMod val="65000"/>
                    <a:lumOff val="35000"/>
                  </a:schemeClr>
                </a:solidFill>
                <a:latin typeface="Life L2" pitchFamily="18" charset="-18"/>
              </a:rPr>
              <a:t> </a:t>
            </a:r>
            <a:r>
              <a:rPr lang="hr-HR" sz="1600" b="1" dirty="0" err="1" smtClean="0">
                <a:solidFill>
                  <a:schemeClr val="tx1">
                    <a:lumMod val="65000"/>
                    <a:lumOff val="35000"/>
                  </a:schemeClr>
                </a:solidFill>
                <a:latin typeface="Life L2" pitchFamily="18" charset="-18"/>
              </a:rPr>
              <a:t>Gains</a:t>
            </a:r>
            <a:r>
              <a:rPr lang="hr-HR" sz="1600" b="1" dirty="0" smtClean="0">
                <a:solidFill>
                  <a:schemeClr val="tx1">
                    <a:lumMod val="65000"/>
                    <a:lumOff val="35000"/>
                  </a:schemeClr>
                </a:solidFill>
                <a:latin typeface="Life L2" pitchFamily="18" charset="-18"/>
              </a:rPr>
              <a:t> </a:t>
            </a:r>
            <a:r>
              <a:rPr lang="hr-HR" sz="1600" b="1" dirty="0" err="1" smtClean="0">
                <a:solidFill>
                  <a:schemeClr val="tx1">
                    <a:lumMod val="65000"/>
                    <a:lumOff val="35000"/>
                  </a:schemeClr>
                </a:solidFill>
                <a:latin typeface="Life L2" pitchFamily="18" charset="-18"/>
              </a:rPr>
              <a:t>from</a:t>
            </a:r>
            <a:r>
              <a:rPr lang="hr-HR" sz="1600" b="1" dirty="0" smtClean="0">
                <a:solidFill>
                  <a:schemeClr val="tx1">
                    <a:lumMod val="65000"/>
                    <a:lumOff val="35000"/>
                  </a:schemeClr>
                </a:solidFill>
                <a:latin typeface="Life L2" pitchFamily="18" charset="-18"/>
              </a:rPr>
              <a:t> </a:t>
            </a:r>
            <a:r>
              <a:rPr lang="hr-HR" sz="1600" b="1" dirty="0" err="1" smtClean="0">
                <a:solidFill>
                  <a:schemeClr val="tx1">
                    <a:lumMod val="65000"/>
                    <a:lumOff val="35000"/>
                  </a:schemeClr>
                </a:solidFill>
                <a:latin typeface="Life L2" pitchFamily="18" charset="-18"/>
              </a:rPr>
              <a:t>Structural</a:t>
            </a:r>
            <a:r>
              <a:rPr lang="hr-HR" sz="1600" b="1" dirty="0" smtClean="0">
                <a:solidFill>
                  <a:schemeClr val="tx1">
                    <a:lumMod val="65000"/>
                    <a:lumOff val="35000"/>
                  </a:schemeClr>
                </a:solidFill>
                <a:latin typeface="Life L2" pitchFamily="18" charset="-18"/>
              </a:rPr>
              <a:t> </a:t>
            </a:r>
            <a:r>
              <a:rPr lang="hr-HR" sz="1600" b="1" dirty="0" err="1" smtClean="0">
                <a:solidFill>
                  <a:schemeClr val="tx1">
                    <a:lumMod val="65000"/>
                    <a:lumOff val="35000"/>
                  </a:schemeClr>
                </a:solidFill>
                <a:latin typeface="Life L2" pitchFamily="18" charset="-18"/>
              </a:rPr>
              <a:t>Reforms</a:t>
            </a:r>
            <a:r>
              <a:rPr lang="hr-HR" sz="1600" b="1" dirty="0" smtClean="0">
                <a:solidFill>
                  <a:schemeClr val="tx1">
                    <a:lumMod val="65000"/>
                    <a:lumOff val="35000"/>
                  </a:schemeClr>
                </a:solidFill>
                <a:latin typeface="Life L2" pitchFamily="18" charset="-18"/>
              </a:rPr>
              <a:t> (% </a:t>
            </a:r>
            <a:r>
              <a:rPr lang="hr-HR" sz="1600" b="1" dirty="0" err="1" smtClean="0">
                <a:solidFill>
                  <a:schemeClr val="tx1">
                    <a:lumMod val="65000"/>
                    <a:lumOff val="35000"/>
                  </a:schemeClr>
                </a:solidFill>
                <a:latin typeface="Life L2" pitchFamily="18" charset="-18"/>
              </a:rPr>
              <a:t>of</a:t>
            </a:r>
            <a:r>
              <a:rPr lang="hr-HR" sz="1600" b="1" dirty="0" smtClean="0">
                <a:solidFill>
                  <a:schemeClr val="tx1">
                    <a:lumMod val="65000"/>
                    <a:lumOff val="35000"/>
                  </a:schemeClr>
                </a:solidFill>
                <a:latin typeface="Life L2" pitchFamily="18" charset="-18"/>
              </a:rPr>
              <a:t> GDP)</a:t>
            </a:r>
            <a:endParaRPr lang="hr-HR" sz="1600" dirty="0">
              <a:solidFill>
                <a:schemeClr val="tx1">
                  <a:lumMod val="65000"/>
                  <a:lumOff val="35000"/>
                </a:schemeClr>
              </a:solidFill>
              <a:latin typeface="Life L2" pitchFamily="18" charset="-18"/>
            </a:endParaRPr>
          </a:p>
        </p:txBody>
      </p:sp>
      <p:sp>
        <p:nvSpPr>
          <p:cNvPr id="7" name="Pravokutnik 13"/>
          <p:cNvSpPr/>
          <p:nvPr/>
        </p:nvSpPr>
        <p:spPr>
          <a:xfrm>
            <a:off x="1187624" y="5878433"/>
            <a:ext cx="6984776" cy="261610"/>
          </a:xfrm>
          <a:prstGeom prst="rect">
            <a:avLst/>
          </a:prstGeom>
        </p:spPr>
        <p:txBody>
          <a:bodyPr wrap="square">
            <a:spAutoFit/>
          </a:bodyPr>
          <a:lstStyle/>
          <a:p>
            <a:pPr algn="just"/>
            <a:r>
              <a:rPr lang="en-GB" sz="1100" dirty="0" smtClean="0">
                <a:solidFill>
                  <a:schemeClr val="bg1">
                    <a:lumMod val="50000"/>
                  </a:schemeClr>
                </a:solidFill>
                <a:latin typeface="Life L2" pitchFamily="18" charset="-18"/>
              </a:rPr>
              <a:t>Source: </a:t>
            </a:r>
            <a:r>
              <a:rPr lang="hr-HR" sz="1100" dirty="0" err="1" smtClean="0">
                <a:solidFill>
                  <a:schemeClr val="bg1">
                    <a:lumMod val="50000"/>
                  </a:schemeClr>
                </a:solidFill>
                <a:latin typeface="Life L2" pitchFamily="18" charset="-18"/>
              </a:rPr>
              <a:t>IMF’s</a:t>
            </a:r>
            <a:r>
              <a:rPr lang="hr-HR" sz="1100" dirty="0" smtClean="0">
                <a:solidFill>
                  <a:schemeClr val="bg1">
                    <a:lumMod val="50000"/>
                  </a:schemeClr>
                </a:solidFill>
                <a:latin typeface="Life L2" pitchFamily="18" charset="-18"/>
              </a:rPr>
              <a:t> „</a:t>
            </a:r>
            <a:r>
              <a:rPr lang="hr-HR" sz="1100" dirty="0" err="1" smtClean="0">
                <a:solidFill>
                  <a:schemeClr val="bg1">
                    <a:lumMod val="50000"/>
                  </a:schemeClr>
                </a:solidFill>
                <a:latin typeface="Life L2" pitchFamily="18" charset="-18"/>
              </a:rPr>
              <a:t>Regional</a:t>
            </a:r>
            <a:r>
              <a:rPr lang="hr-HR" sz="1100" dirty="0" smtClean="0">
                <a:solidFill>
                  <a:schemeClr val="bg1">
                    <a:lumMod val="50000"/>
                  </a:schemeClr>
                </a:solidFill>
                <a:latin typeface="Life L2" pitchFamily="18" charset="-18"/>
              </a:rPr>
              <a:t> </a:t>
            </a:r>
            <a:r>
              <a:rPr lang="hr-HR" sz="1100" dirty="0" err="1" smtClean="0">
                <a:solidFill>
                  <a:schemeClr val="bg1">
                    <a:lumMod val="50000"/>
                  </a:schemeClr>
                </a:solidFill>
                <a:latin typeface="Life L2" pitchFamily="18" charset="-18"/>
              </a:rPr>
              <a:t>Economic</a:t>
            </a:r>
            <a:r>
              <a:rPr lang="hr-HR" sz="1100" dirty="0" smtClean="0">
                <a:solidFill>
                  <a:schemeClr val="bg1">
                    <a:lumMod val="50000"/>
                  </a:schemeClr>
                </a:solidFill>
                <a:latin typeface="Life L2" pitchFamily="18" charset="-18"/>
              </a:rPr>
              <a:t> </a:t>
            </a:r>
            <a:r>
              <a:rPr lang="hr-HR" sz="1100" dirty="0" err="1" smtClean="0">
                <a:solidFill>
                  <a:schemeClr val="bg1">
                    <a:lumMod val="50000"/>
                  </a:schemeClr>
                </a:solidFill>
                <a:latin typeface="Life L2" pitchFamily="18" charset="-18"/>
              </a:rPr>
              <a:t>Issues</a:t>
            </a:r>
            <a:r>
              <a:rPr lang="hr-HR" sz="1100" dirty="0" smtClean="0">
                <a:solidFill>
                  <a:schemeClr val="bg1">
                    <a:lumMod val="50000"/>
                  </a:schemeClr>
                </a:solidFill>
                <a:latin typeface="Life L2" pitchFamily="18" charset="-18"/>
              </a:rPr>
              <a:t> </a:t>
            </a:r>
            <a:r>
              <a:rPr lang="hr-HR" sz="1100" dirty="0" err="1" smtClean="0">
                <a:solidFill>
                  <a:schemeClr val="bg1">
                    <a:lumMod val="50000"/>
                  </a:schemeClr>
                </a:solidFill>
                <a:latin typeface="Life L2" pitchFamily="18" charset="-18"/>
              </a:rPr>
              <a:t>Report</a:t>
            </a:r>
            <a:r>
              <a:rPr lang="hr-HR" sz="1100" dirty="0" smtClean="0">
                <a:solidFill>
                  <a:schemeClr val="bg1">
                    <a:lumMod val="50000"/>
                  </a:schemeClr>
                </a:solidFill>
                <a:latin typeface="Life L2" pitchFamily="18" charset="-18"/>
              </a:rPr>
              <a:t> on Central, </a:t>
            </a:r>
            <a:r>
              <a:rPr lang="hr-HR" sz="1100" dirty="0" err="1" smtClean="0">
                <a:solidFill>
                  <a:schemeClr val="bg1">
                    <a:lumMod val="50000"/>
                  </a:schemeClr>
                </a:solidFill>
                <a:latin typeface="Life L2" pitchFamily="18" charset="-18"/>
              </a:rPr>
              <a:t>Eastern</a:t>
            </a:r>
            <a:r>
              <a:rPr lang="hr-HR" sz="1100" dirty="0" smtClean="0">
                <a:solidFill>
                  <a:schemeClr val="bg1">
                    <a:lumMod val="50000"/>
                  </a:schemeClr>
                </a:solidFill>
                <a:latin typeface="Life L2" pitchFamily="18" charset="-18"/>
              </a:rPr>
              <a:t> </a:t>
            </a:r>
            <a:r>
              <a:rPr lang="hr-HR" sz="1100" dirty="0" err="1" smtClean="0">
                <a:solidFill>
                  <a:schemeClr val="bg1">
                    <a:lumMod val="50000"/>
                  </a:schemeClr>
                </a:solidFill>
                <a:latin typeface="Life L2" pitchFamily="18" charset="-18"/>
              </a:rPr>
              <a:t>and</a:t>
            </a:r>
            <a:r>
              <a:rPr lang="hr-HR" sz="1100" dirty="0" smtClean="0">
                <a:solidFill>
                  <a:schemeClr val="bg1">
                    <a:lumMod val="50000"/>
                  </a:schemeClr>
                </a:solidFill>
                <a:latin typeface="Life L2" pitchFamily="18" charset="-18"/>
              </a:rPr>
              <a:t> </a:t>
            </a:r>
            <a:r>
              <a:rPr lang="hr-HR" sz="1100" dirty="0" err="1" smtClean="0">
                <a:solidFill>
                  <a:schemeClr val="bg1">
                    <a:lumMod val="50000"/>
                  </a:schemeClr>
                </a:solidFill>
                <a:latin typeface="Life L2" pitchFamily="18" charset="-18"/>
              </a:rPr>
              <a:t>Southeastern</a:t>
            </a:r>
            <a:r>
              <a:rPr lang="hr-HR" sz="1100" dirty="0" smtClean="0">
                <a:solidFill>
                  <a:schemeClr val="bg1">
                    <a:lumMod val="50000"/>
                  </a:schemeClr>
                </a:solidFill>
                <a:latin typeface="Life L2" pitchFamily="18" charset="-18"/>
              </a:rPr>
              <a:t> Europe”, May 2016.</a:t>
            </a:r>
            <a:endParaRPr lang="en-GB" sz="1100" dirty="0">
              <a:solidFill>
                <a:schemeClr val="bg1">
                  <a:lumMod val="50000"/>
                </a:schemeClr>
              </a:solidFill>
              <a:latin typeface="Life L2" pitchFamily="18" charset="-18"/>
            </a:endParaRPr>
          </a:p>
        </p:txBody>
      </p:sp>
    </p:spTree>
    <p:extLst>
      <p:ext uri="{BB962C8B-B14F-4D97-AF65-F5344CB8AC3E}">
        <p14:creationId xmlns:p14="http://schemas.microsoft.com/office/powerpoint/2010/main" val="39464128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The </a:t>
            </a:r>
            <a:r>
              <a:rPr lang="hr-HR" b="1" dirty="0" err="1" smtClean="0">
                <a:solidFill>
                  <a:schemeClr val="tx1"/>
                </a:solidFill>
              </a:rPr>
              <a:t>Ricardo</a:t>
            </a:r>
            <a:r>
              <a:rPr lang="hr-HR" b="1" dirty="0" smtClean="0">
                <a:solidFill>
                  <a:schemeClr val="tx1"/>
                </a:solidFill>
              </a:rPr>
              <a:t> </a:t>
            </a:r>
            <a:r>
              <a:rPr lang="en-US" b="1" dirty="0" smtClean="0">
                <a:solidFill>
                  <a:schemeClr val="tx1"/>
                </a:solidFill>
              </a:rPr>
              <a:t>conundrum</a:t>
            </a:r>
            <a:endParaRPr lang="en-US" b="1" dirty="0">
              <a:solidFill>
                <a:schemeClr val="tx1"/>
              </a:solidFill>
            </a:endParaRPr>
          </a:p>
        </p:txBody>
      </p:sp>
      <p:sp>
        <p:nvSpPr>
          <p:cNvPr id="10" name="Pravokutnik 13"/>
          <p:cNvSpPr/>
          <p:nvPr/>
        </p:nvSpPr>
        <p:spPr>
          <a:xfrm>
            <a:off x="827584" y="5589240"/>
            <a:ext cx="1368152" cy="261610"/>
          </a:xfrm>
          <a:prstGeom prst="rect">
            <a:avLst/>
          </a:prstGeom>
        </p:spPr>
        <p:txBody>
          <a:bodyPr wrap="square">
            <a:spAutoFit/>
          </a:bodyPr>
          <a:lstStyle/>
          <a:p>
            <a:pPr algn="just"/>
            <a:r>
              <a:rPr lang="en-US" sz="1100" smtClean="0">
                <a:solidFill>
                  <a:schemeClr val="bg1">
                    <a:lumMod val="50000"/>
                  </a:schemeClr>
                </a:solidFill>
                <a:latin typeface="Life L2" pitchFamily="18" charset="-18"/>
              </a:rPr>
              <a:t>Source: Eurostat.</a:t>
            </a:r>
            <a:endParaRPr lang="en-US" sz="1100">
              <a:solidFill>
                <a:schemeClr val="bg1">
                  <a:lumMod val="50000"/>
                </a:schemeClr>
              </a:solidFill>
              <a:latin typeface="Life L2" pitchFamily="18" charset="-18"/>
            </a:endParaRPr>
          </a:p>
        </p:txBody>
      </p:sp>
      <p:sp>
        <p:nvSpPr>
          <p:cNvPr id="5" name="Pravokutnik 5"/>
          <p:cNvSpPr/>
          <p:nvPr/>
        </p:nvSpPr>
        <p:spPr>
          <a:xfrm>
            <a:off x="827584" y="1956383"/>
            <a:ext cx="2880320" cy="338554"/>
          </a:xfrm>
          <a:prstGeom prst="rect">
            <a:avLst/>
          </a:prstGeom>
        </p:spPr>
        <p:txBody>
          <a:bodyPr wrap="square">
            <a:spAutoFit/>
          </a:bodyPr>
          <a:lstStyle/>
          <a:p>
            <a:pPr algn="ctr"/>
            <a:r>
              <a:rPr lang="en-US" sz="1600" b="1" smtClean="0">
                <a:solidFill>
                  <a:schemeClr val="tx1">
                    <a:lumMod val="65000"/>
                    <a:lumOff val="35000"/>
                  </a:schemeClr>
                </a:solidFill>
                <a:latin typeface="Life L2" pitchFamily="18" charset="-18"/>
              </a:rPr>
              <a:t>Real GDP growth</a:t>
            </a:r>
            <a:endParaRPr lang="en-US" sz="1600">
              <a:solidFill>
                <a:schemeClr val="tx1">
                  <a:lumMod val="65000"/>
                  <a:lumOff val="35000"/>
                </a:schemeClr>
              </a:solidFill>
              <a:latin typeface="Life L2" pitchFamily="18" charset="-18"/>
            </a:endParaRPr>
          </a:p>
        </p:txBody>
      </p:sp>
      <p:sp>
        <p:nvSpPr>
          <p:cNvPr id="6" name="Pravokutnik 5"/>
          <p:cNvSpPr/>
          <p:nvPr/>
        </p:nvSpPr>
        <p:spPr>
          <a:xfrm>
            <a:off x="5076056" y="1956383"/>
            <a:ext cx="2880320" cy="338554"/>
          </a:xfrm>
          <a:prstGeom prst="rect">
            <a:avLst/>
          </a:prstGeom>
        </p:spPr>
        <p:txBody>
          <a:bodyPr wrap="square">
            <a:spAutoFit/>
          </a:bodyPr>
          <a:lstStyle/>
          <a:p>
            <a:pPr algn="ctr"/>
            <a:r>
              <a:rPr lang="en-US" sz="1600" b="1" smtClean="0">
                <a:solidFill>
                  <a:schemeClr val="tx1">
                    <a:lumMod val="65000"/>
                    <a:lumOff val="35000"/>
                  </a:schemeClr>
                </a:solidFill>
                <a:latin typeface="Life L2" pitchFamily="18" charset="-18"/>
              </a:rPr>
              <a:t>Export growth</a:t>
            </a:r>
            <a:endParaRPr lang="en-US" sz="1600">
              <a:solidFill>
                <a:schemeClr val="tx1">
                  <a:lumMod val="65000"/>
                  <a:lumOff val="35000"/>
                </a:schemeClr>
              </a:solidFill>
              <a:latin typeface="Life L2" pitchFamily="18" charset="-18"/>
            </a:endParaRPr>
          </a:p>
        </p:txBody>
      </p:sp>
      <p:pic>
        <p:nvPicPr>
          <p:cNvPr id="7" name="Picture 6"/>
          <p:cNvPicPr>
            <a:picLocks noChangeAspect="1"/>
          </p:cNvPicPr>
          <p:nvPr/>
        </p:nvPicPr>
        <p:blipFill>
          <a:blip r:embed="rId3" cstate="print"/>
          <a:stretch>
            <a:fillRect/>
          </a:stretch>
        </p:blipFill>
        <p:spPr>
          <a:xfrm>
            <a:off x="492531" y="2492896"/>
            <a:ext cx="4082492" cy="2642521"/>
          </a:xfrm>
          <a:prstGeom prst="rect">
            <a:avLst/>
          </a:prstGeom>
        </p:spPr>
      </p:pic>
      <p:pic>
        <p:nvPicPr>
          <p:cNvPr id="8" name="Picture 7"/>
          <p:cNvPicPr>
            <a:picLocks/>
          </p:cNvPicPr>
          <p:nvPr/>
        </p:nvPicPr>
        <p:blipFill>
          <a:blip r:embed="rId4" cstate="print"/>
          <a:stretch>
            <a:fillRect/>
          </a:stretch>
        </p:blipFill>
        <p:spPr>
          <a:xfrm>
            <a:off x="4788024" y="2493017"/>
            <a:ext cx="4082400" cy="2642400"/>
          </a:xfrm>
          <a:prstGeom prst="rect">
            <a:avLst/>
          </a:prstGeom>
        </p:spPr>
      </p:pic>
      <p:sp>
        <p:nvSpPr>
          <p:cNvPr id="11" name="Pravokutnik 13"/>
          <p:cNvSpPr/>
          <p:nvPr/>
        </p:nvSpPr>
        <p:spPr>
          <a:xfrm>
            <a:off x="4788024" y="5589240"/>
            <a:ext cx="4082400" cy="261610"/>
          </a:xfrm>
          <a:prstGeom prst="rect">
            <a:avLst/>
          </a:prstGeom>
        </p:spPr>
        <p:txBody>
          <a:bodyPr wrap="square">
            <a:spAutoFit/>
          </a:bodyPr>
          <a:lstStyle/>
          <a:p>
            <a:pPr algn="just"/>
            <a:r>
              <a:rPr lang="en-US" sz="1100" smtClean="0">
                <a:solidFill>
                  <a:schemeClr val="bg1">
                    <a:lumMod val="50000"/>
                  </a:schemeClr>
                </a:solidFill>
                <a:latin typeface="Life L2" pitchFamily="18" charset="-18"/>
              </a:rPr>
              <a:t>Source: Eurostat.</a:t>
            </a:r>
            <a:endParaRPr lang="en-US" sz="1100">
              <a:solidFill>
                <a:schemeClr val="bg1">
                  <a:lumMod val="50000"/>
                </a:schemeClr>
              </a:solidFill>
              <a:latin typeface="Life L2" pitchFamily="18" charset="-18"/>
            </a:endParaRPr>
          </a:p>
        </p:txBody>
      </p:sp>
    </p:spTree>
    <p:extLst>
      <p:ext uri="{BB962C8B-B14F-4D97-AF65-F5344CB8AC3E}">
        <p14:creationId xmlns:p14="http://schemas.microsoft.com/office/powerpoint/2010/main" val="16030766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kern="1200" smtClean="0">
                <a:solidFill>
                  <a:schemeClr val="tx1"/>
                </a:solidFill>
              </a:rPr>
              <a:t>Improvement in labour cost efficiency </a:t>
            </a:r>
            <a:br>
              <a:rPr lang="en-US" b="1" kern="1200" smtClean="0">
                <a:solidFill>
                  <a:schemeClr val="tx1"/>
                </a:solidFill>
              </a:rPr>
            </a:br>
            <a:r>
              <a:rPr lang="en-US" b="1" kern="1200" smtClean="0">
                <a:solidFill>
                  <a:schemeClr val="tx1"/>
                </a:solidFill>
              </a:rPr>
              <a:t>- wage restrain not predominant</a:t>
            </a:r>
            <a:endParaRPr lang="en-US" b="1" kern="1200">
              <a:solidFill>
                <a:schemeClr val="tx1"/>
              </a:solidFill>
            </a:endParaRPr>
          </a:p>
        </p:txBody>
      </p:sp>
      <p:sp>
        <p:nvSpPr>
          <p:cNvPr id="6" name="Pravokutnik 5"/>
          <p:cNvSpPr/>
          <p:nvPr/>
        </p:nvSpPr>
        <p:spPr>
          <a:xfrm>
            <a:off x="1979712" y="1556792"/>
            <a:ext cx="5256584" cy="338554"/>
          </a:xfrm>
          <a:prstGeom prst="rect">
            <a:avLst/>
          </a:prstGeom>
        </p:spPr>
        <p:txBody>
          <a:bodyPr wrap="square">
            <a:spAutoFit/>
          </a:bodyPr>
          <a:lstStyle/>
          <a:p>
            <a:pPr algn="ctr"/>
            <a:r>
              <a:rPr lang="en-US" sz="1600" b="1" smtClean="0">
                <a:solidFill>
                  <a:schemeClr val="tx1">
                    <a:lumMod val="65000"/>
                    <a:lumOff val="35000"/>
                  </a:schemeClr>
                </a:solidFill>
                <a:latin typeface="Life L2" pitchFamily="18" charset="-18"/>
              </a:rPr>
              <a:t>Sources of improved labour cost efficiency</a:t>
            </a:r>
            <a:endParaRPr lang="en-US" sz="1600">
              <a:solidFill>
                <a:schemeClr val="tx1">
                  <a:lumMod val="65000"/>
                  <a:lumOff val="35000"/>
                </a:schemeClr>
              </a:solidFill>
              <a:latin typeface="Life L2" pitchFamily="18" charset="-18"/>
            </a:endParaRPr>
          </a:p>
        </p:txBody>
      </p:sp>
      <p:sp>
        <p:nvSpPr>
          <p:cNvPr id="11" name="Pravokutnik 13"/>
          <p:cNvSpPr/>
          <p:nvPr/>
        </p:nvSpPr>
        <p:spPr>
          <a:xfrm>
            <a:off x="2123728" y="5589240"/>
            <a:ext cx="5040560" cy="430887"/>
          </a:xfrm>
          <a:prstGeom prst="rect">
            <a:avLst/>
          </a:prstGeom>
        </p:spPr>
        <p:txBody>
          <a:bodyPr wrap="square">
            <a:spAutoFit/>
          </a:bodyPr>
          <a:lstStyle/>
          <a:p>
            <a:pPr algn="just"/>
            <a:r>
              <a:rPr lang="en-US" sz="1100" smtClean="0">
                <a:solidFill>
                  <a:schemeClr val="bg1">
                    <a:lumMod val="50000"/>
                  </a:schemeClr>
                </a:solidFill>
                <a:latin typeface="Life L2" pitchFamily="18" charset="-18"/>
              </a:rPr>
              <a:t>Note: Cumulative difference between Spain and euroarea in ULC growth (in %)</a:t>
            </a:r>
          </a:p>
          <a:p>
            <a:pPr algn="just"/>
            <a:r>
              <a:rPr lang="en-US" sz="1100" smtClean="0">
                <a:solidFill>
                  <a:schemeClr val="bg1">
                    <a:lumMod val="50000"/>
                  </a:schemeClr>
                </a:solidFill>
                <a:latin typeface="Life L2" pitchFamily="18" charset="-18"/>
              </a:rPr>
              <a:t>Source: OECD.</a:t>
            </a:r>
            <a:endParaRPr lang="en-US" sz="1100">
              <a:solidFill>
                <a:schemeClr val="bg1">
                  <a:lumMod val="50000"/>
                </a:schemeClr>
              </a:solidFill>
              <a:latin typeface="Life L2" pitchFamily="18" charset="-18"/>
            </a:endParaRPr>
          </a:p>
        </p:txBody>
      </p:sp>
      <p:pic>
        <p:nvPicPr>
          <p:cNvPr id="4" name="Picture 3"/>
          <p:cNvPicPr>
            <a:picLocks noChangeAspect="1"/>
          </p:cNvPicPr>
          <p:nvPr/>
        </p:nvPicPr>
        <p:blipFill>
          <a:blip r:embed="rId3" cstate="print"/>
          <a:stretch>
            <a:fillRect/>
          </a:stretch>
        </p:blipFill>
        <p:spPr>
          <a:xfrm>
            <a:off x="1561698" y="1884238"/>
            <a:ext cx="6034638" cy="3715580"/>
          </a:xfrm>
          <a:prstGeom prst="rect">
            <a:avLst/>
          </a:prstGeom>
        </p:spPr>
      </p:pic>
    </p:spTree>
    <p:extLst>
      <p:ext uri="{BB962C8B-B14F-4D97-AF65-F5344CB8AC3E}">
        <p14:creationId xmlns:p14="http://schemas.microsoft.com/office/powerpoint/2010/main" val="30478605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92125" y="404664"/>
            <a:ext cx="8229600" cy="990600"/>
          </a:xfrm>
        </p:spPr>
        <p:txBody>
          <a:bodyPr/>
          <a:lstStyle/>
          <a:p>
            <a:r>
              <a:rPr lang="en-US" b="1" smtClean="0">
                <a:solidFill>
                  <a:schemeClr val="tx1"/>
                </a:solidFill>
              </a:rPr>
              <a:t>Key takeaways...</a:t>
            </a:r>
            <a:endParaRPr lang="en-US"/>
          </a:p>
        </p:txBody>
      </p:sp>
      <p:sp>
        <p:nvSpPr>
          <p:cNvPr id="3" name="Rezervirano mjesto sadržaja 2"/>
          <p:cNvSpPr>
            <a:spLocks noGrp="1"/>
          </p:cNvSpPr>
          <p:nvPr>
            <p:ph idx="1"/>
          </p:nvPr>
        </p:nvSpPr>
        <p:spPr>
          <a:xfrm>
            <a:off x="457200" y="1508448"/>
            <a:ext cx="8435280" cy="4896544"/>
          </a:xfrm>
        </p:spPr>
        <p:txBody>
          <a:bodyPr/>
          <a:lstStyle/>
          <a:p>
            <a:pPr>
              <a:spcBef>
                <a:spcPts val="1200"/>
              </a:spcBef>
              <a:defRPr/>
            </a:pPr>
            <a:r>
              <a:rPr lang="en-US" kern="1200" smtClean="0">
                <a:solidFill>
                  <a:schemeClr val="tx1"/>
                </a:solidFill>
              </a:rPr>
              <a:t>Delaying structural reforms initially seem not to cause great pain – but compounding can work miracles over the medium to long term.</a:t>
            </a:r>
          </a:p>
          <a:p>
            <a:pPr>
              <a:spcBef>
                <a:spcPts val="1200"/>
              </a:spcBef>
              <a:defRPr/>
            </a:pPr>
            <a:r>
              <a:rPr lang="en-US" kern="1200" smtClean="0">
                <a:solidFill>
                  <a:schemeClr val="tx1"/>
                </a:solidFill>
              </a:rPr>
              <a:t>Failure for a policy realm to shoulder the burden can render other policies disfunctional – as well as overreliance on a policy</a:t>
            </a:r>
          </a:p>
          <a:p>
            <a:pPr lvl="1">
              <a:spcBef>
                <a:spcPts val="1200"/>
              </a:spcBef>
              <a:defRPr/>
            </a:pPr>
            <a:r>
              <a:rPr lang="en-US" kern="1200" smtClean="0">
                <a:solidFill>
                  <a:schemeClr val="tx1"/>
                </a:solidFill>
              </a:rPr>
              <a:t>Need to avoid policy errors and coordinate policies.</a:t>
            </a:r>
          </a:p>
          <a:p>
            <a:pPr>
              <a:spcBef>
                <a:spcPts val="1200"/>
              </a:spcBef>
              <a:defRPr/>
            </a:pPr>
            <a:r>
              <a:rPr lang="en-US" kern="1200" smtClean="0">
                <a:solidFill>
                  <a:schemeClr val="tx1"/>
                </a:solidFill>
              </a:rPr>
              <a:t>Structural policies are many and diverse in their effects</a:t>
            </a:r>
          </a:p>
          <a:p>
            <a:pPr lvl="1">
              <a:spcBef>
                <a:spcPts val="1200"/>
              </a:spcBef>
              <a:defRPr/>
            </a:pPr>
            <a:r>
              <a:rPr lang="en-US" kern="1200" smtClean="0">
                <a:solidFill>
                  <a:schemeClr val="tx1"/>
                </a:solidFill>
              </a:rPr>
              <a:t>In principle, it should be easier to move closer to the efficiency frontier than move the frontier itself.</a:t>
            </a:r>
          </a:p>
          <a:p>
            <a:pPr lvl="1">
              <a:spcBef>
                <a:spcPts val="1200"/>
              </a:spcBef>
              <a:defRPr/>
            </a:pPr>
            <a:r>
              <a:rPr lang="en-US" kern="1200" smtClean="0">
                <a:solidFill>
                  <a:schemeClr val="tx1"/>
                </a:solidFill>
              </a:rPr>
              <a:t>The worse your initial position is, reaping the reform effects should be easier.</a:t>
            </a:r>
          </a:p>
          <a:p>
            <a:pPr>
              <a:spcBef>
                <a:spcPts val="1200"/>
              </a:spcBef>
              <a:buNone/>
              <a:defRPr/>
            </a:pPr>
            <a:endParaRPr lang="en-US" kern="1200" smtClean="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p:txBody>
          <a:bodyPr/>
          <a:lstStyle/>
          <a:p>
            <a:endParaRPr lang="en-US" smtClean="0"/>
          </a:p>
          <a:p>
            <a:endParaRPr lang="en-US" smtClean="0"/>
          </a:p>
          <a:p>
            <a:pPr>
              <a:buNone/>
            </a:pPr>
            <a:r>
              <a:rPr lang="en-US" smtClean="0"/>
              <a:t>“I don’t know about you people, but I don’t want to live in a world where someone else makes the world a better place better than we do.”</a:t>
            </a:r>
          </a:p>
          <a:p>
            <a:pPr>
              <a:buNone/>
            </a:pPr>
            <a:endParaRPr lang="en-US" smtClean="0"/>
          </a:p>
          <a:p>
            <a:pPr>
              <a:buNone/>
            </a:pPr>
            <a:r>
              <a:rPr lang="en-US" smtClean="0"/>
              <a:t>		Character of Gavin Belson, Silicon Valley TV series</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Content Placeholder 2"/>
          <p:cNvSpPr>
            <a:spLocks noGrp="1"/>
          </p:cNvSpPr>
          <p:nvPr>
            <p:ph idx="1"/>
          </p:nvPr>
        </p:nvSpPr>
        <p:spPr/>
        <p:txBody>
          <a:bodyPr/>
          <a:lstStyle/>
          <a:p>
            <a:endParaRPr lang="hr-HR" altLang="x-none" dirty="0" smtClean="0"/>
          </a:p>
          <a:p>
            <a:endParaRPr lang="hr-HR" altLang="x-none" dirty="0" smtClean="0"/>
          </a:p>
          <a:p>
            <a:endParaRPr lang="hr-HR" altLang="x-none" dirty="0" smtClean="0"/>
          </a:p>
          <a:p>
            <a:pPr algn="ctr">
              <a:buFont typeface="Wingdings" pitchFamily="2" charset="2"/>
              <a:buNone/>
            </a:pPr>
            <a:r>
              <a:rPr lang="en-US" altLang="x-none" sz="3200" b="1" dirty="0" smtClean="0">
                <a:solidFill>
                  <a:srgbClr val="5F5F5F"/>
                </a:solidFill>
                <a:latin typeface="+mj-lt"/>
                <a:ea typeface="+mj-ea"/>
                <a:cs typeface="Arial" pitchFamily="34" charset="0"/>
              </a:rPr>
              <a:t>Thank you!</a:t>
            </a:r>
            <a:endParaRPr lang="en-US" altLang="x-none" sz="3200" b="1" dirty="0">
              <a:solidFill>
                <a:srgbClr val="5F5F5F"/>
              </a:solidFill>
              <a:latin typeface="+mj-lt"/>
              <a:ea typeface="+mj-ea"/>
              <a:cs typeface="Arial" pitchFamily="34" charset="0"/>
            </a:endParaRPr>
          </a:p>
        </p:txBody>
      </p:sp>
    </p:spTree>
    <p:extLst>
      <p:ext uri="{BB962C8B-B14F-4D97-AF65-F5344CB8AC3E}">
        <p14:creationId xmlns:p14="http://schemas.microsoft.com/office/powerpoint/2010/main" val="3833930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en-US" b="1" dirty="0" smtClean="0"/>
              <a:t>Three main points</a:t>
            </a:r>
            <a:endParaRPr lang="en-US" b="1" dirty="0"/>
          </a:p>
        </p:txBody>
      </p:sp>
      <p:sp>
        <p:nvSpPr>
          <p:cNvPr id="3" name="Rezervirano mjesto sadržaja 2"/>
          <p:cNvSpPr>
            <a:spLocks noGrp="1"/>
          </p:cNvSpPr>
          <p:nvPr>
            <p:ph idx="1"/>
          </p:nvPr>
        </p:nvSpPr>
        <p:spPr>
          <a:xfrm>
            <a:off x="457200" y="1484784"/>
            <a:ext cx="8435280" cy="4896544"/>
          </a:xfrm>
        </p:spPr>
        <p:txBody>
          <a:bodyPr/>
          <a:lstStyle/>
          <a:p>
            <a:r>
              <a:rPr lang="en-US" dirty="0" smtClean="0"/>
              <a:t>Output gaps vs. Productivity slowdown</a:t>
            </a:r>
          </a:p>
          <a:p>
            <a:pPr lvl="1"/>
            <a:r>
              <a:rPr lang="en-US" dirty="0" smtClean="0"/>
              <a:t>In a very short term output gaps dominate the impact of productivity slowdown;</a:t>
            </a:r>
          </a:p>
          <a:p>
            <a:pPr lvl="1"/>
            <a:r>
              <a:rPr lang="en-US" dirty="0" smtClean="0"/>
              <a:t>However, over the medium to long-term, impact of productivity differentials dwarfs any output gap</a:t>
            </a:r>
            <a:r>
              <a:rPr lang="hr-HR" dirty="0" smtClean="0"/>
              <a:t> </a:t>
            </a:r>
            <a:r>
              <a:rPr lang="hr-HR" dirty="0" err="1" smtClean="0"/>
              <a:t>of</a:t>
            </a:r>
            <a:r>
              <a:rPr lang="hr-HR" dirty="0" smtClean="0"/>
              <a:t> </a:t>
            </a:r>
            <a:r>
              <a:rPr lang="en-US" dirty="0" smtClean="0"/>
              <a:t>reasonable</a:t>
            </a:r>
            <a:r>
              <a:rPr lang="hr-HR" dirty="0" smtClean="0"/>
              <a:t> magnitude</a:t>
            </a:r>
            <a:r>
              <a:rPr lang="en-US" dirty="0" smtClean="0"/>
              <a:t>.</a:t>
            </a:r>
          </a:p>
          <a:p>
            <a:r>
              <a:rPr lang="en-US" dirty="0" smtClean="0"/>
              <a:t>Low potential growth creates adverse feedback loops with macro-policies</a:t>
            </a:r>
          </a:p>
          <a:p>
            <a:pPr lvl="1"/>
            <a:r>
              <a:rPr lang="en-US" dirty="0" smtClean="0"/>
              <a:t>Standard approach to policy-making with (largely) independent instruments and goals need to be rethought.</a:t>
            </a:r>
          </a:p>
          <a:p>
            <a:r>
              <a:rPr lang="en-US" dirty="0" smtClean="0"/>
              <a:t>Macro-policies need to be supplemented by structural policies in order to generate traction</a:t>
            </a:r>
          </a:p>
          <a:p>
            <a:pPr lvl="1"/>
            <a:r>
              <a:rPr lang="en-US" dirty="0" smtClean="0"/>
              <a:t>Still, structural policies are a complex set of instruments – enabling relocation of resources within the efficiency frontier probably easier to do than moving the frontier outwards.</a:t>
            </a:r>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en-US" b="1" dirty="0" smtClean="0">
                <a:solidFill>
                  <a:schemeClr val="tx1">
                    <a:lumMod val="65000"/>
                    <a:lumOff val="35000"/>
                  </a:schemeClr>
                </a:solidFill>
              </a:rPr>
              <a:t>1. Output gaps and productivity slowdown</a:t>
            </a:r>
            <a:endParaRPr lang="en-US" dirty="0"/>
          </a:p>
        </p:txBody>
      </p:sp>
      <p:sp>
        <p:nvSpPr>
          <p:cNvPr id="3" name="Rezervirano mjesto sadržaja 2"/>
          <p:cNvSpPr>
            <a:spLocks noGrp="1"/>
          </p:cNvSpPr>
          <p:nvPr>
            <p:ph idx="1"/>
          </p:nvPr>
        </p:nvSpPr>
        <p:spPr>
          <a:xfrm>
            <a:off x="251520" y="1628800"/>
            <a:ext cx="8712968" cy="4752528"/>
          </a:xfrm>
        </p:spPr>
        <p:txBody>
          <a:bodyPr/>
          <a:lstStyle/>
          <a:p>
            <a:r>
              <a:rPr lang="en-US" dirty="0" smtClean="0"/>
              <a:t>Productivity has been slowing for a several decades now, both in the developed and more recently in the emerging markets.</a:t>
            </a:r>
          </a:p>
          <a:p>
            <a:pPr lvl="1"/>
            <a:r>
              <a:rPr lang="en-US" dirty="0" smtClean="0"/>
              <a:t>Lower contributions of capital investments and TFP, while ICT investments and investments in human capital fail to reverse the trend.</a:t>
            </a:r>
          </a:p>
          <a:p>
            <a:r>
              <a:rPr lang="en-US" dirty="0" smtClean="0"/>
              <a:t>Muted productivity growth does not provoke immediate policy reaction – short term impact of productivity slowdown is rather low, it does not cause much pain.</a:t>
            </a:r>
          </a:p>
          <a:p>
            <a:pPr lvl="1"/>
            <a:r>
              <a:rPr lang="en-US" dirty="0" smtClean="0"/>
              <a:t>However, the impact of weak productivity dynamics cumulates quickly – compounding.</a:t>
            </a:r>
          </a:p>
          <a:p>
            <a:r>
              <a:rPr lang="en-US" dirty="0" smtClean="0"/>
              <a:t>Output gaps provoke much stronger (macro) policy reaction, while their magnitude remains limited in most cases.</a:t>
            </a:r>
          </a:p>
          <a:p>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err="1" smtClean="0">
                <a:solidFill>
                  <a:schemeClr val="tx1"/>
                </a:solidFill>
              </a:rPr>
              <a:t>Labor</a:t>
            </a:r>
            <a:r>
              <a:rPr lang="hr-HR" b="1" dirty="0" smtClean="0">
                <a:solidFill>
                  <a:schemeClr val="tx1"/>
                </a:solidFill>
              </a:rPr>
              <a:t> </a:t>
            </a:r>
            <a:r>
              <a:rPr lang="hr-HR" b="1" dirty="0" err="1" smtClean="0">
                <a:solidFill>
                  <a:schemeClr val="tx1"/>
                </a:solidFill>
              </a:rPr>
              <a:t>productivity</a:t>
            </a:r>
            <a:r>
              <a:rPr lang="hr-HR" b="1" dirty="0" smtClean="0">
                <a:solidFill>
                  <a:schemeClr val="tx1"/>
                </a:solidFill>
              </a:rPr>
              <a:t> </a:t>
            </a:r>
            <a:r>
              <a:rPr lang="hr-HR" b="1" dirty="0" err="1" smtClean="0">
                <a:solidFill>
                  <a:schemeClr val="tx1"/>
                </a:solidFill>
              </a:rPr>
              <a:t>slowing</a:t>
            </a:r>
            <a:r>
              <a:rPr lang="hr-HR" b="1" dirty="0" smtClean="0">
                <a:solidFill>
                  <a:schemeClr val="tx1"/>
                </a:solidFill>
              </a:rPr>
              <a:t> </a:t>
            </a:r>
            <a:r>
              <a:rPr lang="hr-HR" b="1" dirty="0" err="1" smtClean="0">
                <a:solidFill>
                  <a:schemeClr val="tx1"/>
                </a:solidFill>
              </a:rPr>
              <a:t>down</a:t>
            </a:r>
            <a:r>
              <a:rPr lang="hr-HR" b="1" dirty="0" smtClean="0">
                <a:solidFill>
                  <a:schemeClr val="tx1"/>
                </a:solidFill>
              </a:rPr>
              <a:t> </a:t>
            </a:r>
            <a:r>
              <a:rPr lang="hr-HR" b="1" dirty="0" err="1" smtClean="0">
                <a:solidFill>
                  <a:schemeClr val="tx1"/>
                </a:solidFill>
              </a:rPr>
              <a:t>across</a:t>
            </a:r>
            <a:r>
              <a:rPr lang="hr-HR" b="1" dirty="0" smtClean="0">
                <a:solidFill>
                  <a:schemeClr val="tx1"/>
                </a:solidFill>
              </a:rPr>
              <a:t> all </a:t>
            </a:r>
            <a:r>
              <a:rPr lang="hr-HR" b="1" dirty="0" err="1" smtClean="0">
                <a:solidFill>
                  <a:schemeClr val="tx1"/>
                </a:solidFill>
              </a:rPr>
              <a:t>dimensions</a:t>
            </a:r>
            <a:endParaRPr lang="en-GB" b="1" dirty="0">
              <a:solidFill>
                <a:schemeClr val="tx1"/>
              </a:solidFill>
            </a:endParaRPr>
          </a:p>
        </p:txBody>
      </p:sp>
      <p:sp>
        <p:nvSpPr>
          <p:cNvPr id="10" name="Pravokutnik 13"/>
          <p:cNvSpPr/>
          <p:nvPr/>
        </p:nvSpPr>
        <p:spPr>
          <a:xfrm>
            <a:off x="273224" y="5831686"/>
            <a:ext cx="8331224" cy="600164"/>
          </a:xfrm>
          <a:prstGeom prst="rect">
            <a:avLst/>
          </a:prstGeom>
        </p:spPr>
        <p:txBody>
          <a:bodyPr wrap="square">
            <a:spAutoFit/>
          </a:bodyPr>
          <a:lstStyle/>
          <a:p>
            <a:pPr algn="just"/>
            <a:r>
              <a:rPr lang="en-GB" sz="1100" dirty="0" smtClean="0">
                <a:solidFill>
                  <a:schemeClr val="bg1">
                    <a:lumMod val="50000"/>
                  </a:schemeClr>
                </a:solidFill>
                <a:latin typeface="Life L2" pitchFamily="18" charset="-18"/>
              </a:rPr>
              <a:t>Note: In case of Croatia, capital does not differentiate between ICT capital and capital excluding ICT, but is entirely valued under capital excluding ICT.</a:t>
            </a:r>
          </a:p>
          <a:p>
            <a:pPr algn="just"/>
            <a:r>
              <a:rPr lang="en-GB" sz="1100" dirty="0" smtClean="0">
                <a:solidFill>
                  <a:schemeClr val="bg1">
                    <a:lumMod val="50000"/>
                  </a:schemeClr>
                </a:solidFill>
                <a:latin typeface="Life L2" pitchFamily="18" charset="-18"/>
              </a:rPr>
              <a:t>Source: The Conference Board Total Economy Database (September 2015).</a:t>
            </a:r>
            <a:endParaRPr lang="en-GB" sz="1100" dirty="0">
              <a:solidFill>
                <a:schemeClr val="bg1">
                  <a:lumMod val="50000"/>
                </a:schemeClr>
              </a:solidFill>
              <a:latin typeface="Life L2" pitchFamily="18" charset="-18"/>
            </a:endParaRPr>
          </a:p>
        </p:txBody>
      </p:sp>
      <p:sp>
        <p:nvSpPr>
          <p:cNvPr id="11" name="Pravokutnik 5"/>
          <p:cNvSpPr/>
          <p:nvPr/>
        </p:nvSpPr>
        <p:spPr>
          <a:xfrm>
            <a:off x="1403648" y="1506270"/>
            <a:ext cx="6336704" cy="338554"/>
          </a:xfrm>
          <a:prstGeom prst="rect">
            <a:avLst/>
          </a:prstGeom>
        </p:spPr>
        <p:txBody>
          <a:bodyPr wrap="square">
            <a:spAutoFit/>
          </a:bodyPr>
          <a:lstStyle/>
          <a:p>
            <a:pPr algn="ctr"/>
            <a:r>
              <a:rPr lang="hr-HR" sz="1600" b="1" dirty="0" err="1" smtClean="0">
                <a:solidFill>
                  <a:schemeClr val="tx1">
                    <a:lumMod val="65000"/>
                    <a:lumOff val="35000"/>
                  </a:schemeClr>
                </a:solidFill>
                <a:latin typeface="Life L2" pitchFamily="18" charset="-18"/>
              </a:rPr>
              <a:t>Sources</a:t>
            </a:r>
            <a:r>
              <a:rPr lang="hr-HR" sz="1600" b="1" dirty="0" smtClean="0">
                <a:solidFill>
                  <a:schemeClr val="tx1">
                    <a:lumMod val="65000"/>
                    <a:lumOff val="35000"/>
                  </a:schemeClr>
                </a:solidFill>
                <a:latin typeface="Life L2" pitchFamily="18" charset="-18"/>
              </a:rPr>
              <a:t> </a:t>
            </a:r>
            <a:r>
              <a:rPr lang="hr-HR" sz="1600" b="1" dirty="0" err="1" smtClean="0">
                <a:solidFill>
                  <a:schemeClr val="tx1">
                    <a:lumMod val="65000"/>
                    <a:lumOff val="35000"/>
                  </a:schemeClr>
                </a:solidFill>
                <a:latin typeface="Life L2" pitchFamily="18" charset="-18"/>
              </a:rPr>
              <a:t>of</a:t>
            </a:r>
            <a:r>
              <a:rPr lang="hr-HR" sz="1600" b="1" dirty="0" smtClean="0">
                <a:solidFill>
                  <a:schemeClr val="tx1">
                    <a:lumMod val="65000"/>
                    <a:lumOff val="35000"/>
                  </a:schemeClr>
                </a:solidFill>
                <a:latin typeface="Life L2" pitchFamily="18" charset="-18"/>
              </a:rPr>
              <a:t> GDP </a:t>
            </a:r>
            <a:r>
              <a:rPr lang="hr-HR" sz="1600" b="1" dirty="0" err="1" smtClean="0">
                <a:solidFill>
                  <a:schemeClr val="tx1">
                    <a:lumMod val="65000"/>
                    <a:lumOff val="35000"/>
                  </a:schemeClr>
                </a:solidFill>
                <a:latin typeface="Life L2" pitchFamily="18" charset="-18"/>
              </a:rPr>
              <a:t>growth</a:t>
            </a:r>
            <a:r>
              <a:rPr lang="hr-HR" sz="1600" b="1" dirty="0" smtClean="0">
                <a:solidFill>
                  <a:schemeClr val="tx1">
                    <a:lumMod val="65000"/>
                    <a:lumOff val="35000"/>
                  </a:schemeClr>
                </a:solidFill>
                <a:latin typeface="Life L2" pitchFamily="18" charset="-18"/>
              </a:rPr>
              <a:t>, </a:t>
            </a:r>
            <a:r>
              <a:rPr lang="hr-HR" sz="1600" b="1" dirty="0" err="1" smtClean="0">
                <a:solidFill>
                  <a:schemeClr val="tx1">
                    <a:lumMod val="65000"/>
                    <a:lumOff val="35000"/>
                  </a:schemeClr>
                </a:solidFill>
                <a:latin typeface="Life L2" pitchFamily="18" charset="-18"/>
              </a:rPr>
              <a:t>average</a:t>
            </a:r>
            <a:r>
              <a:rPr lang="hr-HR" sz="1600" b="1" dirty="0" smtClean="0">
                <a:solidFill>
                  <a:schemeClr val="tx1">
                    <a:lumMod val="65000"/>
                    <a:lumOff val="35000"/>
                  </a:schemeClr>
                </a:solidFill>
                <a:latin typeface="Life L2" pitchFamily="18" charset="-18"/>
              </a:rPr>
              <a:t> </a:t>
            </a:r>
            <a:r>
              <a:rPr lang="hr-HR" sz="1600" b="1" dirty="0" err="1" smtClean="0">
                <a:solidFill>
                  <a:schemeClr val="tx1">
                    <a:lumMod val="65000"/>
                    <a:lumOff val="35000"/>
                  </a:schemeClr>
                </a:solidFill>
                <a:latin typeface="Life L2" pitchFamily="18" charset="-18"/>
              </a:rPr>
              <a:t>annual</a:t>
            </a:r>
            <a:r>
              <a:rPr lang="hr-HR" sz="1600" b="1" dirty="0" smtClean="0">
                <a:solidFill>
                  <a:schemeClr val="tx1">
                    <a:lumMod val="65000"/>
                    <a:lumOff val="35000"/>
                  </a:schemeClr>
                </a:solidFill>
                <a:latin typeface="Life L2" pitchFamily="18" charset="-18"/>
              </a:rPr>
              <a:t> </a:t>
            </a:r>
            <a:r>
              <a:rPr lang="hr-HR" sz="1600" b="1" dirty="0" err="1" smtClean="0">
                <a:solidFill>
                  <a:schemeClr val="tx1">
                    <a:lumMod val="65000"/>
                    <a:lumOff val="35000"/>
                  </a:schemeClr>
                </a:solidFill>
                <a:latin typeface="Life L2" pitchFamily="18" charset="-18"/>
              </a:rPr>
              <a:t>contribution</a:t>
            </a:r>
            <a:r>
              <a:rPr lang="hr-HR" sz="1600" b="1" dirty="0" smtClean="0">
                <a:solidFill>
                  <a:schemeClr val="tx1">
                    <a:lumMod val="65000"/>
                    <a:lumOff val="35000"/>
                  </a:schemeClr>
                </a:solidFill>
                <a:latin typeface="Life L2" pitchFamily="18" charset="-18"/>
              </a:rPr>
              <a:t> % </a:t>
            </a:r>
            <a:r>
              <a:rPr lang="hr-HR" sz="1600" b="1" dirty="0" err="1" smtClean="0">
                <a:solidFill>
                  <a:schemeClr val="tx1">
                    <a:lumMod val="65000"/>
                    <a:lumOff val="35000"/>
                  </a:schemeClr>
                </a:solidFill>
                <a:latin typeface="Life L2" pitchFamily="18" charset="-18"/>
              </a:rPr>
              <a:t>change</a:t>
            </a:r>
            <a:endParaRPr lang="hr-HR" sz="1600" dirty="0">
              <a:solidFill>
                <a:schemeClr val="tx1">
                  <a:lumMod val="65000"/>
                  <a:lumOff val="35000"/>
                </a:schemeClr>
              </a:solidFill>
              <a:latin typeface="Life L2" pitchFamily="18" charset="-18"/>
            </a:endParaRPr>
          </a:p>
        </p:txBody>
      </p:sp>
      <p:pic>
        <p:nvPicPr>
          <p:cNvPr id="4" name="Picture 3"/>
          <p:cNvPicPr>
            <a:picLocks noChangeAspect="1"/>
          </p:cNvPicPr>
          <p:nvPr/>
        </p:nvPicPr>
        <p:blipFill>
          <a:blip r:embed="rId3" cstate="print"/>
          <a:stretch>
            <a:fillRect/>
          </a:stretch>
        </p:blipFill>
        <p:spPr>
          <a:xfrm>
            <a:off x="1331640" y="1844824"/>
            <a:ext cx="6768752" cy="4063213"/>
          </a:xfrm>
          <a:prstGeom prst="rect">
            <a:avLst/>
          </a:prstGeom>
        </p:spPr>
      </p:pic>
      <p:cxnSp>
        <p:nvCxnSpPr>
          <p:cNvPr id="5" name="Straight Arrow Connector 4"/>
          <p:cNvCxnSpPr/>
          <p:nvPr/>
        </p:nvCxnSpPr>
        <p:spPr>
          <a:xfrm>
            <a:off x="2327630" y="2562219"/>
            <a:ext cx="936104" cy="504056"/>
          </a:xfrm>
          <a:prstGeom prst="straightConnector1">
            <a:avLst/>
          </a:prstGeom>
          <a:ln w="28575" cmpd="sng">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8" name="Straight Arrow Connector 7"/>
          <p:cNvCxnSpPr/>
          <p:nvPr/>
        </p:nvCxnSpPr>
        <p:spPr>
          <a:xfrm>
            <a:off x="3600967" y="3113003"/>
            <a:ext cx="936104" cy="504056"/>
          </a:xfrm>
          <a:prstGeom prst="straightConnector1">
            <a:avLst/>
          </a:prstGeom>
          <a:ln w="28575" cmpd="sng">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9" name="Straight Arrow Connector 8"/>
          <p:cNvCxnSpPr/>
          <p:nvPr/>
        </p:nvCxnSpPr>
        <p:spPr>
          <a:xfrm>
            <a:off x="4904674" y="2764908"/>
            <a:ext cx="936104" cy="504056"/>
          </a:xfrm>
          <a:prstGeom prst="straightConnector1">
            <a:avLst/>
          </a:prstGeom>
          <a:ln w="28575" cmpd="sng">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12" name="Straight Arrow Connector 11"/>
          <p:cNvCxnSpPr/>
          <p:nvPr/>
        </p:nvCxnSpPr>
        <p:spPr>
          <a:xfrm>
            <a:off x="6241994" y="2729072"/>
            <a:ext cx="936104" cy="504056"/>
          </a:xfrm>
          <a:prstGeom prst="straightConnector1">
            <a:avLst/>
          </a:prstGeom>
          <a:ln w="28575" cmpd="sng">
            <a:solidFill>
              <a:srgbClr val="FF0000"/>
            </a:solidFill>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9301720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solidFill>
                  <a:schemeClr val="tx1"/>
                </a:solidFill>
              </a:rPr>
              <a:t>TFP slowdown (and in some cases decline) visible across all groups of countries</a:t>
            </a:r>
            <a:endParaRPr lang="en-US" b="1">
              <a:solidFill>
                <a:schemeClr val="tx1"/>
              </a:solidFill>
            </a:endParaRPr>
          </a:p>
        </p:txBody>
      </p:sp>
      <p:sp>
        <p:nvSpPr>
          <p:cNvPr id="10" name="Pravokutnik 13"/>
          <p:cNvSpPr/>
          <p:nvPr/>
        </p:nvSpPr>
        <p:spPr>
          <a:xfrm>
            <a:off x="812776" y="5831686"/>
            <a:ext cx="7575648" cy="430887"/>
          </a:xfrm>
          <a:prstGeom prst="rect">
            <a:avLst/>
          </a:prstGeom>
        </p:spPr>
        <p:txBody>
          <a:bodyPr wrap="square">
            <a:spAutoFit/>
          </a:bodyPr>
          <a:lstStyle/>
          <a:p>
            <a:pPr algn="just"/>
            <a:r>
              <a:rPr lang="en-US" sz="1100">
                <a:solidFill>
                  <a:schemeClr val="bg1">
                    <a:lumMod val="50000"/>
                  </a:schemeClr>
                </a:solidFill>
                <a:latin typeface="Life L2" pitchFamily="18" charset="-18"/>
              </a:rPr>
              <a:t>Note: Total factor </a:t>
            </a:r>
            <a:r>
              <a:rPr lang="en-US" sz="1100" smtClean="0">
                <a:solidFill>
                  <a:schemeClr val="bg1">
                    <a:lumMod val="50000"/>
                  </a:schemeClr>
                </a:solidFill>
                <a:latin typeface="Life L2" pitchFamily="18" charset="-18"/>
              </a:rPr>
              <a:t>productivity growth accounts </a:t>
            </a:r>
            <a:r>
              <a:rPr lang="en-US" sz="1100">
                <a:solidFill>
                  <a:schemeClr val="bg1">
                    <a:lumMod val="50000"/>
                  </a:schemeClr>
                </a:solidFill>
                <a:latin typeface="Life L2" pitchFamily="18" charset="-18"/>
              </a:rPr>
              <a:t>for the changes in output not caused by changes in labor or capital inputs. </a:t>
            </a:r>
            <a:endParaRPr lang="en-US" sz="1100" smtClean="0">
              <a:solidFill>
                <a:schemeClr val="bg1">
                  <a:lumMod val="50000"/>
                </a:schemeClr>
              </a:solidFill>
              <a:latin typeface="Life L2" pitchFamily="18" charset="-18"/>
            </a:endParaRPr>
          </a:p>
          <a:p>
            <a:pPr algn="just"/>
            <a:r>
              <a:rPr lang="en-US" sz="1100" smtClean="0">
                <a:solidFill>
                  <a:schemeClr val="bg1">
                    <a:lumMod val="50000"/>
                  </a:schemeClr>
                </a:solidFill>
                <a:latin typeface="Life L2" pitchFamily="18" charset="-18"/>
              </a:rPr>
              <a:t>Source: The Conference Board Total Economy Database (September 2015).</a:t>
            </a:r>
            <a:endParaRPr lang="en-US" sz="1100">
              <a:solidFill>
                <a:schemeClr val="bg1">
                  <a:lumMod val="50000"/>
                </a:schemeClr>
              </a:solidFill>
              <a:latin typeface="Life L2" pitchFamily="18" charset="-18"/>
            </a:endParaRPr>
          </a:p>
        </p:txBody>
      </p:sp>
      <p:sp>
        <p:nvSpPr>
          <p:cNvPr id="11" name="Pravokutnik 5"/>
          <p:cNvSpPr/>
          <p:nvPr/>
        </p:nvSpPr>
        <p:spPr>
          <a:xfrm>
            <a:off x="1331640" y="1721908"/>
            <a:ext cx="6336704" cy="338554"/>
          </a:xfrm>
          <a:prstGeom prst="rect">
            <a:avLst/>
          </a:prstGeom>
        </p:spPr>
        <p:txBody>
          <a:bodyPr wrap="square">
            <a:spAutoFit/>
          </a:bodyPr>
          <a:lstStyle/>
          <a:p>
            <a:pPr algn="ctr"/>
            <a:r>
              <a:rPr lang="en-US" sz="1600" b="1">
                <a:solidFill>
                  <a:schemeClr val="tx1">
                    <a:lumMod val="65000"/>
                    <a:lumOff val="35000"/>
                  </a:schemeClr>
                </a:solidFill>
                <a:latin typeface="Life L2" pitchFamily="18" charset="-18"/>
              </a:rPr>
              <a:t>Trend growth of total factor productivity using HP </a:t>
            </a:r>
            <a:r>
              <a:rPr lang="en-US" sz="1600" b="1" smtClean="0">
                <a:solidFill>
                  <a:schemeClr val="tx1">
                    <a:lumMod val="65000"/>
                    <a:lumOff val="35000"/>
                  </a:schemeClr>
                </a:solidFill>
                <a:latin typeface="Life L2" pitchFamily="18" charset="-18"/>
              </a:rPr>
              <a:t>filter</a:t>
            </a:r>
            <a:endParaRPr lang="en-US" sz="1600">
              <a:solidFill>
                <a:schemeClr val="tx1">
                  <a:lumMod val="65000"/>
                  <a:lumOff val="35000"/>
                </a:schemeClr>
              </a:solidFill>
              <a:latin typeface="Life L2" pitchFamily="18" charset="-18"/>
            </a:endParaRPr>
          </a:p>
        </p:txBody>
      </p:sp>
      <p:pic>
        <p:nvPicPr>
          <p:cNvPr id="3" name="Picture 2"/>
          <p:cNvPicPr>
            <a:picLocks noChangeAspect="1"/>
          </p:cNvPicPr>
          <p:nvPr/>
        </p:nvPicPr>
        <p:blipFill>
          <a:blip r:embed="rId3" cstate="print"/>
          <a:stretch>
            <a:fillRect/>
          </a:stretch>
        </p:blipFill>
        <p:spPr>
          <a:xfrm>
            <a:off x="1115616" y="1988840"/>
            <a:ext cx="7098868" cy="3816424"/>
          </a:xfrm>
          <a:prstGeom prst="rect">
            <a:avLst/>
          </a:prstGeom>
        </p:spPr>
      </p:pic>
    </p:spTree>
    <p:extLst>
      <p:ext uri="{BB962C8B-B14F-4D97-AF65-F5344CB8AC3E}">
        <p14:creationId xmlns:p14="http://schemas.microsoft.com/office/powerpoint/2010/main" val="39260056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ravokutnik 13"/>
          <p:cNvSpPr/>
          <p:nvPr/>
        </p:nvSpPr>
        <p:spPr>
          <a:xfrm>
            <a:off x="273224" y="5589240"/>
            <a:ext cx="8331224" cy="1015663"/>
          </a:xfrm>
          <a:prstGeom prst="rect">
            <a:avLst/>
          </a:prstGeom>
        </p:spPr>
        <p:txBody>
          <a:bodyPr wrap="square">
            <a:spAutoFit/>
          </a:bodyPr>
          <a:lstStyle/>
          <a:p>
            <a:pPr algn="just"/>
            <a:endParaRPr lang="en-US" sz="1000" smtClean="0">
              <a:solidFill>
                <a:schemeClr val="bg1">
                  <a:lumMod val="50000"/>
                </a:schemeClr>
              </a:solidFill>
              <a:latin typeface="Life L2" pitchFamily="18" charset="-18"/>
            </a:endParaRPr>
          </a:p>
          <a:p>
            <a:pPr algn="just"/>
            <a:r>
              <a:rPr lang="en-US" sz="1000" smtClean="0">
                <a:solidFill>
                  <a:schemeClr val="bg1">
                    <a:lumMod val="50000"/>
                  </a:schemeClr>
                </a:solidFill>
                <a:latin typeface="Life L2" pitchFamily="18" charset="-18"/>
              </a:rPr>
              <a:t>Note: Labor productivity gap implies a loss in GDP rates due to lower contribution of labor productivity. It is a difference between the actual GDP accumulated growth rates (contribution of employment and labor productivity) and simulated GDP accumulated growth rates. Simulation is based on keeping contribution of labor productivity constant in the period 2001-2015 on the average value recorded between 1995 and 2000. Data for 2016 refers to The Conference Board forecasts.</a:t>
            </a:r>
          </a:p>
          <a:p>
            <a:pPr algn="just"/>
            <a:r>
              <a:rPr lang="en-US" sz="1000" smtClean="0">
                <a:solidFill>
                  <a:schemeClr val="bg1">
                    <a:lumMod val="50000"/>
                  </a:schemeClr>
                </a:solidFill>
                <a:latin typeface="Life L2" pitchFamily="18" charset="-18"/>
              </a:rPr>
              <a:t>Source: The Conference Board Total Economy Database (May 2016).</a:t>
            </a:r>
            <a:endParaRPr lang="en-US" sz="1000">
              <a:solidFill>
                <a:schemeClr val="bg1">
                  <a:lumMod val="50000"/>
                </a:schemeClr>
              </a:solidFill>
              <a:latin typeface="Life L2" pitchFamily="18" charset="-18"/>
            </a:endParaRPr>
          </a:p>
        </p:txBody>
      </p:sp>
      <p:sp>
        <p:nvSpPr>
          <p:cNvPr id="5" name="Title 4"/>
          <p:cNvSpPr>
            <a:spLocks noGrp="1"/>
          </p:cNvSpPr>
          <p:nvPr>
            <p:ph type="title"/>
          </p:nvPr>
        </p:nvSpPr>
        <p:spPr/>
        <p:txBody>
          <a:bodyPr/>
          <a:lstStyle/>
          <a:p>
            <a:r>
              <a:rPr lang="en-US" b="1" smtClean="0">
                <a:solidFill>
                  <a:schemeClr val="tx1"/>
                </a:solidFill>
              </a:rPr>
              <a:t>Counterfactuals for output with no productivity slowdown</a:t>
            </a:r>
            <a:endParaRPr lang="en-US" b="1">
              <a:solidFill>
                <a:schemeClr val="tx1"/>
              </a:solidFill>
            </a:endParaRPr>
          </a:p>
        </p:txBody>
      </p:sp>
      <p:pic>
        <p:nvPicPr>
          <p:cNvPr id="6" name="Picture 5"/>
          <p:cNvPicPr>
            <a:picLocks noChangeAspect="1"/>
          </p:cNvPicPr>
          <p:nvPr/>
        </p:nvPicPr>
        <p:blipFill>
          <a:blip r:embed="rId3" cstate="print"/>
          <a:stretch>
            <a:fillRect/>
          </a:stretch>
        </p:blipFill>
        <p:spPr>
          <a:xfrm>
            <a:off x="1475656" y="1556793"/>
            <a:ext cx="6048672" cy="4176463"/>
          </a:xfrm>
          <a:prstGeom prst="rect">
            <a:avLst/>
          </a:prstGeom>
        </p:spPr>
      </p:pic>
    </p:spTree>
    <p:extLst>
      <p:ext uri="{BB962C8B-B14F-4D97-AF65-F5344CB8AC3E}">
        <p14:creationId xmlns:p14="http://schemas.microsoft.com/office/powerpoint/2010/main" val="20050031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ravokutnik 13"/>
          <p:cNvSpPr/>
          <p:nvPr/>
        </p:nvSpPr>
        <p:spPr>
          <a:xfrm>
            <a:off x="273224" y="5373216"/>
            <a:ext cx="8331224" cy="1015663"/>
          </a:xfrm>
          <a:prstGeom prst="rect">
            <a:avLst/>
          </a:prstGeom>
        </p:spPr>
        <p:txBody>
          <a:bodyPr wrap="square">
            <a:spAutoFit/>
          </a:bodyPr>
          <a:lstStyle/>
          <a:p>
            <a:pPr algn="just"/>
            <a:endParaRPr lang="en-US" sz="1000" dirty="0" smtClean="0">
              <a:solidFill>
                <a:schemeClr val="bg1">
                  <a:lumMod val="50000"/>
                </a:schemeClr>
              </a:solidFill>
              <a:latin typeface="Life L2" pitchFamily="18" charset="-18"/>
            </a:endParaRPr>
          </a:p>
          <a:p>
            <a:pPr algn="just"/>
            <a:r>
              <a:rPr lang="en-US" sz="1000" dirty="0" smtClean="0">
                <a:solidFill>
                  <a:schemeClr val="bg1">
                    <a:lumMod val="50000"/>
                  </a:schemeClr>
                </a:solidFill>
                <a:latin typeface="Life L2" pitchFamily="18" charset="-18"/>
              </a:rPr>
              <a:t>Note: Labor productivity gap implies a loss in GDP rates due to lower contribution of labor productivity. It is a difference between the actual GDP accumulated growth rates (contribution of employment and labor productivity) and simulated GDP accumulated growth rates. Simulation is based on keeping contribution of labor productivity constant in the period 2001-2015 on the average value recorded between 1995 and 2000. Data for 2016 refers to The Conference Board forecasts.</a:t>
            </a:r>
          </a:p>
          <a:p>
            <a:pPr algn="just"/>
            <a:r>
              <a:rPr lang="en-US" sz="1000" dirty="0" smtClean="0">
                <a:solidFill>
                  <a:schemeClr val="bg1">
                    <a:lumMod val="50000"/>
                  </a:schemeClr>
                </a:solidFill>
                <a:latin typeface="Life L2" pitchFamily="18" charset="-18"/>
              </a:rPr>
              <a:t>Source: The Conference Board Total Economy Database (May 2016).</a:t>
            </a:r>
            <a:endParaRPr lang="en-US" sz="1000" dirty="0">
              <a:solidFill>
                <a:schemeClr val="bg1">
                  <a:lumMod val="50000"/>
                </a:schemeClr>
              </a:solidFill>
              <a:latin typeface="Life L2" pitchFamily="18" charset="-18"/>
            </a:endParaRPr>
          </a:p>
        </p:txBody>
      </p:sp>
      <p:sp>
        <p:nvSpPr>
          <p:cNvPr id="5" name="Title 4"/>
          <p:cNvSpPr>
            <a:spLocks noGrp="1"/>
          </p:cNvSpPr>
          <p:nvPr>
            <p:ph type="title"/>
          </p:nvPr>
        </p:nvSpPr>
        <p:spPr/>
        <p:txBody>
          <a:bodyPr/>
          <a:lstStyle/>
          <a:p>
            <a:r>
              <a:rPr lang="en-US" b="1" smtClean="0">
                <a:solidFill>
                  <a:schemeClr val="tx1"/>
                </a:solidFill>
              </a:rPr>
              <a:t>Counterfactuals for output with no productivity slowdown</a:t>
            </a:r>
            <a:endParaRPr lang="en-US" b="1">
              <a:solidFill>
                <a:schemeClr val="tx1"/>
              </a:solidFill>
            </a:endParaRPr>
          </a:p>
        </p:txBody>
      </p:sp>
      <p:pic>
        <p:nvPicPr>
          <p:cNvPr id="3" name="Picture 2"/>
          <p:cNvPicPr>
            <a:picLocks noChangeAspect="1"/>
          </p:cNvPicPr>
          <p:nvPr/>
        </p:nvPicPr>
        <p:blipFill>
          <a:blip r:embed="rId3" cstate="print"/>
          <a:stretch>
            <a:fillRect/>
          </a:stretch>
        </p:blipFill>
        <p:spPr>
          <a:xfrm>
            <a:off x="1043608" y="1628800"/>
            <a:ext cx="6336704" cy="3803858"/>
          </a:xfrm>
          <a:prstGeom prst="rect">
            <a:avLst/>
          </a:prstGeom>
        </p:spPr>
      </p:pic>
    </p:spTree>
    <p:extLst>
      <p:ext uri="{BB962C8B-B14F-4D97-AF65-F5344CB8AC3E}">
        <p14:creationId xmlns:p14="http://schemas.microsoft.com/office/powerpoint/2010/main" val="42802843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ravokutnik 13"/>
          <p:cNvSpPr/>
          <p:nvPr/>
        </p:nvSpPr>
        <p:spPr>
          <a:xfrm>
            <a:off x="323528" y="5733256"/>
            <a:ext cx="8331224" cy="861774"/>
          </a:xfrm>
          <a:prstGeom prst="rect">
            <a:avLst/>
          </a:prstGeom>
        </p:spPr>
        <p:txBody>
          <a:bodyPr wrap="square">
            <a:spAutoFit/>
          </a:bodyPr>
          <a:lstStyle/>
          <a:p>
            <a:pPr algn="just"/>
            <a:endParaRPr lang="hr-HR" sz="1000" smtClean="0">
              <a:solidFill>
                <a:schemeClr val="bg1">
                  <a:lumMod val="50000"/>
                </a:schemeClr>
              </a:solidFill>
              <a:latin typeface="Life L2" pitchFamily="18" charset="-18"/>
            </a:endParaRPr>
          </a:p>
          <a:p>
            <a:pPr algn="just"/>
            <a:r>
              <a:rPr lang="hr-HR" sz="1000" smtClean="0">
                <a:solidFill>
                  <a:schemeClr val="bg1">
                    <a:lumMod val="50000"/>
                  </a:schemeClr>
                </a:solidFill>
                <a:latin typeface="Life L2" pitchFamily="18" charset="-18"/>
              </a:rPr>
              <a:t>Note: Labor productivity gap implies a lose in GDP growth rates due to decreasing contribution of labor productivity. It is a difference between the actual GDP accumulated growth rates (contribution of employment and labor productivity) and simulated GDP accumulated growth rates. Simulation is based on keeping contribution of labor productivity constant in the period 1971-2016 on the average value recorded between 1951 and 1970.</a:t>
            </a:r>
          </a:p>
          <a:p>
            <a:pPr algn="just"/>
            <a:r>
              <a:rPr lang="hr-HR" sz="1000" smtClean="0">
                <a:solidFill>
                  <a:schemeClr val="bg1">
                    <a:lumMod val="50000"/>
                  </a:schemeClr>
                </a:solidFill>
                <a:latin typeface="Life L2" pitchFamily="18" charset="-18"/>
              </a:rPr>
              <a:t>Source: The Conference Board Total Economy Database (May 2016).</a:t>
            </a:r>
            <a:endParaRPr lang="hr-HR" sz="1000">
              <a:solidFill>
                <a:schemeClr val="bg1">
                  <a:lumMod val="50000"/>
                </a:schemeClr>
              </a:solidFill>
              <a:latin typeface="Life L2" pitchFamily="18" charset="-18"/>
            </a:endParaRPr>
          </a:p>
        </p:txBody>
      </p:sp>
      <p:sp>
        <p:nvSpPr>
          <p:cNvPr id="5" name="Title 4"/>
          <p:cNvSpPr>
            <a:spLocks noGrp="1"/>
          </p:cNvSpPr>
          <p:nvPr>
            <p:ph type="title"/>
          </p:nvPr>
        </p:nvSpPr>
        <p:spPr/>
        <p:txBody>
          <a:bodyPr/>
          <a:lstStyle/>
          <a:p>
            <a:r>
              <a:rPr lang="hr-HR" b="1" smtClean="0">
                <a:solidFill>
                  <a:schemeClr val="tx1"/>
                </a:solidFill>
              </a:rPr>
              <a:t>Longer data series produces even more dramatic results</a:t>
            </a:r>
            <a:endParaRPr lang="hr-HR" b="1">
              <a:solidFill>
                <a:schemeClr val="tx1"/>
              </a:solidFill>
            </a:endParaRPr>
          </a:p>
        </p:txBody>
      </p:sp>
      <p:pic>
        <p:nvPicPr>
          <p:cNvPr id="3" name="Picture 2"/>
          <p:cNvPicPr>
            <a:picLocks noChangeAspect="1"/>
          </p:cNvPicPr>
          <p:nvPr/>
        </p:nvPicPr>
        <p:blipFill>
          <a:blip r:embed="rId3" cstate="print"/>
          <a:stretch>
            <a:fillRect/>
          </a:stretch>
        </p:blipFill>
        <p:spPr>
          <a:xfrm>
            <a:off x="611560" y="1484784"/>
            <a:ext cx="7488832" cy="4349924"/>
          </a:xfrm>
          <a:prstGeom prst="rect">
            <a:avLst/>
          </a:prstGeom>
        </p:spPr>
      </p:pic>
    </p:spTree>
    <p:extLst>
      <p:ext uri="{BB962C8B-B14F-4D97-AF65-F5344CB8AC3E}">
        <p14:creationId xmlns:p14="http://schemas.microsoft.com/office/powerpoint/2010/main" val="2005003173"/>
      </p:ext>
    </p:extLst>
  </p:cSld>
  <p:clrMapOvr>
    <a:masterClrMapping/>
  </p:clrMapOvr>
  <p:timing>
    <p:tnLst>
      <p:par>
        <p:cTn id="1" dur="indefinite" restart="never" nodeType="tmRoot"/>
      </p:par>
    </p:tnLst>
  </p:timing>
</p:sld>
</file>

<file path=ppt/theme/theme1.xml><?xml version="1.0" encoding="utf-8"?>
<a:theme xmlns:a="http://schemas.openxmlformats.org/drawingml/2006/main" name="Leve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Life L2"/>
        <a:ea typeface=""/>
        <a:cs typeface=""/>
      </a:majorFont>
      <a:minorFont>
        <a:latin typeface="Life L2"/>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25751</TotalTime>
  <Words>1249</Words>
  <Application>Microsoft Office PowerPoint</Application>
  <PresentationFormat>On-screen Show (4:3)</PresentationFormat>
  <Paragraphs>107</Paragraphs>
  <Slides>20</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Life L2</vt:lpstr>
      <vt:lpstr>Verdana</vt:lpstr>
      <vt:lpstr>Wingdings</vt:lpstr>
      <vt:lpstr>Level</vt:lpstr>
      <vt:lpstr>     Macroeconomic vs. structural policies:  Which one can do the trick?  Dubrovnik Economic Conference, 14 June 2016 </vt:lpstr>
      <vt:lpstr>PowerPoint Presentation</vt:lpstr>
      <vt:lpstr>Three main points</vt:lpstr>
      <vt:lpstr>1. Output gaps and productivity slowdown</vt:lpstr>
      <vt:lpstr>Labor productivity slowing down across all dimensions</vt:lpstr>
      <vt:lpstr>TFP slowdown (and in some cases decline) visible across all groups of countries</vt:lpstr>
      <vt:lpstr>Counterfactuals for output with no productivity slowdown</vt:lpstr>
      <vt:lpstr>Counterfactuals for output with no productivity slowdown</vt:lpstr>
      <vt:lpstr>Longer data series produces even more dramatic results</vt:lpstr>
      <vt:lpstr>Output gaps in most cases modest compared to implicit output losses due to productivity slowdown</vt:lpstr>
      <vt:lpstr>2. Spillovers and adverse feedback loops between policy instruments</vt:lpstr>
      <vt:lpstr>Structural dimension of macro-policies getting stronger</vt:lpstr>
      <vt:lpstr>Monetary policy and structural policies</vt:lpstr>
      <vt:lpstr>Fiscal policy and structural policies</vt:lpstr>
      <vt:lpstr>3. Getting structural policies right</vt:lpstr>
      <vt:lpstr>PowerPoint Presentation</vt:lpstr>
      <vt:lpstr>The Ricardo conundrum</vt:lpstr>
      <vt:lpstr>Improvement in labour cost efficiency  - wage restrain not predominant</vt:lpstr>
      <vt:lpstr>Key takeaways...</vt:lpstr>
      <vt:lpstr>PowerPoint Presentation</vt:lpstr>
    </vt:vector>
  </TitlesOfParts>
  <Company>HNB</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Miljana Valdec</dc:creator>
  <cp:lastModifiedBy>Svjetlana Čolak</cp:lastModifiedBy>
  <cp:revision>1693</cp:revision>
  <cp:lastPrinted>2016-06-14T07:15:20Z</cp:lastPrinted>
  <dcterms:created xsi:type="dcterms:W3CDTF">2004-06-09T08:54:16Z</dcterms:created>
  <dcterms:modified xsi:type="dcterms:W3CDTF">2016-06-30T06:30:08Z</dcterms:modified>
</cp:coreProperties>
</file>