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58" r:id="rId5"/>
    <p:sldId id="259" r:id="rId6"/>
    <p:sldId id="260" r:id="rId7"/>
    <p:sldId id="261" r:id="rId8"/>
    <p:sldId id="262" r:id="rId9"/>
    <p:sldId id="263"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91" d="100"/>
          <a:sy n="91" d="100"/>
        </p:scale>
        <p:origin x="12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0F28B6-2E57-4E8E-A7A7-AEE9D199536D}" type="datetimeFigureOut">
              <a:rPr lang="en-US" smtClean="0"/>
              <a:t>7/4/2016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87AD95-588D-4A1A-8DA4-284FD38EB6DC}" type="slidenum">
              <a:rPr lang="en-US" smtClean="0"/>
              <a:t>‹#›</a:t>
            </a:fld>
            <a:endParaRPr lang="en-US"/>
          </a:p>
        </p:txBody>
      </p:sp>
    </p:spTree>
    <p:extLst>
      <p:ext uri="{BB962C8B-B14F-4D97-AF65-F5344CB8AC3E}">
        <p14:creationId xmlns:p14="http://schemas.microsoft.com/office/powerpoint/2010/main" val="1846570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0F28B6-2E57-4E8E-A7A7-AEE9D199536D}" type="datetimeFigureOut">
              <a:rPr lang="en-US" smtClean="0"/>
              <a:t>7/4/2016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87AD95-588D-4A1A-8DA4-284FD38EB6DC}" type="slidenum">
              <a:rPr lang="en-US" smtClean="0"/>
              <a:t>‹#›</a:t>
            </a:fld>
            <a:endParaRPr lang="en-US"/>
          </a:p>
        </p:txBody>
      </p:sp>
    </p:spTree>
    <p:extLst>
      <p:ext uri="{BB962C8B-B14F-4D97-AF65-F5344CB8AC3E}">
        <p14:creationId xmlns:p14="http://schemas.microsoft.com/office/powerpoint/2010/main" val="147529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0F28B6-2E57-4E8E-A7A7-AEE9D199536D}" type="datetimeFigureOut">
              <a:rPr lang="en-US" smtClean="0"/>
              <a:t>7/4/2016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87AD95-588D-4A1A-8DA4-284FD38EB6DC}" type="slidenum">
              <a:rPr lang="en-US" smtClean="0"/>
              <a:t>‹#›</a:t>
            </a:fld>
            <a:endParaRPr lang="en-US"/>
          </a:p>
        </p:txBody>
      </p:sp>
    </p:spTree>
    <p:extLst>
      <p:ext uri="{BB962C8B-B14F-4D97-AF65-F5344CB8AC3E}">
        <p14:creationId xmlns:p14="http://schemas.microsoft.com/office/powerpoint/2010/main" val="3956669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0F28B6-2E57-4E8E-A7A7-AEE9D199536D}" type="datetimeFigureOut">
              <a:rPr lang="en-US" smtClean="0"/>
              <a:t>7/4/2016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87AD95-588D-4A1A-8DA4-284FD38EB6DC}" type="slidenum">
              <a:rPr lang="en-US" smtClean="0"/>
              <a:t>‹#›</a:t>
            </a:fld>
            <a:endParaRPr lang="en-US"/>
          </a:p>
        </p:txBody>
      </p:sp>
    </p:spTree>
    <p:extLst>
      <p:ext uri="{BB962C8B-B14F-4D97-AF65-F5344CB8AC3E}">
        <p14:creationId xmlns:p14="http://schemas.microsoft.com/office/powerpoint/2010/main" val="2391742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0F28B6-2E57-4E8E-A7A7-AEE9D199536D}" type="datetimeFigureOut">
              <a:rPr lang="en-US" smtClean="0"/>
              <a:t>7/4/2016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87AD95-588D-4A1A-8DA4-284FD38EB6DC}" type="slidenum">
              <a:rPr lang="en-US" smtClean="0"/>
              <a:t>‹#›</a:t>
            </a:fld>
            <a:endParaRPr lang="en-US"/>
          </a:p>
        </p:txBody>
      </p:sp>
    </p:spTree>
    <p:extLst>
      <p:ext uri="{BB962C8B-B14F-4D97-AF65-F5344CB8AC3E}">
        <p14:creationId xmlns:p14="http://schemas.microsoft.com/office/powerpoint/2010/main" val="1634344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0F28B6-2E57-4E8E-A7A7-AEE9D199536D}" type="datetimeFigureOut">
              <a:rPr lang="en-US" smtClean="0"/>
              <a:t>7/4/2016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87AD95-588D-4A1A-8DA4-284FD38EB6DC}" type="slidenum">
              <a:rPr lang="en-US" smtClean="0"/>
              <a:t>‹#›</a:t>
            </a:fld>
            <a:endParaRPr lang="en-US"/>
          </a:p>
        </p:txBody>
      </p:sp>
    </p:spTree>
    <p:extLst>
      <p:ext uri="{BB962C8B-B14F-4D97-AF65-F5344CB8AC3E}">
        <p14:creationId xmlns:p14="http://schemas.microsoft.com/office/powerpoint/2010/main" val="464286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0F28B6-2E57-4E8E-A7A7-AEE9D199536D}" type="datetimeFigureOut">
              <a:rPr lang="en-US" smtClean="0"/>
              <a:t>7/4/2016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87AD95-588D-4A1A-8DA4-284FD38EB6DC}" type="slidenum">
              <a:rPr lang="en-US" smtClean="0"/>
              <a:t>‹#›</a:t>
            </a:fld>
            <a:endParaRPr lang="en-US"/>
          </a:p>
        </p:txBody>
      </p:sp>
    </p:spTree>
    <p:extLst>
      <p:ext uri="{BB962C8B-B14F-4D97-AF65-F5344CB8AC3E}">
        <p14:creationId xmlns:p14="http://schemas.microsoft.com/office/powerpoint/2010/main" val="887300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0F28B6-2E57-4E8E-A7A7-AEE9D199536D}" type="datetimeFigureOut">
              <a:rPr lang="en-US" smtClean="0"/>
              <a:t>7/4/2016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87AD95-588D-4A1A-8DA4-284FD38EB6DC}" type="slidenum">
              <a:rPr lang="en-US" smtClean="0"/>
              <a:t>‹#›</a:t>
            </a:fld>
            <a:endParaRPr lang="en-US"/>
          </a:p>
        </p:txBody>
      </p:sp>
    </p:spTree>
    <p:extLst>
      <p:ext uri="{BB962C8B-B14F-4D97-AF65-F5344CB8AC3E}">
        <p14:creationId xmlns:p14="http://schemas.microsoft.com/office/powerpoint/2010/main" val="339384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0F28B6-2E57-4E8E-A7A7-AEE9D199536D}" type="datetimeFigureOut">
              <a:rPr lang="en-US" smtClean="0"/>
              <a:t>7/4/2016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87AD95-588D-4A1A-8DA4-284FD38EB6DC}" type="slidenum">
              <a:rPr lang="en-US" smtClean="0"/>
              <a:t>‹#›</a:t>
            </a:fld>
            <a:endParaRPr lang="en-US"/>
          </a:p>
        </p:txBody>
      </p:sp>
    </p:spTree>
    <p:extLst>
      <p:ext uri="{BB962C8B-B14F-4D97-AF65-F5344CB8AC3E}">
        <p14:creationId xmlns:p14="http://schemas.microsoft.com/office/powerpoint/2010/main" val="3420342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0F28B6-2E57-4E8E-A7A7-AEE9D199536D}" type="datetimeFigureOut">
              <a:rPr lang="en-US" smtClean="0"/>
              <a:t>7/4/2016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87AD95-588D-4A1A-8DA4-284FD38EB6DC}" type="slidenum">
              <a:rPr lang="en-US" smtClean="0"/>
              <a:t>‹#›</a:t>
            </a:fld>
            <a:endParaRPr lang="en-US"/>
          </a:p>
        </p:txBody>
      </p:sp>
    </p:spTree>
    <p:extLst>
      <p:ext uri="{BB962C8B-B14F-4D97-AF65-F5344CB8AC3E}">
        <p14:creationId xmlns:p14="http://schemas.microsoft.com/office/powerpoint/2010/main" val="3028282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0F28B6-2E57-4E8E-A7A7-AEE9D199536D}" type="datetimeFigureOut">
              <a:rPr lang="en-US" smtClean="0"/>
              <a:t>7/4/2016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87AD95-588D-4A1A-8DA4-284FD38EB6DC}" type="slidenum">
              <a:rPr lang="en-US" smtClean="0"/>
              <a:t>‹#›</a:t>
            </a:fld>
            <a:endParaRPr lang="en-US"/>
          </a:p>
        </p:txBody>
      </p:sp>
    </p:spTree>
    <p:extLst>
      <p:ext uri="{BB962C8B-B14F-4D97-AF65-F5344CB8AC3E}">
        <p14:creationId xmlns:p14="http://schemas.microsoft.com/office/powerpoint/2010/main" val="2271964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0F28B6-2E57-4E8E-A7A7-AEE9D199536D}" type="datetimeFigureOut">
              <a:rPr lang="en-US" smtClean="0"/>
              <a:t>7/4/2016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87AD95-588D-4A1A-8DA4-284FD38EB6DC}" type="slidenum">
              <a:rPr lang="en-US" smtClean="0"/>
              <a:t>‹#›</a:t>
            </a:fld>
            <a:endParaRPr lang="en-US"/>
          </a:p>
        </p:txBody>
      </p:sp>
    </p:spTree>
    <p:extLst>
      <p:ext uri="{BB962C8B-B14F-4D97-AF65-F5344CB8AC3E}">
        <p14:creationId xmlns:p14="http://schemas.microsoft.com/office/powerpoint/2010/main" val="757223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Discussion of “Economic Growth Spurred by Diversity” </a:t>
            </a:r>
            <a:endParaRPr lang="en-US" dirty="0"/>
          </a:p>
        </p:txBody>
      </p:sp>
      <p:sp>
        <p:nvSpPr>
          <p:cNvPr id="3" name="Subtitle 2"/>
          <p:cNvSpPr>
            <a:spLocks noGrp="1"/>
          </p:cNvSpPr>
          <p:nvPr>
            <p:ph type="subTitle" idx="1"/>
          </p:nvPr>
        </p:nvSpPr>
        <p:spPr/>
        <p:txBody>
          <a:bodyPr/>
          <a:lstStyle/>
          <a:p>
            <a:r>
              <a:rPr lang="en-US" dirty="0" smtClean="0"/>
              <a:t>Evan Kraft</a:t>
            </a:r>
          </a:p>
          <a:p>
            <a:r>
              <a:rPr lang="en-US" dirty="0" smtClean="0"/>
              <a:t>American University</a:t>
            </a:r>
          </a:p>
          <a:p>
            <a:r>
              <a:rPr lang="en-US" dirty="0" smtClean="0"/>
              <a:t>YES Conference, Dubrovnik 2016</a:t>
            </a:r>
            <a:endParaRPr lang="en-US" dirty="0"/>
          </a:p>
        </p:txBody>
      </p:sp>
    </p:spTree>
    <p:extLst>
      <p:ext uri="{BB962C8B-B14F-4D97-AF65-F5344CB8AC3E}">
        <p14:creationId xmlns:p14="http://schemas.microsoft.com/office/powerpoint/2010/main" val="7388154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Kudos</a:t>
            </a:r>
            <a:endParaRPr lang="en-US" dirty="0"/>
          </a:p>
        </p:txBody>
      </p:sp>
      <p:sp>
        <p:nvSpPr>
          <p:cNvPr id="3" name="Content Placeholder 2"/>
          <p:cNvSpPr>
            <a:spLocks noGrp="1"/>
          </p:cNvSpPr>
          <p:nvPr>
            <p:ph idx="1"/>
          </p:nvPr>
        </p:nvSpPr>
        <p:spPr/>
        <p:txBody>
          <a:bodyPr/>
          <a:lstStyle/>
          <a:p>
            <a:r>
              <a:rPr lang="en-US" dirty="0" smtClean="0"/>
              <a:t>Wonderful data work, creative thinking, rich findings</a:t>
            </a:r>
            <a:endParaRPr lang="en-US" dirty="0"/>
          </a:p>
        </p:txBody>
      </p:sp>
    </p:spTree>
    <p:extLst>
      <p:ext uri="{BB962C8B-B14F-4D97-AF65-F5344CB8AC3E}">
        <p14:creationId xmlns:p14="http://schemas.microsoft.com/office/powerpoint/2010/main" val="3370784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Wonderful data, intriguing hypothesis</a:t>
            </a:r>
            <a:endParaRPr lang="en-US" dirty="0"/>
          </a:p>
        </p:txBody>
      </p:sp>
      <p:sp>
        <p:nvSpPr>
          <p:cNvPr id="3" name="Content Placeholder 2"/>
          <p:cNvSpPr>
            <a:spLocks noGrp="1"/>
          </p:cNvSpPr>
          <p:nvPr>
            <p:ph idx="1"/>
          </p:nvPr>
        </p:nvSpPr>
        <p:spPr/>
        <p:txBody>
          <a:bodyPr/>
          <a:lstStyle/>
          <a:p>
            <a:r>
              <a:rPr lang="en-US" dirty="0" smtClean="0"/>
              <a:t>Author collects data on 1700 towns in the Hungarian part of the Dual Monarchy for 1880-2010</a:t>
            </a:r>
          </a:p>
          <a:p>
            <a:r>
              <a:rPr lang="en-US" dirty="0" smtClean="0"/>
              <a:t>Defining town economic growth as growth in the tax base, he runs regressions including geographic and demographic determinants of tax base growth between 1880 and 1910</a:t>
            </a:r>
          </a:p>
          <a:p>
            <a:r>
              <a:rPr lang="en-US" dirty="0" smtClean="0"/>
              <a:t>He also collects data on a promising instrument, the number of war incidents close to the towns in the period of major conflict between Ottoman and Christian forces 1500-1800</a:t>
            </a:r>
          </a:p>
          <a:p>
            <a:r>
              <a:rPr lang="en-US" dirty="0" smtClean="0"/>
              <a:t>Hypothesis that social diversity spurs economic growth is tested</a:t>
            </a:r>
            <a:endParaRPr lang="en-US" dirty="0"/>
          </a:p>
        </p:txBody>
      </p:sp>
    </p:spTree>
    <p:extLst>
      <p:ext uri="{BB962C8B-B14F-4D97-AF65-F5344CB8AC3E}">
        <p14:creationId xmlns:p14="http://schemas.microsoft.com/office/powerpoint/2010/main" val="1811180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note on the literature</a:t>
            </a:r>
            <a:endParaRPr lang="en-US" dirty="0"/>
          </a:p>
        </p:txBody>
      </p:sp>
      <p:sp>
        <p:nvSpPr>
          <p:cNvPr id="3" name="Content Placeholder 2"/>
          <p:cNvSpPr>
            <a:spLocks noGrp="1"/>
          </p:cNvSpPr>
          <p:nvPr>
            <p:ph idx="1"/>
          </p:nvPr>
        </p:nvSpPr>
        <p:spPr/>
        <p:txBody>
          <a:bodyPr>
            <a:normAutofit lnSpcReduction="10000"/>
          </a:bodyPr>
          <a:lstStyle/>
          <a:p>
            <a:r>
              <a:rPr lang="en-US" dirty="0" smtClean="0"/>
              <a:t>Most of the studies finding </a:t>
            </a:r>
            <a:r>
              <a:rPr lang="en-US" b="1" i="1" dirty="0" smtClean="0"/>
              <a:t>negative effects </a:t>
            </a:r>
            <a:r>
              <a:rPr lang="en-US" dirty="0" smtClean="0"/>
              <a:t>of diversity are cross-country studies</a:t>
            </a:r>
          </a:p>
          <a:p>
            <a:r>
              <a:rPr lang="en-US" dirty="0" smtClean="0"/>
              <a:t>They may be picking up large scale group conflicts, ones that at least at times lead to severe conflicts up to civil war</a:t>
            </a:r>
          </a:p>
          <a:p>
            <a:r>
              <a:rPr lang="en-US" dirty="0" smtClean="0"/>
              <a:t>Show consequences of fractionalization for public good provision</a:t>
            </a:r>
          </a:p>
          <a:p>
            <a:r>
              <a:rPr lang="en-US" dirty="0" smtClean="0"/>
              <a:t>Most of the studies showing </a:t>
            </a:r>
            <a:r>
              <a:rPr lang="en-US" b="1" i="1" dirty="0" smtClean="0"/>
              <a:t>positive effects </a:t>
            </a:r>
            <a:r>
              <a:rPr lang="en-US" dirty="0" smtClean="0"/>
              <a:t>are either city-level or firm-level</a:t>
            </a:r>
          </a:p>
          <a:p>
            <a:r>
              <a:rPr lang="en-US" dirty="0" smtClean="0"/>
              <a:t>They are picking up the fact that diversity “brings more to the table” both in terms of city amenities and in terms of firm-level human capital</a:t>
            </a:r>
            <a:endParaRPr lang="en-US" dirty="0"/>
          </a:p>
        </p:txBody>
      </p:sp>
    </p:spTree>
    <p:extLst>
      <p:ext uri="{BB962C8B-B14F-4D97-AF65-F5344CB8AC3E}">
        <p14:creationId xmlns:p14="http://schemas.microsoft.com/office/powerpoint/2010/main" val="1810322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the most relevant group demarcations?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literature points to characteristics that increase communication and cooperation within groups while decreasing the same between groups</a:t>
            </a:r>
          </a:p>
          <a:p>
            <a:pPr lvl="1"/>
            <a:r>
              <a:rPr lang="en-US" dirty="0" smtClean="0"/>
              <a:t>Ethnic identification</a:t>
            </a:r>
          </a:p>
          <a:p>
            <a:pPr lvl="1"/>
            <a:r>
              <a:rPr lang="en-US" dirty="0" smtClean="0"/>
              <a:t>Language</a:t>
            </a:r>
          </a:p>
          <a:p>
            <a:pPr lvl="1"/>
            <a:r>
              <a:rPr lang="en-US" dirty="0" smtClean="0"/>
              <a:t>Religion</a:t>
            </a:r>
          </a:p>
          <a:p>
            <a:r>
              <a:rPr lang="en-US" dirty="0" smtClean="0"/>
              <a:t>These dimensions can be highly correlated statistically</a:t>
            </a:r>
          </a:p>
          <a:p>
            <a:r>
              <a:rPr lang="en-US" dirty="0" smtClean="0"/>
              <a:t>This paper uses ethnicity and religion, but I wonder about language as useful</a:t>
            </a:r>
          </a:p>
          <a:p>
            <a:r>
              <a:rPr lang="en-US" dirty="0" smtClean="0"/>
              <a:t>Important to note that group identification can be endogenous. People change ethnic identification or religion to gain privileges or escape persecution. </a:t>
            </a:r>
            <a:endParaRPr lang="en-US" dirty="0"/>
          </a:p>
        </p:txBody>
      </p:sp>
    </p:spTree>
    <p:extLst>
      <p:ext uri="{BB962C8B-B14F-4D97-AF65-F5344CB8AC3E}">
        <p14:creationId xmlns:p14="http://schemas.microsoft.com/office/powerpoint/2010/main" val="1411350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late Hapsburg ethnic conflict</a:t>
            </a:r>
            <a:endParaRPr lang="en-US" dirty="0"/>
          </a:p>
        </p:txBody>
      </p:sp>
      <p:sp>
        <p:nvSpPr>
          <p:cNvPr id="3" name="Content Placeholder 2"/>
          <p:cNvSpPr>
            <a:spLocks noGrp="1"/>
          </p:cNvSpPr>
          <p:nvPr>
            <p:ph idx="1"/>
          </p:nvPr>
        </p:nvSpPr>
        <p:spPr/>
        <p:txBody>
          <a:bodyPr/>
          <a:lstStyle/>
          <a:p>
            <a:r>
              <a:rPr lang="en-US" dirty="0" smtClean="0"/>
              <a:t>The period studied was characterized by increased political and economic conflict among groups</a:t>
            </a:r>
          </a:p>
          <a:p>
            <a:r>
              <a:rPr lang="en-US" dirty="0" smtClean="0"/>
              <a:t>Although Hungarians gained a major victory with the establishment of the Dual Monarchy in 1867, the struggle for greater political representation and control of local institutions seems to have intensified thereafter</a:t>
            </a:r>
          </a:p>
          <a:p>
            <a:r>
              <a:rPr lang="en-US" dirty="0" smtClean="0"/>
              <a:t>Schulze and Wolfe (2012) document the economic effects of these political conflicts, showing that grain prices between towns dominated by the same ethnic group converged more than between towns dominated by different groups</a:t>
            </a:r>
            <a:endParaRPr lang="en-US" dirty="0"/>
          </a:p>
        </p:txBody>
      </p:sp>
    </p:spTree>
    <p:extLst>
      <p:ext uri="{BB962C8B-B14F-4D97-AF65-F5344CB8AC3E}">
        <p14:creationId xmlns:p14="http://schemas.microsoft.com/office/powerpoint/2010/main" val="1819475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en-US" dirty="0"/>
          </a:p>
        </p:txBody>
      </p:sp>
      <p:sp>
        <p:nvSpPr>
          <p:cNvPr id="3" name="Content Placeholder 2"/>
          <p:cNvSpPr>
            <a:spLocks noGrp="1"/>
          </p:cNvSpPr>
          <p:nvPr>
            <p:ph idx="1"/>
          </p:nvPr>
        </p:nvSpPr>
        <p:spPr/>
        <p:txBody>
          <a:bodyPr/>
          <a:lstStyle/>
          <a:p>
            <a:r>
              <a:rPr lang="en-US" dirty="0" smtClean="0"/>
              <a:t>How might the findings in the paper be affected by these conflicts? Could more diverse towns have more trading partners? Could they have greater market integration in general because of this?</a:t>
            </a:r>
            <a:endParaRPr lang="en-US" dirty="0"/>
          </a:p>
        </p:txBody>
      </p:sp>
    </p:spTree>
    <p:extLst>
      <p:ext uri="{BB962C8B-B14F-4D97-AF65-F5344CB8AC3E}">
        <p14:creationId xmlns:p14="http://schemas.microsoft.com/office/powerpoint/2010/main" val="3851466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Migration and changes in diversity 1880-1910</a:t>
            </a:r>
            <a:endParaRPr lang="en-US" dirty="0"/>
          </a:p>
        </p:txBody>
      </p:sp>
      <p:sp>
        <p:nvSpPr>
          <p:cNvPr id="3" name="Content Placeholder 2"/>
          <p:cNvSpPr>
            <a:spLocks noGrp="1"/>
          </p:cNvSpPr>
          <p:nvPr>
            <p:ph idx="1"/>
          </p:nvPr>
        </p:nvSpPr>
        <p:spPr/>
        <p:txBody>
          <a:bodyPr/>
          <a:lstStyle/>
          <a:p>
            <a:r>
              <a:rPr lang="en-US" dirty="0" smtClean="0"/>
              <a:t>Some evidence of shifts in ethnic diversity in the appendix scatter plots.</a:t>
            </a:r>
          </a:p>
          <a:p>
            <a:r>
              <a:rPr lang="en-US" dirty="0" smtClean="0"/>
              <a:t>This could be due to changes in group identification, migration, or differential birth and death rates</a:t>
            </a:r>
            <a:endParaRPr lang="en-US" dirty="0"/>
          </a:p>
        </p:txBody>
      </p:sp>
    </p:spTree>
    <p:extLst>
      <p:ext uri="{BB962C8B-B14F-4D97-AF65-F5344CB8AC3E}">
        <p14:creationId xmlns:p14="http://schemas.microsoft.com/office/powerpoint/2010/main" val="23910569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Anther explanation of the success of diversity?</a:t>
            </a:r>
            <a:endParaRPr lang="en-US" dirty="0"/>
          </a:p>
        </p:txBody>
      </p:sp>
      <p:sp>
        <p:nvSpPr>
          <p:cNvPr id="3" name="Content Placeholder 2"/>
          <p:cNvSpPr>
            <a:spLocks noGrp="1"/>
          </p:cNvSpPr>
          <p:nvPr>
            <p:ph idx="1"/>
          </p:nvPr>
        </p:nvSpPr>
        <p:spPr/>
        <p:txBody>
          <a:bodyPr>
            <a:normAutofit/>
          </a:bodyPr>
          <a:lstStyle/>
          <a:p>
            <a:r>
              <a:rPr lang="en-US" dirty="0" smtClean="0"/>
              <a:t>Paper proposes only one explanation, but others could be considered</a:t>
            </a:r>
          </a:p>
          <a:p>
            <a:r>
              <a:rPr lang="en-US" dirty="0" smtClean="0"/>
              <a:t>Could ethnic diversity itself be explained by political attitudes of local authorities?</a:t>
            </a:r>
          </a:p>
          <a:p>
            <a:pPr lvl="1"/>
            <a:r>
              <a:rPr lang="en-US" dirty="0" smtClean="0"/>
              <a:t>Greater respect for religious rights could be correlated with greater economic freedoms</a:t>
            </a:r>
          </a:p>
          <a:p>
            <a:pPr lvl="1"/>
            <a:r>
              <a:rPr lang="en-US" dirty="0" smtClean="0"/>
              <a:t>Although the legal framework of the Empire is uniform, how much variation is there in law enforcement, and toleration of difference?</a:t>
            </a:r>
          </a:p>
          <a:p>
            <a:pPr lvl="1"/>
            <a:r>
              <a:rPr lang="en-US" dirty="0" smtClean="0"/>
              <a:t>“Jewish Communities and City Growth in Pre-Industrial Europe” Johnson and Koyama 2016 find that cities with larger relative Jewish populations grew more </a:t>
            </a:r>
            <a:r>
              <a:rPr lang="en-US" dirty="0" err="1" smtClean="0"/>
              <a:t>rapidy</a:t>
            </a:r>
            <a:r>
              <a:rPr lang="en-US" dirty="0" smtClean="0"/>
              <a:t> than others. Similar questions arise.</a:t>
            </a:r>
          </a:p>
        </p:txBody>
      </p:sp>
    </p:spTree>
    <p:extLst>
      <p:ext uri="{BB962C8B-B14F-4D97-AF65-F5344CB8AC3E}">
        <p14:creationId xmlns:p14="http://schemas.microsoft.com/office/powerpoint/2010/main" val="3514103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a:t>
            </a:r>
            <a:endParaRPr lang="en-US" dirty="0"/>
          </a:p>
        </p:txBody>
      </p:sp>
      <p:sp>
        <p:nvSpPr>
          <p:cNvPr id="3" name="Content Placeholder 2"/>
          <p:cNvSpPr>
            <a:spLocks noGrp="1"/>
          </p:cNvSpPr>
          <p:nvPr>
            <p:ph idx="1"/>
          </p:nvPr>
        </p:nvSpPr>
        <p:spPr/>
        <p:txBody>
          <a:bodyPr/>
          <a:lstStyle/>
          <a:p>
            <a:r>
              <a:rPr lang="en-US" dirty="0" smtClean="0"/>
              <a:t>The paper presents evidence that occupations and ethnicities are often correlated. What was the role of education and training in providing opportunities for those not in the groups traditionally associated with occupations to gain qualifications?</a:t>
            </a:r>
          </a:p>
          <a:p>
            <a:r>
              <a:rPr lang="en-US" dirty="0" smtClean="0"/>
              <a:t>Could educational quality have systematically been correlated with diversity?</a:t>
            </a:r>
          </a:p>
          <a:p>
            <a:endParaRPr lang="en-US" dirty="0"/>
          </a:p>
        </p:txBody>
      </p:sp>
    </p:spTree>
    <p:extLst>
      <p:ext uri="{BB962C8B-B14F-4D97-AF65-F5344CB8AC3E}">
        <p14:creationId xmlns:p14="http://schemas.microsoft.com/office/powerpoint/2010/main" val="16523655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714</TotalTime>
  <Words>584</Words>
  <Application>Microsoft Office PowerPoint</Application>
  <PresentationFormat>Widescreen</PresentationFormat>
  <Paragraphs>43</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Discussion of “Economic Growth Spurred by Diversity” </vt:lpstr>
      <vt:lpstr>Wonderful data, intriguing hypothesis</vt:lpstr>
      <vt:lpstr>A note on the literature</vt:lpstr>
      <vt:lpstr>What are the most relevant group demarcations?</vt:lpstr>
      <vt:lpstr>The late Hapsburg ethnic conflict</vt:lpstr>
      <vt:lpstr>Question</vt:lpstr>
      <vt:lpstr>Migration and changes in diversity 1880-1910</vt:lpstr>
      <vt:lpstr>Anther explanation of the success of diversity?</vt:lpstr>
      <vt:lpstr>Education</vt:lpstr>
      <vt:lpstr>Kudos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of “Economic Growth Spurred by Diversity”</dc:title>
  <dc:creator>Owner</dc:creator>
  <cp:lastModifiedBy>Svjetlana Čolak</cp:lastModifiedBy>
  <cp:revision>7</cp:revision>
  <dcterms:created xsi:type="dcterms:W3CDTF">2016-06-11T09:30:56Z</dcterms:created>
  <dcterms:modified xsi:type="dcterms:W3CDTF">2016-07-04T08:39:58Z</dcterms:modified>
</cp:coreProperties>
</file>