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58" r:id="rId5"/>
    <p:sldId id="261" r:id="rId6"/>
    <p:sldId id="263" r:id="rId7"/>
    <p:sldId id="257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443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464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48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536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639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86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519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31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535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09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082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52A9D-E125-410E-A740-16E74FF8C9CE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8D41-9240-4348-A685-9C88B19A3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333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23042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0"/>
            <a:ext cx="1587500" cy="2324100"/>
          </a:xfrm>
        </p:spPr>
      </p:pic>
      <p:sp>
        <p:nvSpPr>
          <p:cNvPr id="6" name="Rectangle 5"/>
          <p:cNvSpPr/>
          <p:nvPr/>
        </p:nvSpPr>
        <p:spPr>
          <a:xfrm>
            <a:off x="827584" y="3182778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ea typeface="+mj-ea"/>
                <a:cs typeface="+mj-cs"/>
              </a:rPr>
              <a:t>If fail, fail less: Banks’ decision on systematic vs idiosyncratic risk </a:t>
            </a:r>
            <a:r>
              <a:rPr lang="en-US" sz="32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prstClr val="black"/>
                </a:solidFill>
                <a:ea typeface="+mj-ea"/>
                <a:cs typeface="+mj-cs"/>
              </a:rPr>
              <a:t>by </a:t>
            </a:r>
            <a:r>
              <a:rPr lang="en-US" sz="3200" b="1" dirty="0" err="1" smtClean="0">
                <a:solidFill>
                  <a:prstClr val="black"/>
                </a:solidFill>
                <a:ea typeface="+mj-ea"/>
                <a:cs typeface="+mj-cs"/>
              </a:rPr>
              <a:t>Una</a:t>
            </a:r>
            <a:r>
              <a:rPr lang="en-US" sz="3200" b="1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  <a:ea typeface="+mj-ea"/>
                <a:cs typeface="+mj-cs"/>
              </a:rPr>
              <a:t>Savi</a:t>
            </a:r>
            <a:r>
              <a:rPr lang="en-US" sz="3200" b="1" dirty="0" err="1"/>
              <a:t>ć</a:t>
            </a:r>
            <a:endParaRPr lang="en-US" sz="3200" b="1" dirty="0"/>
          </a:p>
          <a:p>
            <a:pPr algn="ctr"/>
            <a:r>
              <a:rPr lang="en-US" sz="3200" b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3200" b="1" dirty="0">
                <a:solidFill>
                  <a:prstClr val="black"/>
                </a:solidFill>
                <a:ea typeface="+mj-ea"/>
                <a:cs typeface="+mj-cs"/>
              </a:rPr>
              <a:t>Comments by K. </a:t>
            </a:r>
            <a:r>
              <a:rPr lang="en-US" sz="3200" b="1" dirty="0" err="1"/>
              <a:t>Ž</a:t>
            </a:r>
            <a:r>
              <a:rPr lang="en-US" sz="3200" b="1" dirty="0" err="1" smtClean="0">
                <a:solidFill>
                  <a:prstClr val="black"/>
                </a:solidFill>
                <a:ea typeface="+mj-ea"/>
                <a:cs typeface="+mj-cs"/>
              </a:rPr>
              <a:t>igi</a:t>
            </a:r>
            <a:r>
              <a:rPr lang="en-US" sz="3200" b="1" dirty="0" err="1" smtClean="0"/>
              <a:t>ć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32794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41568" cy="172819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Subject and Main Findings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852936"/>
            <a:ext cx="8075240" cy="327322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effects of a particular regulatory channel on </a:t>
            </a:r>
            <a:r>
              <a:rPr lang="en-US" dirty="0" smtClean="0"/>
              <a:t>the banks</a:t>
            </a:r>
            <a:r>
              <a:rPr lang="en-US" dirty="0"/>
              <a:t>’ choice between systematic and idiosyncratic risk. </a:t>
            </a:r>
            <a:endParaRPr lang="en-US" dirty="0" smtClean="0"/>
          </a:p>
          <a:p>
            <a:r>
              <a:rPr lang="en-US" dirty="0" smtClean="0"/>
              <a:t>The regulator prefers to bail </a:t>
            </a:r>
            <a:r>
              <a:rPr lang="en-US" dirty="0"/>
              <a:t>out the banks that have failed </a:t>
            </a:r>
            <a:r>
              <a:rPr lang="en-US" dirty="0" smtClean="0"/>
              <a:t>less.</a:t>
            </a:r>
          </a:p>
          <a:p>
            <a:r>
              <a:rPr lang="en-US" dirty="0" smtClean="0"/>
              <a:t>The </a:t>
            </a:r>
            <a:r>
              <a:rPr lang="en-US" dirty="0"/>
              <a:t>ex post optimal </a:t>
            </a:r>
            <a:r>
              <a:rPr lang="en-US" dirty="0" smtClean="0"/>
              <a:t>”fail less” </a:t>
            </a:r>
            <a:r>
              <a:rPr lang="en-US" dirty="0"/>
              <a:t>bailout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Incentives for banks </a:t>
            </a:r>
            <a:r>
              <a:rPr lang="en-US" dirty="0"/>
              <a:t>to invest in more efficient </a:t>
            </a:r>
            <a:r>
              <a:rPr lang="en-US" dirty="0" smtClean="0"/>
              <a:t>projects </a:t>
            </a:r>
          </a:p>
          <a:p>
            <a:r>
              <a:rPr lang="en-US" dirty="0" smtClean="0"/>
              <a:t>The </a:t>
            </a:r>
            <a:r>
              <a:rPr lang="en-US" dirty="0"/>
              <a:t>reduction of the banks’ ex ante herding incentives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17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en-US" dirty="0" smtClean="0"/>
              <a:t>Comments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920880" cy="451405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author tackles very timely problem.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hr-HR" dirty="0" smtClean="0">
                <a:solidFill>
                  <a:schemeClr val="tx1"/>
                </a:solidFill>
              </a:rPr>
              <a:t> could</a:t>
            </a:r>
            <a:r>
              <a:rPr lang="en-US" dirty="0" smtClean="0">
                <a:solidFill>
                  <a:schemeClr val="tx1"/>
                </a:solidFill>
              </a:rPr>
              <a:t> provide </a:t>
            </a:r>
            <a:r>
              <a:rPr lang="en-US" dirty="0" smtClean="0">
                <a:solidFill>
                  <a:schemeClr val="tx1"/>
                </a:solidFill>
              </a:rPr>
              <a:t>a standard way to approach such problems, including number of mathematical formulations and statements.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“technical" part of the paper is well done, well formulated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Various robustness checks are provided</a:t>
            </a:r>
            <a:r>
              <a:rPr lang="en-US" dirty="0" smtClean="0"/>
              <a:t>.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01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 </a:t>
            </a:r>
            <a:r>
              <a:rPr lang="en-US" dirty="0" smtClean="0"/>
              <a:t>models use to be written down as an extension of some existing papers. </a:t>
            </a:r>
          </a:p>
          <a:p>
            <a:r>
              <a:rPr lang="en-US" dirty="0" smtClean="0"/>
              <a:t>Better motivation and justification needed </a:t>
            </a:r>
          </a:p>
          <a:p>
            <a:r>
              <a:rPr lang="en-US" dirty="0" smtClean="0"/>
              <a:t>No</a:t>
            </a:r>
            <a:r>
              <a:rPr lang="hr-HR" dirty="0" smtClean="0"/>
              <a:t>t much</a:t>
            </a:r>
            <a:r>
              <a:rPr lang="en-US" dirty="0" smtClean="0"/>
              <a:t> reference</a:t>
            </a:r>
            <a:r>
              <a:rPr lang="hr-HR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to the existing </a:t>
            </a:r>
            <a:r>
              <a:rPr lang="en-US" dirty="0" smtClean="0"/>
              <a:t>literature</a:t>
            </a:r>
            <a:r>
              <a:rPr lang="hr-HR" dirty="0" smtClean="0"/>
              <a:t>;</a:t>
            </a:r>
            <a:r>
              <a:rPr lang="en-US" dirty="0" smtClean="0"/>
              <a:t> </a:t>
            </a:r>
            <a:r>
              <a:rPr lang="en-US" dirty="0" smtClean="0"/>
              <a:t>just a statements like "This describes a more realistic setup", which is not enough.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830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is usually a certain degree of correlation between </a:t>
            </a:r>
            <a:r>
              <a:rPr lang="en-US" dirty="0" smtClean="0"/>
              <a:t>projects.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unrealistic to have only </a:t>
            </a:r>
            <a:r>
              <a:rPr lang="en-US" dirty="0"/>
              <a:t>perfect correlation or no correlation </a:t>
            </a:r>
            <a:r>
              <a:rPr lang="en-US" dirty="0" smtClean="0"/>
              <a:t>at all.</a:t>
            </a:r>
          </a:p>
          <a:p>
            <a:r>
              <a:rPr lang="en-US" dirty="0" smtClean="0"/>
              <a:t>What about the banks which were successful in project realization taking over the banks that failed?</a:t>
            </a:r>
          </a:p>
          <a:p>
            <a:r>
              <a:rPr lang="en-US" dirty="0"/>
              <a:t>In addition, the regulator may force the bank to split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01472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makes the cost to society a bit </a:t>
            </a:r>
            <a:r>
              <a:rPr lang="en-US" dirty="0" smtClean="0"/>
              <a:t>different</a:t>
            </a:r>
          </a:p>
          <a:p>
            <a:r>
              <a:rPr lang="en-US" dirty="0" smtClean="0"/>
              <a:t>The </a:t>
            </a:r>
            <a:r>
              <a:rPr lang="en-US" dirty="0"/>
              <a:t>regulatory environment </a:t>
            </a:r>
            <a:r>
              <a:rPr lang="en-US" dirty="0" smtClean="0"/>
              <a:t>differs substantially </a:t>
            </a:r>
            <a:r>
              <a:rPr lang="en-US" dirty="0"/>
              <a:t>by </a:t>
            </a:r>
            <a:r>
              <a:rPr lang="en-US" dirty="0" smtClean="0"/>
              <a:t>countries</a:t>
            </a:r>
          </a:p>
          <a:p>
            <a:r>
              <a:rPr lang="en-US" dirty="0" smtClean="0"/>
              <a:t>This could be discussed </a:t>
            </a:r>
            <a:r>
              <a:rPr lang="en-US" dirty="0"/>
              <a:t>in the last part of the paper </a:t>
            </a:r>
            <a:r>
              <a:rPr lang="en-US" dirty="0" smtClean="0"/>
              <a:t>when talking </a:t>
            </a:r>
            <a:r>
              <a:rPr lang="en-US" dirty="0"/>
              <a:t>about </a:t>
            </a:r>
            <a:r>
              <a:rPr lang="en-US" dirty="0" smtClean="0"/>
              <a:t>the model </a:t>
            </a:r>
            <a:r>
              <a:rPr lang="en-US" dirty="0" smtClean="0"/>
              <a:t>real-</a:t>
            </a:r>
            <a:r>
              <a:rPr lang="hr-HR" dirty="0" smtClean="0"/>
              <a:t>w</a:t>
            </a:r>
            <a:r>
              <a:rPr lang="en-US" dirty="0" err="1" smtClean="0"/>
              <a:t>orld</a:t>
            </a:r>
            <a:r>
              <a:rPr lang="en-US" dirty="0" smtClean="0"/>
              <a:t> </a:t>
            </a:r>
            <a:r>
              <a:rPr lang="en-US" dirty="0"/>
              <a:t>application. </a:t>
            </a:r>
            <a:endParaRPr lang="en-US" dirty="0" smtClean="0"/>
          </a:p>
          <a:p>
            <a:r>
              <a:rPr lang="en-US" dirty="0" smtClean="0"/>
              <a:t>What about the </a:t>
            </a:r>
            <a:r>
              <a:rPr lang="en-US" dirty="0"/>
              <a:t>size of the </a:t>
            </a:r>
            <a:r>
              <a:rPr lang="en-US" dirty="0" smtClean="0"/>
              <a:t>bank? </a:t>
            </a:r>
            <a:r>
              <a:rPr lang="en-US" dirty="0"/>
              <a:t>(Citi and unknown </a:t>
            </a:r>
            <a:r>
              <a:rPr lang="en-US" dirty="0" smtClean="0"/>
              <a:t>local </a:t>
            </a:r>
            <a:r>
              <a:rPr lang="en-US" dirty="0"/>
              <a:t>bank will have different treatment by regulator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006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F57C1-E86A-4ADD-A9B3-8F503C357E94}" type="slidenum">
              <a:rPr lang="bs-Latn-BA" altLang="en-US"/>
              <a:pPr/>
              <a:t>7</a:t>
            </a:fld>
            <a:endParaRPr lang="bs-Latn-BA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02587" cy="647700"/>
          </a:xfrm>
        </p:spPr>
        <p:txBody>
          <a:bodyPr>
            <a:normAutofit fontScale="90000"/>
          </a:bodyPr>
          <a:lstStyle/>
          <a:p>
            <a:r>
              <a:rPr lang="bs-Latn-BA" altLang="en-US" sz="2000" b="1">
                <a:solidFill>
                  <a:srgbClr val="0033CC"/>
                </a:solidFill>
                <a:latin typeface="Calibri" pitchFamily="34" charset="0"/>
              </a:rPr>
              <a:t>LOSS IN EQUITY OF THE LARGEST US BANKS AND GSE IN </a:t>
            </a:r>
            <a:br>
              <a:rPr lang="bs-Latn-BA" altLang="en-US" sz="2000" b="1">
                <a:solidFill>
                  <a:srgbClr val="0033CC"/>
                </a:solidFill>
                <a:latin typeface="Calibri" pitchFamily="34" charset="0"/>
              </a:rPr>
            </a:br>
            <a:r>
              <a:rPr lang="bs-Latn-BA" altLang="en-US" sz="2000" b="1">
                <a:solidFill>
                  <a:srgbClr val="0033CC"/>
                </a:solidFill>
                <a:latin typeface="Calibri" pitchFamily="34" charset="0"/>
              </a:rPr>
              <a:t>THE PERIOD JUNE 2007-DECEMBER 2008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/>
        </p:nvGraphicFramePr>
        <p:xfrm>
          <a:off x="323850" y="981075"/>
          <a:ext cx="8424863" cy="4962846"/>
        </p:xfrm>
        <a:graphic>
          <a:graphicData uri="http://schemas.openxmlformats.org/drawingml/2006/table">
            <a:tbl>
              <a:tblPr/>
              <a:tblGrid>
                <a:gridCol w="2808288"/>
                <a:gridCol w="2808287"/>
                <a:gridCol w="2808288"/>
              </a:tblGrid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Financial institution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Writte-offs and credit losses </a:t>
                      </a:r>
                      <a:r>
                        <a:rPr kumimoji="0" lang="en-US" altLang="en-US" sz="14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(billions of USD)</a:t>
                      </a:r>
                      <a:endParaRPr kumimoji="0" lang="en-US" altLang="en-US" sz="1400" b="1" i="1" u="sng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Return on equity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(June 2007- December 2008)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Fannie Mae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151.4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  -98.1%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Citigroup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130.4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-82.5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Freddie Mac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118.1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-98.0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Wachovia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101.9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-88.3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Bank of America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97.6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-67.8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AIG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97.0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-97.6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JPMorgan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69.0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-31.5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Merrill Lynch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55.9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-85.2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Wells Fargo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47.4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-10.8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Washington Mutual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45.3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-99.9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National City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25.2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-94.3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Morgan Stanley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23.4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-76.0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53" name="Rectangle 61"/>
          <p:cNvSpPr>
            <a:spLocks noChangeArrowheads="1"/>
          </p:cNvSpPr>
          <p:nvPr/>
        </p:nvSpPr>
        <p:spPr bwMode="auto">
          <a:xfrm>
            <a:off x="250825" y="5975350"/>
            <a:ext cx="80660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1400" b="1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Source: Viral V. Acharya, Nirupama Kulkarni, and Matthew Richardson „Capital, Contingent Capital, and Liquidity Requirements“, </a:t>
            </a:r>
            <a:r>
              <a:rPr lang="en-US" altLang="en-US" sz="1400" b="1">
                <a:solidFill>
                  <a:srgbClr val="0033CC"/>
                </a:solidFill>
                <a:latin typeface="Calibri" pitchFamily="34" charset="0"/>
              </a:rPr>
              <a:t>In</a:t>
            </a:r>
            <a:r>
              <a:rPr lang="en-US" altLang="en-US" sz="1400" b="1">
                <a:solidFill>
                  <a:srgbClr val="0033CC"/>
                </a:solidFill>
                <a:latin typeface="Calibri" pitchFamily="34" charset="0"/>
                <a:cs typeface="Times New Roman" pitchFamily="18" charset="0"/>
              </a:rPr>
              <a:t>: Viral V. Acharya, Thomas F. Cooley, Matthew Richardson, Ingo Walter</a:t>
            </a:r>
            <a:r>
              <a:rPr lang="en-US" altLang="en-US" sz="1400" b="1">
                <a:solidFill>
                  <a:srgbClr val="0033CC"/>
                </a:solidFill>
                <a:latin typeface="Calibri" pitchFamily="34" charset="0"/>
              </a:rPr>
              <a:t> (2011) </a:t>
            </a:r>
            <a:r>
              <a:rPr lang="en-US" altLang="en-US" sz="1400" b="1" i="1">
                <a:solidFill>
                  <a:srgbClr val="0033CC"/>
                </a:solidFill>
                <a:latin typeface="Calibri" pitchFamily="34" charset="0"/>
              </a:rPr>
              <a:t>Regulating Wall Street</a:t>
            </a:r>
            <a:r>
              <a:rPr lang="en-US" altLang="en-US" sz="1400" b="1">
                <a:solidFill>
                  <a:srgbClr val="0033CC"/>
                </a:solidFill>
              </a:rPr>
              <a:t>, </a:t>
            </a:r>
            <a:r>
              <a:rPr lang="en-US" altLang="en-US" sz="1400" b="1">
                <a:solidFill>
                  <a:srgbClr val="0033CC"/>
                </a:solidFill>
                <a:latin typeface="Calibri" pitchFamily="34" charset="0"/>
              </a:rPr>
              <a:t>John Wiley &amp; Sons, Inc, New Jersey, p. 147.</a:t>
            </a:r>
          </a:p>
        </p:txBody>
      </p:sp>
    </p:spTree>
    <p:extLst>
      <p:ext uri="{BB962C8B-B14F-4D97-AF65-F5344CB8AC3E}">
        <p14:creationId xmlns:p14="http://schemas.microsoft.com/office/powerpoint/2010/main" xmlns="" val="3349808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2679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457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Subject and Main Findings</vt:lpstr>
      <vt:lpstr>Comments (1)</vt:lpstr>
      <vt:lpstr>Comments (2)</vt:lpstr>
      <vt:lpstr>Comments (3)</vt:lpstr>
      <vt:lpstr>Comments (4)</vt:lpstr>
      <vt:lpstr>LOSS IN EQUITY OF THE LARGEST US BANKS AND GSE IN  THE PERIOD JUNE 2007-DECEMBER 2008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Tajo</dc:creator>
  <cp:lastModifiedBy>mice</cp:lastModifiedBy>
  <cp:revision>24</cp:revision>
  <dcterms:created xsi:type="dcterms:W3CDTF">2015-06-05T06:26:22Z</dcterms:created>
  <dcterms:modified xsi:type="dcterms:W3CDTF">2015-06-07T09:23:31Z</dcterms:modified>
</cp:coreProperties>
</file>