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58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43" d="100"/>
          <a:sy n="43" d="100"/>
        </p:scale>
        <p:origin x="-8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343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92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851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136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323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276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18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7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124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055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185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537CC-4651-4AA4-A16F-4019B40A95DD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3E434-CDCE-42F4-B56C-A3D367EC6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382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Comments on “Female Brain Drains and Women’s Rights Gaps: An Analysis of Bilateral Migration Flows”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Evan Kraft</a:t>
            </a:r>
          </a:p>
          <a:p>
            <a:r>
              <a:rPr lang="en-US" dirty="0" smtClean="0"/>
              <a:t>American University</a:t>
            </a:r>
          </a:p>
          <a:p>
            <a:r>
              <a:rPr lang="en-US" dirty="0" smtClean="0"/>
              <a:t>YES Conference, Dubrovnik June 2015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6733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notes from the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Women are observed to migrate more frequently than men</a:t>
            </a:r>
          </a:p>
          <a:p>
            <a:r>
              <a:rPr lang="en-US" dirty="0" smtClean="0"/>
              <a:t>Network effects—here dependence of migration flows on the stock of migrants in the receiving country—are more important for unskilled workers than skilled</a:t>
            </a:r>
          </a:p>
          <a:p>
            <a:r>
              <a:rPr lang="en-US" dirty="0"/>
              <a:t>Argue that women are more likely to emigrate for family reunification reasons</a:t>
            </a:r>
          </a:p>
          <a:p>
            <a:r>
              <a:rPr lang="en-US" dirty="0" smtClean="0"/>
              <a:t>Find that skilled women migrate more frequently than skilled men—greater brain drains of women</a:t>
            </a:r>
          </a:p>
          <a:p>
            <a:r>
              <a:rPr lang="en-US" dirty="0" err="1" smtClean="0"/>
              <a:t>Beine</a:t>
            </a:r>
            <a:r>
              <a:rPr lang="en-US" dirty="0" smtClean="0"/>
              <a:t> and </a:t>
            </a:r>
            <a:r>
              <a:rPr lang="en-US" dirty="0" err="1" smtClean="0"/>
              <a:t>Salomone</a:t>
            </a:r>
            <a:r>
              <a:rPr lang="en-US" dirty="0" smtClean="0"/>
              <a:t> (2013)  argue that the most salient differences in migration behavior are due to differences in education, not gender</a:t>
            </a:r>
          </a:p>
        </p:txBody>
      </p:sp>
    </p:spTree>
    <p:extLst>
      <p:ext uri="{BB962C8B-B14F-4D97-AF65-F5344CB8AC3E}">
        <p14:creationId xmlns:p14="http://schemas.microsoft.com/office/powerpoint/2010/main" xmlns="" val="38475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of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Ask about the effects of the relative state of women’s rights in origin and destination </a:t>
            </a:r>
            <a:r>
              <a:rPr lang="en-US" dirty="0" smtClean="0"/>
              <a:t>country on the female brain drain ratio, defined as the ratio of flows of female migrants to male migrants of a given education level (flows/population with education and gender characteristics) </a:t>
            </a:r>
            <a:endParaRPr lang="en-US" dirty="0"/>
          </a:p>
          <a:p>
            <a:r>
              <a:rPr lang="en-US" dirty="0"/>
              <a:t>Uses model derived from gravity-model based migration </a:t>
            </a:r>
            <a:r>
              <a:rPr lang="en-US" dirty="0" smtClean="0"/>
              <a:t>literature</a:t>
            </a:r>
          </a:p>
          <a:p>
            <a:r>
              <a:rPr lang="en-US" dirty="0" smtClean="0"/>
              <a:t>Instead of “common sense” notion that migration is proportional to the gap in bilateral women’s rights, propose a non-linear model</a:t>
            </a:r>
          </a:p>
          <a:p>
            <a:r>
              <a:rPr lang="en-US" dirty="0" smtClean="0"/>
              <a:t>Use enormous data set, multiple aspects of women’s rights, they find support for a non-linear relationship between the women’s rights gap and the female brain drain ratio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88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the non-linearity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Argue for a non-linear net benefit due to convex, increasing costs coupled with increasing benefits</a:t>
            </a:r>
          </a:p>
          <a:p>
            <a:r>
              <a:rPr lang="en-US" dirty="0" smtClean="0"/>
              <a:t>One way to think of it: if discrimination decreases in the sending country, women may gain more freedom to leave and migrate more. Here the emphasis is on decreased interference by others (mainly </a:t>
            </a:r>
            <a:r>
              <a:rPr lang="en-US" dirty="0" err="1" smtClean="0"/>
              <a:t>mainly</a:t>
            </a:r>
            <a:r>
              <a:rPr lang="en-US" dirty="0" smtClean="0"/>
              <a:t> male family members, one would suppose). This view is </a:t>
            </a:r>
            <a:r>
              <a:rPr lang="en-US" b="1" i="1" dirty="0" smtClean="0"/>
              <a:t>relaxation of resistance</a:t>
            </a:r>
            <a:r>
              <a:rPr lang="en-US" i="1" dirty="0" smtClean="0"/>
              <a:t>.</a:t>
            </a:r>
            <a:endParaRPr lang="en-US" dirty="0" smtClean="0"/>
          </a:p>
          <a:p>
            <a:r>
              <a:rPr lang="en-US" dirty="0" smtClean="0"/>
              <a:t>Another way to think of it: if discrimination decreases, women have more economic opportunities, and gain skills or resources that then allow them to migrate. Example: they get schooling or training that then allows them to successfully apply to colleges abroad. This view is </a:t>
            </a:r>
            <a:r>
              <a:rPr lang="en-US" b="1" i="1" dirty="0" smtClean="0"/>
              <a:t>increased opportunity</a:t>
            </a:r>
            <a:r>
              <a:rPr lang="en-US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7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problem: multilateral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Immigation</a:t>
            </a:r>
            <a:r>
              <a:rPr lang="en-US" dirty="0" smtClean="0"/>
              <a:t> from origin country I to receiving country j may depend on what happens in country k</a:t>
            </a:r>
          </a:p>
          <a:p>
            <a:pPr lvl="1"/>
            <a:r>
              <a:rPr lang="en-US" dirty="0" smtClean="0"/>
              <a:t>Trivial example: if Italy decides to rescue migrants and grant them permanent status, they may later move on to other countries</a:t>
            </a:r>
          </a:p>
          <a:p>
            <a:r>
              <a:rPr lang="en-US" dirty="0" err="1" smtClean="0"/>
              <a:t>Bertoli</a:t>
            </a:r>
            <a:r>
              <a:rPr lang="en-US" dirty="0" smtClean="0"/>
              <a:t> and Fernandez-</a:t>
            </a:r>
            <a:r>
              <a:rPr lang="en-US" dirty="0" err="1" smtClean="0"/>
              <a:t>Huertas</a:t>
            </a:r>
            <a:r>
              <a:rPr lang="en-US" dirty="0" smtClean="0"/>
              <a:t> Moraga (2012 and 2013) incorporate this problem into their models by using </a:t>
            </a:r>
            <a:r>
              <a:rPr lang="en-US" dirty="0" err="1" smtClean="0"/>
              <a:t>Pesaran’s</a:t>
            </a:r>
            <a:r>
              <a:rPr lang="en-US" dirty="0" smtClean="0"/>
              <a:t> Common Correlated Effects Estimator to allow for common unobserved variables in groups of countries referred to as nests</a:t>
            </a:r>
          </a:p>
          <a:p>
            <a:r>
              <a:rPr lang="en-US" dirty="0" smtClean="0"/>
              <a:t>Adopted in this paper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4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problem: dealing with lots of zeros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With bilateral migration data, many yearly flows turn out to be 0</a:t>
            </a:r>
          </a:p>
          <a:p>
            <a:r>
              <a:rPr lang="en-US" dirty="0" smtClean="0"/>
              <a:t>Gravity metaphor breaks down: while gravity cannot ever be 0, migration can.</a:t>
            </a:r>
          </a:p>
          <a:p>
            <a:r>
              <a:rPr lang="en-US" dirty="0" smtClean="0"/>
              <a:t>We cannot be sure whether the flows really were 0 or they were so small as to unobserved or rounded down</a:t>
            </a:r>
          </a:p>
          <a:p>
            <a:r>
              <a:rPr lang="en-US" dirty="0" smtClean="0"/>
              <a:t>Question in the literature: 	</a:t>
            </a:r>
          </a:p>
          <a:p>
            <a:pPr lvl="1"/>
            <a:r>
              <a:rPr lang="en-US" dirty="0" smtClean="0"/>
              <a:t>is this to be seen as selection bias (unseen factors cause migration to be 0 in a non-random selection of countries)?</a:t>
            </a:r>
          </a:p>
          <a:p>
            <a:pPr lvl="1"/>
            <a:r>
              <a:rPr lang="en-US" dirty="0" smtClean="0"/>
              <a:t>Or is it measurement error (rounding down)</a:t>
            </a:r>
          </a:p>
          <a:p>
            <a:r>
              <a:rPr lang="en-US" dirty="0" smtClean="0"/>
              <a:t>This paper uses Heckman 2-step correction to account for selection bias</a:t>
            </a:r>
          </a:p>
          <a:p>
            <a:r>
              <a:rPr lang="en-US" dirty="0" smtClean="0"/>
              <a:t>In this setup, the zeros are an extra headache because the Female Brain Drain Ratio becomes undefined.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764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possibility for dealing with the zeros: a two-equation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a threshold model to predict whether bilateral migration happens at all</a:t>
            </a:r>
          </a:p>
          <a:p>
            <a:r>
              <a:rPr lang="en-US" dirty="0" smtClean="0"/>
              <a:t>Then a standard gravity model</a:t>
            </a:r>
          </a:p>
          <a:p>
            <a:r>
              <a:rPr lang="en-US" dirty="0" smtClean="0"/>
              <a:t>An analogous model is developed in </a:t>
            </a:r>
            <a:r>
              <a:rPr lang="en-US" dirty="0" err="1" smtClean="0"/>
              <a:t>Hallak</a:t>
            </a:r>
            <a:r>
              <a:rPr lang="en-US" dirty="0" smtClean="0"/>
              <a:t> (2006), where there is a cost threshold above which there are no imports. A two-equation system is estimated, even though the threshold is unobservable</a:t>
            </a:r>
          </a:p>
          <a:p>
            <a:r>
              <a:rPr lang="en-US" dirty="0" smtClean="0"/>
              <a:t>This works well for </a:t>
            </a:r>
            <a:r>
              <a:rPr lang="en-US" dirty="0" err="1" smtClean="0"/>
              <a:t>Hallak</a:t>
            </a:r>
            <a:r>
              <a:rPr lang="en-US" dirty="0" smtClean="0"/>
              <a:t>, because theory suggests a relationship for the threshold. Not clear how to implement this in the migration context, but might be worth exploring.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224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alternative estimator: FGLS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Following Silva and </a:t>
            </a:r>
            <a:r>
              <a:rPr lang="en-US" dirty="0" err="1" smtClean="0"/>
              <a:t>Tenreyro</a:t>
            </a:r>
            <a:r>
              <a:rPr lang="en-US" dirty="0" smtClean="0"/>
              <a:t> (2006), this paper uses the Poisson pseudo-maximum likelihood estimator (PPML) to handle the many zeros and undefined values of the FBR.</a:t>
            </a:r>
          </a:p>
          <a:p>
            <a:r>
              <a:rPr lang="en-US" dirty="0" smtClean="0"/>
              <a:t>Martinez-</a:t>
            </a:r>
            <a:r>
              <a:rPr lang="en-US" dirty="0" err="1" smtClean="0"/>
              <a:t>Zarzoso</a:t>
            </a:r>
            <a:r>
              <a:rPr lang="en-US" dirty="0" smtClean="0"/>
              <a:t> (2013) compares the PPML method used here with Feasible Generalized Least Squares</a:t>
            </a:r>
          </a:p>
          <a:p>
            <a:r>
              <a:rPr lang="en-US" dirty="0" smtClean="0"/>
              <a:t>This is motivated by the finding that PPML is not unbiased</a:t>
            </a:r>
          </a:p>
          <a:p>
            <a:r>
              <a:rPr lang="en-US" dirty="0" smtClean="0"/>
              <a:t>It turns out the FGLS sometimes outperforms PPML, and sometimes it is the other way around</a:t>
            </a:r>
          </a:p>
          <a:p>
            <a:r>
              <a:rPr lang="en-US" dirty="0" smtClean="0"/>
              <a:t>It would be useful to either test for this or argue why it is not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76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688</Words>
  <Application>Microsoft Office PowerPoint</Application>
  <PresentationFormat>Custom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Comments on “Female Brain Drains and Women’s Rights Gaps: An Analysis of Bilateral Migration Flows”</vt:lpstr>
      <vt:lpstr>Some notes from the literature</vt:lpstr>
      <vt:lpstr>Contribution of the paper</vt:lpstr>
      <vt:lpstr>Motivating the non-linearity</vt:lpstr>
      <vt:lpstr>Technical problem: multilateral resistance</vt:lpstr>
      <vt:lpstr>Technical problem: dealing with lots of zeros</vt:lpstr>
      <vt:lpstr>Another possibility for dealing with the zeros: a two-equation system</vt:lpstr>
      <vt:lpstr>Another alternative estimator: FGLS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“Female Brain Drains and Women’s Rights Gaps: An Analysis of Bilateral Migration Flows”</dc:title>
  <dc:creator>Owner</dc:creator>
  <cp:lastModifiedBy>Admin</cp:lastModifiedBy>
  <cp:revision>15</cp:revision>
  <dcterms:created xsi:type="dcterms:W3CDTF">2015-06-06T08:48:18Z</dcterms:created>
  <dcterms:modified xsi:type="dcterms:W3CDTF">2015-06-07T06:43:40Z</dcterms:modified>
</cp:coreProperties>
</file>