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7" r:id="rId10"/>
    <p:sldId id="265" r:id="rId11"/>
    <p:sldId id="264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8" autoAdjust="0"/>
    <p:restoredTop sz="94660"/>
  </p:normalViewPr>
  <p:slideViewPr>
    <p:cSldViewPr snapToGrid="0">
      <p:cViewPr>
        <p:scale>
          <a:sx n="75" d="100"/>
          <a:sy n="75" d="100"/>
        </p:scale>
        <p:origin x="336" y="-3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0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4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7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3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0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4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7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5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0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8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A17D2-98D9-448D-9765-444466D9C8C0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9759B-74C6-4E91-9CC7-839A8D795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0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Comments on “Socialist Growth </a:t>
            </a:r>
            <a:r>
              <a:rPr lang="en-US" dirty="0" err="1" smtClean="0"/>
              <a:t>Revisted</a:t>
            </a:r>
            <a:r>
              <a:rPr lang="en-US" dirty="0" smtClean="0"/>
              <a:t>: 	Insights from Yugoslavia”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Evan Kraft</a:t>
            </a:r>
          </a:p>
          <a:p>
            <a:r>
              <a:rPr lang="en-US" dirty="0" smtClean="0"/>
              <a:t>American University</a:t>
            </a:r>
          </a:p>
          <a:p>
            <a:r>
              <a:rPr lang="en-US" dirty="0" smtClean="0"/>
              <a:t>YES Conference, Dubrovnik June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2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Aggregate data may be misleading in a country where GDP/capita in the most advanced republic was 7-8 times that in the least advanced autonomous region </a:t>
            </a:r>
          </a:p>
          <a:p>
            <a:r>
              <a:rPr lang="en-US" dirty="0" smtClean="0"/>
              <a:t>Productivity differences associated with skill may vary: a PhD in the more advanced regions may be substantially more productivity-enhancing compared to secondary education than a PhD in the less-developed regions</a:t>
            </a:r>
          </a:p>
          <a:p>
            <a:r>
              <a:rPr lang="en-US" dirty="0" smtClean="0"/>
              <a:t>In other words, returns to schooling may have varied considerably across Yugoslavia</a:t>
            </a:r>
          </a:p>
          <a:p>
            <a:r>
              <a:rPr lang="en-US" dirty="0" smtClean="0"/>
              <a:t>This could pose issues for the conversion of educational attainment into </a:t>
            </a:r>
            <a:r>
              <a:rPr lang="en-US" dirty="0" err="1" smtClean="0"/>
              <a:t>Mincerian</a:t>
            </a:r>
            <a:r>
              <a:rPr lang="en-US" dirty="0" smtClean="0"/>
              <a:t> human capital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62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what extent was Yugoslavia a market economy, and how does this affect modeling?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Government involvement in investment decisions decreased after 1965—central General Investment Fund closed</a:t>
            </a:r>
          </a:p>
          <a:p>
            <a:r>
              <a:rPr lang="en-US" dirty="0" smtClean="0"/>
              <a:t>But Republic level influence remained strong, perhaps underplayed in paper</a:t>
            </a:r>
          </a:p>
          <a:p>
            <a:r>
              <a:rPr lang="en-US" dirty="0" smtClean="0"/>
              <a:t>Major projects clearly decided on non-economic basis by Government</a:t>
            </a:r>
          </a:p>
          <a:p>
            <a:pPr lvl="1"/>
            <a:r>
              <a:rPr lang="en-US" dirty="0" smtClean="0"/>
              <a:t>Belgrade-Bar railroad</a:t>
            </a:r>
          </a:p>
          <a:p>
            <a:pPr lvl="1"/>
            <a:r>
              <a:rPr lang="en-US" dirty="0" smtClean="0"/>
              <a:t>Aluminum, steel factories in each Republic held up as major new source of inefficiency post 1971</a:t>
            </a:r>
          </a:p>
          <a:p>
            <a:r>
              <a:rPr lang="en-US" dirty="0" smtClean="0"/>
              <a:t>Can we distinguish between</a:t>
            </a:r>
          </a:p>
          <a:p>
            <a:pPr lvl="1"/>
            <a:r>
              <a:rPr lang="en-US" dirty="0" smtClean="0"/>
              <a:t>Inefficient investment decisions taken directly by Government--policy</a:t>
            </a:r>
          </a:p>
          <a:p>
            <a:pPr lvl="1"/>
            <a:r>
              <a:rPr lang="en-US" dirty="0" smtClean="0"/>
              <a:t>Tax/regulatory frictions--system</a:t>
            </a:r>
          </a:p>
          <a:p>
            <a:pPr lvl="1"/>
            <a:r>
              <a:rPr lang="en-US" dirty="0" smtClean="0"/>
              <a:t>Influence of worker-management--ownership?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8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payoff: different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Broadberry</a:t>
            </a:r>
            <a:r>
              <a:rPr lang="en-US" dirty="0" smtClean="0"/>
              <a:t> and Kline, along with many others, point to inability of socialist systems to make transition from “extensive” to “intensive” growth</a:t>
            </a:r>
          </a:p>
          <a:p>
            <a:r>
              <a:rPr lang="en-US" dirty="0" smtClean="0"/>
              <a:t>But Yugoslav case shows inability to continue technological imitation</a:t>
            </a:r>
          </a:p>
          <a:p>
            <a:r>
              <a:rPr lang="en-US" dirty="0" smtClean="0"/>
              <a:t>Part of this is macro-level inability to manage foreign borrowing (a common story in the 1970’s)</a:t>
            </a:r>
          </a:p>
          <a:p>
            <a:r>
              <a:rPr lang="en-US" dirty="0" smtClean="0"/>
              <a:t>Part of this is micro-level inefficiencies (labor and capital allocation mechanisms)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90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of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Model-based assessment of determinants of Yugoslavia’s economic growth</a:t>
            </a:r>
          </a:p>
          <a:p>
            <a:r>
              <a:rPr lang="en-US" dirty="0" smtClean="0"/>
              <a:t>Brings up to date older growth-accounting work such as Sapir (1980)</a:t>
            </a:r>
          </a:p>
          <a:p>
            <a:r>
              <a:rPr lang="en-US" dirty="0" smtClean="0"/>
              <a:t>In line with recent literature reflecting on Communist economies’ ability to sustain fairly rapid growth for a certain period of time (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Broadberry</a:t>
            </a:r>
            <a:r>
              <a:rPr lang="en-US" dirty="0" smtClean="0"/>
              <a:t> and Klein 2011 for Czechoslovakia)</a:t>
            </a:r>
          </a:p>
          <a:p>
            <a:r>
              <a:rPr lang="en-US" dirty="0" smtClean="0"/>
              <a:t>Potential contribution to understanding role of economic institutions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2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of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TFP growth accounts for increasing share of growth over time</a:t>
            </a:r>
          </a:p>
          <a:p>
            <a:r>
              <a:rPr lang="en-US" dirty="0" smtClean="0"/>
              <a:t>Growth slowdown after 1979 mainly due to labor wedge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33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model: Chari, Kehoe and </a:t>
            </a:r>
            <a:r>
              <a:rPr lang="en-US" dirty="0" err="1" smtClean="0"/>
              <a:t>McGrattan</a:t>
            </a:r>
            <a:r>
              <a:rPr lang="en-US" dirty="0" smtClean="0"/>
              <a:t> (2007)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Decompose deviations of output growth from trend into four frictions:</a:t>
            </a:r>
          </a:p>
          <a:p>
            <a:pPr lvl="1"/>
            <a:r>
              <a:rPr lang="en-US" dirty="0" smtClean="0"/>
              <a:t>Efficiency wedge (time-varying TFP growth)</a:t>
            </a:r>
          </a:p>
          <a:p>
            <a:pPr lvl="1"/>
            <a:r>
              <a:rPr lang="en-US" dirty="0" smtClean="0"/>
              <a:t>Labor wedge (labor income tax)</a:t>
            </a:r>
          </a:p>
          <a:p>
            <a:pPr lvl="1"/>
            <a:r>
              <a:rPr lang="en-US" dirty="0" smtClean="0"/>
              <a:t>Investment wedge (investment tax)</a:t>
            </a:r>
          </a:p>
          <a:p>
            <a:pPr lvl="1"/>
            <a:r>
              <a:rPr lang="en-US" dirty="0" smtClean="0"/>
              <a:t>Government consumption wedge (government consumption and net exports)—in this paper called Income wedge</a:t>
            </a:r>
          </a:p>
          <a:p>
            <a:r>
              <a:rPr lang="en-US" dirty="0" smtClean="0"/>
              <a:t>Argument is that factors affecting growth can be bunched into these categories for further analysis</a:t>
            </a:r>
          </a:p>
          <a:p>
            <a:r>
              <a:rPr lang="en-US" dirty="0" smtClean="0"/>
              <a:t>Acknowledge that these are reduced forms, so that the wedges are not representations of the underlying model.</a:t>
            </a:r>
          </a:p>
          <a:p>
            <a:pPr lvl="1"/>
            <a:r>
              <a:rPr lang="en-US" dirty="0" smtClean="0"/>
              <a:t>Example: an economy with sticky wages and monetary shocks maps into a growth model with labor wedges.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8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Christiano</a:t>
            </a:r>
            <a:r>
              <a:rPr lang="en-US" dirty="0" smtClean="0"/>
              <a:t> and Davis (2006): critique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Show that wedges may not be independent</a:t>
            </a:r>
          </a:p>
          <a:p>
            <a:pPr lvl="2"/>
            <a:r>
              <a:rPr lang="en-US" dirty="0" smtClean="0"/>
              <a:t>Credit market imperfections that generate investment frictions may also increase labor wedges, for example</a:t>
            </a:r>
          </a:p>
          <a:p>
            <a:pPr lvl="2"/>
            <a:r>
              <a:rPr lang="en-US" dirty="0" smtClean="0"/>
              <a:t>If so, identification of origins of frictions is unclear</a:t>
            </a:r>
          </a:p>
          <a:p>
            <a:pPr lvl="1"/>
            <a:r>
              <a:rPr lang="en-US" dirty="0" smtClean="0"/>
              <a:t>Also, the form of the friction may matter</a:t>
            </a:r>
          </a:p>
          <a:p>
            <a:pPr lvl="2"/>
            <a:r>
              <a:rPr lang="en-US" dirty="0" smtClean="0"/>
              <a:t>Get very different results for an “ROE tax” rather than a direct tax on investment. In the case of the US Great Depression, credit market frictions of this form, a la Bernanke, </a:t>
            </a:r>
            <a:r>
              <a:rPr lang="en-US" dirty="0" err="1" smtClean="0"/>
              <a:t>Gertler</a:t>
            </a:r>
            <a:r>
              <a:rPr lang="en-US" dirty="0" smtClean="0"/>
              <a:t> and Gilchrist, can explain a great deal of output variation, while the direct tax formulation used by Chari et al does not explain much output variation</a:t>
            </a:r>
          </a:p>
          <a:p>
            <a:pPr lvl="1"/>
            <a:r>
              <a:rPr lang="en-US" dirty="0" smtClean="0"/>
              <a:t>(My own comment—growth really is not endogenous in this approach. The trend rate of growth of labor augmented productivity growth is a fixed parameter. Only wedges can change)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5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 to Yugoslav growth?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turning point: 1979-81</a:t>
            </a:r>
          </a:p>
          <a:p>
            <a:r>
              <a:rPr lang="en-US" dirty="0" smtClean="0"/>
              <a:t>Economic event: sovereign debt crisis</a:t>
            </a:r>
          </a:p>
          <a:p>
            <a:r>
              <a:rPr lang="en-US" dirty="0" smtClean="0"/>
              <a:t>How should this show up in the model?</a:t>
            </a:r>
          </a:p>
          <a:p>
            <a:pPr lvl="1"/>
            <a:r>
              <a:rPr lang="en-US" dirty="0" smtClean="0"/>
              <a:t>Obvious effect should be difficulty accessing credit—investment wedge?</a:t>
            </a:r>
          </a:p>
          <a:p>
            <a:pPr lvl="1"/>
            <a:r>
              <a:rPr lang="en-US" dirty="0" smtClean="0"/>
              <a:t>Research by </a:t>
            </a:r>
            <a:r>
              <a:rPr lang="en-US" dirty="0" err="1" smtClean="0"/>
              <a:t>Vodopivec</a:t>
            </a:r>
            <a:r>
              <a:rPr lang="en-US" dirty="0" smtClean="0"/>
              <a:t> (1989) and Kraft and </a:t>
            </a:r>
            <a:r>
              <a:rPr lang="en-US" dirty="0" err="1" smtClean="0"/>
              <a:t>Vodopivec</a:t>
            </a:r>
            <a:r>
              <a:rPr lang="en-US" dirty="0" smtClean="0"/>
              <a:t> (1992) shows large importance of “soft-budget” finance through</a:t>
            </a:r>
          </a:p>
          <a:p>
            <a:pPr lvl="2"/>
            <a:r>
              <a:rPr lang="en-US" dirty="0" smtClean="0"/>
              <a:t>Discretionary tax and subsidy policies</a:t>
            </a:r>
          </a:p>
          <a:p>
            <a:pPr lvl="2"/>
            <a:r>
              <a:rPr lang="en-US" dirty="0" smtClean="0"/>
              <a:t>Inflationary gains and losses, reaching great importance as inflation rises in the 80’s</a:t>
            </a:r>
          </a:p>
          <a:p>
            <a:pPr lvl="2"/>
            <a:r>
              <a:rPr lang="en-US" dirty="0" smtClean="0"/>
              <a:t>Regional redistribution—enterprises in Slovenia are net payers, all others net receivers, with receipts correlated with income per capita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98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reforms were undertaken after 1979?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 systemic reforms until 1988</a:t>
            </a:r>
          </a:p>
          <a:p>
            <a:r>
              <a:rPr lang="en-US" dirty="0" smtClean="0"/>
              <a:t>Initial austerity, export at all costs mentality (potentially </a:t>
            </a:r>
            <a:r>
              <a:rPr lang="en-US" smtClean="0"/>
              <a:t>decreasing efficiency)</a:t>
            </a:r>
            <a:endParaRPr lang="en-US" dirty="0" smtClean="0"/>
          </a:p>
          <a:p>
            <a:r>
              <a:rPr lang="en-US" dirty="0" smtClean="0"/>
              <a:t>Policy vacillation</a:t>
            </a:r>
          </a:p>
          <a:p>
            <a:r>
              <a:rPr lang="en-US" dirty="0" smtClean="0"/>
              <a:t>Sharp decrease in personal incomes, rise in unemployment, rise in inflation</a:t>
            </a:r>
          </a:p>
          <a:p>
            <a:r>
              <a:rPr lang="en-US" dirty="0" smtClean="0"/>
              <a:t>Increase in labor unrest, especially in the second half of the 1980’s, but not clear how much effect this had on output</a:t>
            </a:r>
          </a:p>
          <a:p>
            <a:r>
              <a:rPr lang="en-US" dirty="0" smtClean="0"/>
              <a:t>How should this show up in growth accounting?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3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 and breakpoints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Several other years could perhaps be examined as breakpoints</a:t>
            </a:r>
          </a:p>
          <a:p>
            <a:pPr lvl="1"/>
            <a:r>
              <a:rPr lang="en-US" dirty="0" smtClean="0"/>
              <a:t>1961: end of grant funding from West</a:t>
            </a:r>
          </a:p>
          <a:p>
            <a:pPr lvl="1"/>
            <a:r>
              <a:rPr lang="en-US" dirty="0" smtClean="0"/>
              <a:t>1965: major economic reform, including major effects on labor supply (freedom to travel leads to outmigration) and labor demand (greater decision-making power for companies probably decreases labor demand). </a:t>
            </a:r>
          </a:p>
          <a:p>
            <a:pPr lvl="1"/>
            <a:r>
              <a:rPr lang="en-US" dirty="0" smtClean="0"/>
              <a:t>1971: reaction against reform, beginning of new “self-management agreement” period </a:t>
            </a:r>
          </a:p>
          <a:p>
            <a:pPr lvl="1"/>
            <a:r>
              <a:rPr lang="en-US" dirty="0" smtClean="0"/>
              <a:t>1974: new Constitution</a:t>
            </a:r>
          </a:p>
          <a:p>
            <a:pPr lvl="1"/>
            <a:r>
              <a:rPr lang="en-US" dirty="0" smtClean="0"/>
              <a:t>1976: Law on Associated Labor—major new labor code</a:t>
            </a:r>
          </a:p>
          <a:p>
            <a:r>
              <a:rPr lang="en-US" dirty="0" smtClean="0"/>
              <a:t>Could be worthwhile to examine these sub-periods</a:t>
            </a:r>
          </a:p>
          <a:p>
            <a:r>
              <a:rPr lang="en-US" dirty="0" smtClean="0"/>
              <a:t>Also, 1970’s are critical</a:t>
            </a:r>
          </a:p>
          <a:p>
            <a:pPr lvl="1"/>
            <a:r>
              <a:rPr lang="en-US" dirty="0" smtClean="0"/>
              <a:t>Failure to adjust to energy shocks</a:t>
            </a:r>
          </a:p>
          <a:p>
            <a:pPr lvl="1"/>
            <a:r>
              <a:rPr lang="en-US" dirty="0" smtClean="0"/>
              <a:t>Increasing foreign debt</a:t>
            </a:r>
          </a:p>
          <a:p>
            <a:pPr lvl="1"/>
            <a:r>
              <a:rPr lang="en-US" dirty="0" smtClean="0"/>
              <a:t>Similar to Poland more than Czechoslovakia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3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market distortion: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Firms were labor managed for the whole period under study</a:t>
            </a:r>
          </a:p>
          <a:p>
            <a:r>
              <a:rPr lang="en-US" dirty="0" smtClean="0"/>
              <a:t>Open unemployment is seen from the mid-1960s at least</a:t>
            </a:r>
          </a:p>
          <a:p>
            <a:r>
              <a:rPr lang="en-US" dirty="0" smtClean="0"/>
              <a:t>Self-management agreements created detailed wage determination structures in 1970s</a:t>
            </a:r>
          </a:p>
          <a:p>
            <a:pPr lvl="1"/>
            <a:r>
              <a:rPr lang="en-US" dirty="0" smtClean="0"/>
              <a:t>Set by bargaining process</a:t>
            </a:r>
          </a:p>
          <a:p>
            <a:pPr lvl="1"/>
            <a:r>
              <a:rPr lang="en-US" dirty="0" smtClean="0"/>
              <a:t>But strong Communist Party influence, pressure to limit wage disparities</a:t>
            </a:r>
          </a:p>
          <a:p>
            <a:pPr lvl="1"/>
            <a:r>
              <a:rPr lang="en-US" dirty="0" smtClean="0"/>
              <a:t>One would think that distortions woul</a:t>
            </a:r>
            <a:r>
              <a:rPr lang="en-US" dirty="0" smtClean="0"/>
              <a:t>d have increased substantially when this system was introduced in the mid-1970s</a:t>
            </a:r>
            <a:endParaRPr lang="en-US" dirty="0" smtClean="0"/>
          </a:p>
          <a:p>
            <a:r>
              <a:rPr lang="en-US" dirty="0" smtClean="0"/>
              <a:t>But in the 1980’s, firms were required to increase hiring based on numbers given in Republic-level self-management agreements</a:t>
            </a:r>
          </a:p>
          <a:p>
            <a:r>
              <a:rPr lang="en-US" dirty="0" smtClean="0"/>
              <a:t>Would this account for labor wedge? Some deeper digging here could be very helpful.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3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987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Comments on “Socialist Growth Revisted:  Insights from Yugoslavia”</vt:lpstr>
      <vt:lpstr>Contributions of the paper</vt:lpstr>
      <vt:lpstr>Findings of the paper</vt:lpstr>
      <vt:lpstr>The model: Chari, Kehoe and McGrattan (2007)</vt:lpstr>
      <vt:lpstr>Christiano and Davis (2006): critique</vt:lpstr>
      <vt:lpstr>What happened to Yugoslav growth?</vt:lpstr>
      <vt:lpstr>What reforms were undertaken after 1979?</vt:lpstr>
      <vt:lpstr>Periods and breakpoints</vt:lpstr>
      <vt:lpstr>Labor market distortion: history</vt:lpstr>
      <vt:lpstr>Regional issues</vt:lpstr>
      <vt:lpstr>To what extent was Yugoslavia a market economy, and how does this affect modeling?</vt:lpstr>
      <vt:lpstr>Potential payoff: different story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“Socialist Growth Revisted:  Insights from Yugoslavia”</dc:title>
  <dc:creator>Owner</dc:creator>
  <cp:lastModifiedBy>Owner</cp:lastModifiedBy>
  <cp:revision>22</cp:revision>
  <dcterms:created xsi:type="dcterms:W3CDTF">2015-06-05T10:38:47Z</dcterms:created>
  <dcterms:modified xsi:type="dcterms:W3CDTF">2015-06-06T12:41:59Z</dcterms:modified>
</cp:coreProperties>
</file>