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83" r:id="rId2"/>
    <p:sldId id="284" r:id="rId3"/>
    <p:sldId id="285" r:id="rId4"/>
    <p:sldId id="286" r:id="rId5"/>
    <p:sldId id="288" r:id="rId6"/>
    <p:sldId id="289" r:id="rId7"/>
    <p:sldId id="290" r:id="rId8"/>
    <p:sldId id="272" r:id="rId9"/>
    <p:sldId id="273" r:id="rId10"/>
    <p:sldId id="274" r:id="rId11"/>
    <p:sldId id="275" r:id="rId12"/>
    <p:sldId id="279" r:id="rId13"/>
    <p:sldId id="276" r:id="rId14"/>
    <p:sldId id="277" r:id="rId15"/>
    <p:sldId id="278" r:id="rId16"/>
    <p:sldId id="280" r:id="rId17"/>
    <p:sldId id="281" r:id="rId18"/>
    <p:sldId id="282" r:id="rId19"/>
    <p:sldId id="294" r:id="rId20"/>
    <p:sldId id="257" r:id="rId21"/>
    <p:sldId id="261" r:id="rId22"/>
    <p:sldId id="292" r:id="rId23"/>
    <p:sldId id="260" r:id="rId24"/>
    <p:sldId id="259" r:id="rId25"/>
    <p:sldId id="270" r:id="rId26"/>
    <p:sldId id="271" r:id="rId27"/>
    <p:sldId id="264" r:id="rId28"/>
    <p:sldId id="268" r:id="rId29"/>
    <p:sldId id="266" r:id="rId30"/>
    <p:sldId id="269" r:id="rId31"/>
    <p:sldId id="258" r:id="rId32"/>
    <p:sldId id="293" r:id="rId33"/>
    <p:sldId id="295" r:id="rId34"/>
    <p:sldId id="291"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0" autoAdjust="0"/>
    <p:restoredTop sz="92139" autoAdjust="0"/>
  </p:normalViewPr>
  <p:slideViewPr>
    <p:cSldViewPr>
      <p:cViewPr>
        <p:scale>
          <a:sx n="135" d="100"/>
          <a:sy n="135" d="100"/>
        </p:scale>
        <p:origin x="-1140" y="366"/>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rb\b1\NYRESAN\RDS\Derived\fif\GBDC\Projects\Meta%20Analysis\Slides\LIBOR%20OIS%20cha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rb\b1\NYRESAN\RDS\Derived\fif\GBDC\Projects\Meta%20Analysis\Slides\LIBOR%20OIS%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US </a:t>
            </a:r>
            <a:r>
              <a:rPr lang="en-US" sz="1200" dirty="0" smtClean="0"/>
              <a:t>Domestic</a:t>
            </a:r>
            <a:r>
              <a:rPr lang="en-US" sz="1200" baseline="0" dirty="0" smtClean="0"/>
              <a:t>, Foreign, and Internal  Lending</a:t>
            </a:r>
            <a:endParaRPr lang="en-US" sz="1200" baseline="0" dirty="0"/>
          </a:p>
        </c:rich>
      </c:tx>
      <c:layout/>
      <c:overlay val="0"/>
    </c:title>
    <c:autoTitleDeleted val="0"/>
    <c:plotArea>
      <c:layout>
        <c:manualLayout>
          <c:layoutTarget val="inner"/>
          <c:xMode val="edge"/>
          <c:yMode val="edge"/>
          <c:x val="7.5075718627954993E-2"/>
          <c:y val="9.9095277777777796E-2"/>
          <c:w val="0.90067495858550317"/>
          <c:h val="0.77695505657834074"/>
        </c:manualLayout>
      </c:layout>
      <c:lineChart>
        <c:grouping val="standard"/>
        <c:varyColors val="0"/>
        <c:ser>
          <c:idx val="0"/>
          <c:order val="0"/>
          <c:tx>
            <c:v>Foreign Lending</c:v>
          </c:tx>
          <c:spPr>
            <a:ln w="25400">
              <a:solidFill>
                <a:srgbClr val="0070C0"/>
              </a:solidFill>
            </a:ln>
          </c:spPr>
          <c:marker>
            <c:symbol val="none"/>
          </c:marker>
          <c:cat>
            <c:numRef>
              <c:f>Dom_Fgn_NetDue!$A$6:$A$33</c:f>
              <c:numCache>
                <c:formatCode>General</c:formatCode>
                <c:ptCount val="28"/>
                <c:pt idx="0">
                  <c:v>2006</c:v>
                </c:pt>
                <c:pt idx="4">
                  <c:v>2007</c:v>
                </c:pt>
                <c:pt idx="8">
                  <c:v>2008</c:v>
                </c:pt>
                <c:pt idx="12">
                  <c:v>2009</c:v>
                </c:pt>
                <c:pt idx="16">
                  <c:v>2010</c:v>
                </c:pt>
                <c:pt idx="20">
                  <c:v>2011</c:v>
                </c:pt>
                <c:pt idx="24">
                  <c:v>2012</c:v>
                </c:pt>
              </c:numCache>
            </c:numRef>
          </c:cat>
          <c:val>
            <c:numRef>
              <c:f>Dom_Fgn_NetDue!$G$6:$G$33</c:f>
              <c:numCache>
                <c:formatCode>0</c:formatCode>
                <c:ptCount val="28"/>
                <c:pt idx="0">
                  <c:v>100</c:v>
                </c:pt>
                <c:pt idx="1">
                  <c:v>107.19449046360592</c:v>
                </c:pt>
                <c:pt idx="2">
                  <c:v>110.20383491807819</c:v>
                </c:pt>
                <c:pt idx="3">
                  <c:v>107.75520863305488</c:v>
                </c:pt>
                <c:pt idx="4">
                  <c:v>125.42360683302189</c:v>
                </c:pt>
                <c:pt idx="5">
                  <c:v>138.69167457165653</c:v>
                </c:pt>
                <c:pt idx="6">
                  <c:v>141.15743049488464</c:v>
                </c:pt>
                <c:pt idx="7">
                  <c:v>144.40029087157836</c:v>
                </c:pt>
                <c:pt idx="8">
                  <c:v>145.27154117398041</c:v>
                </c:pt>
                <c:pt idx="9">
                  <c:v>143.57502831020895</c:v>
                </c:pt>
                <c:pt idx="10">
                  <c:v>93.306199741337522</c:v>
                </c:pt>
                <c:pt idx="11">
                  <c:v>117.27992373882243</c:v>
                </c:pt>
                <c:pt idx="12">
                  <c:v>112.19358060622378</c:v>
                </c:pt>
                <c:pt idx="13">
                  <c:v>143.10968609991014</c:v>
                </c:pt>
                <c:pt idx="14">
                  <c:v>150.89344177344003</c:v>
                </c:pt>
                <c:pt idx="15">
                  <c:v>147.1967697023006</c:v>
                </c:pt>
                <c:pt idx="16">
                  <c:v>151.16809569182885</c:v>
                </c:pt>
                <c:pt idx="17">
                  <c:v>153.04466417072118</c:v>
                </c:pt>
                <c:pt idx="18">
                  <c:v>166.55079358368857</c:v>
                </c:pt>
                <c:pt idx="19">
                  <c:v>161.69113714074598</c:v>
                </c:pt>
                <c:pt idx="20">
                  <c:v>175.18735497601497</c:v>
                </c:pt>
                <c:pt idx="21">
                  <c:v>171.00358753867249</c:v>
                </c:pt>
                <c:pt idx="22">
                  <c:v>185.68114242456423</c:v>
                </c:pt>
                <c:pt idx="23">
                  <c:v>175.68381049119995</c:v>
                </c:pt>
                <c:pt idx="24">
                  <c:v>184.06108020361012</c:v>
                </c:pt>
                <c:pt idx="25">
                  <c:v>183.8228205805074</c:v>
                </c:pt>
                <c:pt idx="26">
                  <c:v>193.58756977870883</c:v>
                </c:pt>
                <c:pt idx="27">
                  <c:v>198.49996542966124</c:v>
                </c:pt>
              </c:numCache>
            </c:numRef>
          </c:val>
          <c:smooth val="0"/>
        </c:ser>
        <c:ser>
          <c:idx val="1"/>
          <c:order val="1"/>
          <c:tx>
            <c:v>Domestic Lending</c:v>
          </c:tx>
          <c:spPr>
            <a:ln w="25400">
              <a:solidFill>
                <a:schemeClr val="tx1"/>
              </a:solidFill>
            </a:ln>
          </c:spPr>
          <c:marker>
            <c:symbol val="none"/>
          </c:marker>
          <c:cat>
            <c:numRef>
              <c:f>Dom_Fgn_NetDue!$A$6:$A$33</c:f>
              <c:numCache>
                <c:formatCode>General</c:formatCode>
                <c:ptCount val="28"/>
                <c:pt idx="0">
                  <c:v>2006</c:v>
                </c:pt>
                <c:pt idx="4">
                  <c:v>2007</c:v>
                </c:pt>
                <c:pt idx="8">
                  <c:v>2008</c:v>
                </c:pt>
                <c:pt idx="12">
                  <c:v>2009</c:v>
                </c:pt>
                <c:pt idx="16">
                  <c:v>2010</c:v>
                </c:pt>
                <c:pt idx="20">
                  <c:v>2011</c:v>
                </c:pt>
                <c:pt idx="24">
                  <c:v>2012</c:v>
                </c:pt>
              </c:numCache>
            </c:numRef>
          </c:cat>
          <c:val>
            <c:numRef>
              <c:f>Dom_Fgn_NetDue!$D$6:$D$33</c:f>
              <c:numCache>
                <c:formatCode>0</c:formatCode>
                <c:ptCount val="28"/>
                <c:pt idx="0">
                  <c:v>100</c:v>
                </c:pt>
                <c:pt idx="1">
                  <c:v>104.02561909912464</c:v>
                </c:pt>
                <c:pt idx="2">
                  <c:v>106.68244189428249</c:v>
                </c:pt>
                <c:pt idx="3">
                  <c:v>98.874457768364181</c:v>
                </c:pt>
                <c:pt idx="4">
                  <c:v>114.27141755396062</c:v>
                </c:pt>
                <c:pt idx="5">
                  <c:v>109.69533762667484</c:v>
                </c:pt>
                <c:pt idx="6">
                  <c:v>120.37698131724261</c:v>
                </c:pt>
                <c:pt idx="7">
                  <c:v>125.80377627418058</c:v>
                </c:pt>
                <c:pt idx="8">
                  <c:v>124.55868135534887</c:v>
                </c:pt>
                <c:pt idx="9">
                  <c:v>124.49026149043607</c:v>
                </c:pt>
                <c:pt idx="10">
                  <c:v>99.73468644021996</c:v>
                </c:pt>
                <c:pt idx="11">
                  <c:v>96.819340393322761</c:v>
                </c:pt>
                <c:pt idx="12">
                  <c:v>86.967919424017467</c:v>
                </c:pt>
                <c:pt idx="13">
                  <c:v>110.08626948155901</c:v>
                </c:pt>
                <c:pt idx="14">
                  <c:v>105.57417108155872</c:v>
                </c:pt>
                <c:pt idx="15">
                  <c:v>103.18810370720894</c:v>
                </c:pt>
                <c:pt idx="16">
                  <c:v>104.79680219516598</c:v>
                </c:pt>
                <c:pt idx="17">
                  <c:v>106.84676494521861</c:v>
                </c:pt>
                <c:pt idx="18">
                  <c:v>107.47988245051377</c:v>
                </c:pt>
                <c:pt idx="19">
                  <c:v>101.41158365739429</c:v>
                </c:pt>
                <c:pt idx="20">
                  <c:v>101.85333105291154</c:v>
                </c:pt>
                <c:pt idx="21">
                  <c:v>100.16583855154484</c:v>
                </c:pt>
                <c:pt idx="22">
                  <c:v>100.9276329951235</c:v>
                </c:pt>
                <c:pt idx="23">
                  <c:v>101.80261406188187</c:v>
                </c:pt>
                <c:pt idx="24">
                  <c:v>98.476087822070468</c:v>
                </c:pt>
                <c:pt idx="25">
                  <c:v>104.12008610495178</c:v>
                </c:pt>
                <c:pt idx="26">
                  <c:v>104.48916518618923</c:v>
                </c:pt>
                <c:pt idx="27">
                  <c:v>106.39874522799084</c:v>
                </c:pt>
              </c:numCache>
            </c:numRef>
          </c:val>
          <c:smooth val="0"/>
        </c:ser>
        <c:ser>
          <c:idx val="2"/>
          <c:order val="2"/>
          <c:tx>
            <c:v>Net Due</c:v>
          </c:tx>
          <c:spPr>
            <a:ln w="25400">
              <a:solidFill>
                <a:srgbClr val="C00000"/>
              </a:solidFill>
            </a:ln>
          </c:spPr>
          <c:marker>
            <c:symbol val="none"/>
          </c:marker>
          <c:cat>
            <c:numRef>
              <c:f>Dom_Fgn_NetDue!$A$6:$A$33</c:f>
              <c:numCache>
                <c:formatCode>General</c:formatCode>
                <c:ptCount val="28"/>
                <c:pt idx="0">
                  <c:v>2006</c:v>
                </c:pt>
                <c:pt idx="4">
                  <c:v>2007</c:v>
                </c:pt>
                <c:pt idx="8">
                  <c:v>2008</c:v>
                </c:pt>
                <c:pt idx="12">
                  <c:v>2009</c:v>
                </c:pt>
                <c:pt idx="16">
                  <c:v>2010</c:v>
                </c:pt>
                <c:pt idx="20">
                  <c:v>2011</c:v>
                </c:pt>
                <c:pt idx="24">
                  <c:v>2012</c:v>
                </c:pt>
              </c:numCache>
            </c:numRef>
          </c:cat>
          <c:val>
            <c:numRef>
              <c:f>Dom_Fgn_NetDue!$I$6:$I$33</c:f>
              <c:numCache>
                <c:formatCode>0</c:formatCode>
                <c:ptCount val="28"/>
                <c:pt idx="0">
                  <c:v>100</c:v>
                </c:pt>
                <c:pt idx="1">
                  <c:v>94.537561799107678</c:v>
                </c:pt>
                <c:pt idx="2">
                  <c:v>115.43743416247847</c:v>
                </c:pt>
                <c:pt idx="3">
                  <c:v>140.51036450382114</c:v>
                </c:pt>
                <c:pt idx="4">
                  <c:v>144.3403734452107</c:v>
                </c:pt>
                <c:pt idx="5">
                  <c:v>129.63877241319685</c:v>
                </c:pt>
                <c:pt idx="6">
                  <c:v>155.1689649602188</c:v>
                </c:pt>
                <c:pt idx="7">
                  <c:v>206.16164121138766</c:v>
                </c:pt>
                <c:pt idx="8">
                  <c:v>185.78391869478466</c:v>
                </c:pt>
                <c:pt idx="9">
                  <c:v>216.20152481406234</c:v>
                </c:pt>
                <c:pt idx="10">
                  <c:v>141.29802584129828</c:v>
                </c:pt>
                <c:pt idx="11">
                  <c:v>218.62070534594986</c:v>
                </c:pt>
                <c:pt idx="12">
                  <c:v>139.02500176325111</c:v>
                </c:pt>
                <c:pt idx="13">
                  <c:v>207.29116850082701</c:v>
                </c:pt>
                <c:pt idx="14">
                  <c:v>216.10510341752195</c:v>
                </c:pt>
                <c:pt idx="15">
                  <c:v>181.47216679673014</c:v>
                </c:pt>
                <c:pt idx="16">
                  <c:v>168.28332146456773</c:v>
                </c:pt>
                <c:pt idx="17">
                  <c:v>150.73321669332401</c:v>
                </c:pt>
                <c:pt idx="18">
                  <c:v>138.93954665107424</c:v>
                </c:pt>
                <c:pt idx="19">
                  <c:v>136.05059051848684</c:v>
                </c:pt>
                <c:pt idx="20">
                  <c:v>130.92464888551154</c:v>
                </c:pt>
                <c:pt idx="21">
                  <c:v>42.887035895242406</c:v>
                </c:pt>
                <c:pt idx="22">
                  <c:v>33.59567173042052</c:v>
                </c:pt>
                <c:pt idx="23">
                  <c:v>-1.5853097292783866</c:v>
                </c:pt>
                <c:pt idx="24">
                  <c:v>-8.43400094191737</c:v>
                </c:pt>
                <c:pt idx="25">
                  <c:v>-13.826259473208822</c:v>
                </c:pt>
                <c:pt idx="26">
                  <c:v>-27.752967380991922</c:v>
                </c:pt>
                <c:pt idx="27">
                  <c:v>-48.293969226148896</c:v>
                </c:pt>
              </c:numCache>
            </c:numRef>
          </c:val>
          <c:smooth val="0"/>
        </c:ser>
        <c:dLbls>
          <c:showLegendKey val="0"/>
          <c:showVal val="0"/>
          <c:showCatName val="0"/>
          <c:showSerName val="0"/>
          <c:showPercent val="0"/>
          <c:showBubbleSize val="0"/>
        </c:dLbls>
        <c:marker val="1"/>
        <c:smooth val="0"/>
        <c:axId val="30858240"/>
        <c:axId val="30606080"/>
      </c:lineChart>
      <c:catAx>
        <c:axId val="30858240"/>
        <c:scaling>
          <c:orientation val="minMax"/>
        </c:scaling>
        <c:delete val="0"/>
        <c:axPos val="b"/>
        <c:numFmt formatCode="General" sourceLinked="1"/>
        <c:majorTickMark val="out"/>
        <c:minorTickMark val="none"/>
        <c:tickLblPos val="low"/>
        <c:txPr>
          <a:bodyPr/>
          <a:lstStyle/>
          <a:p>
            <a:pPr>
              <a:defRPr sz="800"/>
            </a:pPr>
            <a:endParaRPr lang="sr-Latn-RS"/>
          </a:p>
        </c:txPr>
        <c:crossAx val="30606080"/>
        <c:crosses val="autoZero"/>
        <c:auto val="1"/>
        <c:lblAlgn val="ctr"/>
        <c:lblOffset val="0"/>
        <c:tickLblSkip val="4"/>
        <c:tickMarkSkip val="4"/>
        <c:noMultiLvlLbl val="1"/>
      </c:catAx>
      <c:valAx>
        <c:axId val="30606080"/>
        <c:scaling>
          <c:orientation val="minMax"/>
        </c:scaling>
        <c:delete val="0"/>
        <c:axPos val="l"/>
        <c:majorGridlines>
          <c:spPr>
            <a:ln>
              <a:solidFill>
                <a:schemeClr val="tx1">
                  <a:alpha val="30000"/>
                </a:schemeClr>
              </a:solidFill>
            </a:ln>
          </c:spPr>
        </c:majorGridlines>
        <c:title>
          <c:tx>
            <c:rich>
              <a:bodyPr rot="-5400000" vert="horz"/>
              <a:lstStyle/>
              <a:p>
                <a:pPr>
                  <a:defRPr sz="800"/>
                </a:pPr>
                <a:r>
                  <a:rPr lang="de-DE" sz="800"/>
                  <a:t>Index</a:t>
                </a:r>
              </a:p>
            </c:rich>
          </c:tx>
          <c:layout/>
          <c:overlay val="0"/>
        </c:title>
        <c:numFmt formatCode="0" sourceLinked="1"/>
        <c:majorTickMark val="out"/>
        <c:minorTickMark val="none"/>
        <c:tickLblPos val="nextTo"/>
        <c:txPr>
          <a:bodyPr/>
          <a:lstStyle/>
          <a:p>
            <a:pPr>
              <a:defRPr sz="800"/>
            </a:pPr>
            <a:endParaRPr lang="sr-Latn-RS"/>
          </a:p>
        </c:txPr>
        <c:crossAx val="30858240"/>
        <c:crosses val="autoZero"/>
        <c:crossBetween val="midCat"/>
      </c:valAx>
    </c:plotArea>
    <c:legend>
      <c:legendPos val="b"/>
      <c:layout/>
      <c:overlay val="0"/>
    </c:legend>
    <c:plotVisOnly val="1"/>
    <c:dispBlanksAs val="gap"/>
    <c:showDLblsOverMax val="0"/>
  </c:chart>
  <c:spPr>
    <a:ln>
      <a:noFill/>
    </a:ln>
  </c:spPr>
  <c:txPr>
    <a:bodyPr/>
    <a:lstStyle/>
    <a:p>
      <a:pPr>
        <a:defRPr>
          <a:latin typeface="Times New Roman" pitchFamily="18" charset="0"/>
          <a:cs typeface="Times New Roman" pitchFamily="18" charset="0"/>
        </a:defRPr>
      </a:pPr>
      <a:endParaRPr lang="sr-Latn-R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LIBOR - OIS Spread (US Dollar)</a:t>
            </a:r>
          </a:p>
        </c:rich>
      </c:tx>
      <c:layout/>
      <c:overlay val="0"/>
    </c:title>
    <c:autoTitleDeleted val="0"/>
    <c:plotArea>
      <c:layout>
        <c:manualLayout>
          <c:layoutTarget val="inner"/>
          <c:xMode val="edge"/>
          <c:yMode val="edge"/>
          <c:x val="8.0638697787595248E-2"/>
          <c:y val="8.0268738100799403E-2"/>
          <c:w val="0.88891878552540837"/>
          <c:h val="0.81951173233824548"/>
        </c:manualLayout>
      </c:layout>
      <c:lineChart>
        <c:grouping val="standard"/>
        <c:varyColors val="0"/>
        <c:ser>
          <c:idx val="4"/>
          <c:order val="0"/>
          <c:tx>
            <c:strRef>
              <c:f>'I:\Projects\Meta Analysis\Figures\[Figure 3 and 5.xlsx]Libor-OIS Spread'!$G$1</c:f>
              <c:strCache>
                <c:ptCount val="1"/>
                <c:pt idx="0">
                  <c:v>US Dollar</c:v>
                </c:pt>
              </c:strCache>
            </c:strRef>
          </c:tx>
          <c:spPr>
            <a:ln w="19050">
              <a:solidFill>
                <a:schemeClr val="tx1"/>
              </a:solidFill>
            </a:ln>
          </c:spPr>
          <c:marker>
            <c:symbol val="none"/>
          </c:marker>
          <c:cat>
            <c:multiLvlStrRef>
              <c:f>'I:\Projects\Meta Analysis\Figures\[Figure 3 and 5.xlsx]Libor-OIS Spread'!$A$2:$B$94</c:f>
              <c:multiLvlStrCache>
                <c:ptCount val="93"/>
                <c:lvl>
                  <c:pt idx="0">
                    <c:v> </c:v>
                  </c:pt>
                  <c:pt idx="1">
                    <c:v> </c:v>
                  </c:pt>
                  <c:pt idx="2">
                    <c:v> </c:v>
                  </c:pt>
                  <c:pt idx="3">
                    <c:v> </c:v>
                  </c:pt>
                  <c:pt idx="4">
                    <c:v> </c:v>
                  </c:pt>
                  <c:pt idx="5">
                    <c:v> </c:v>
                  </c:pt>
                  <c:pt idx="6">
                    <c:v> </c:v>
                  </c:pt>
                  <c:pt idx="7">
                    <c:v> </c:v>
                  </c:pt>
                  <c:pt idx="8">
                    <c:v> </c:v>
                  </c:pt>
                  <c:pt idx="9">
                    <c:v> </c:v>
                  </c:pt>
                  <c:pt idx="10">
                    <c:v> </c:v>
                  </c:pt>
                  <c:pt idx="11">
                    <c:v> </c:v>
                  </c:pt>
                  <c:pt idx="12">
                    <c:v> </c:v>
                  </c:pt>
                  <c:pt idx="13">
                    <c:v> </c:v>
                  </c:pt>
                  <c:pt idx="14">
                    <c:v> </c:v>
                  </c:pt>
                  <c:pt idx="15">
                    <c:v> </c:v>
                  </c:pt>
                  <c:pt idx="16">
                    <c:v> </c:v>
                  </c:pt>
                  <c:pt idx="17">
                    <c:v> </c:v>
                  </c:pt>
                  <c:pt idx="18">
                    <c:v> </c:v>
                  </c:pt>
                  <c:pt idx="19">
                    <c:v> </c:v>
                  </c:pt>
                  <c:pt idx="20">
                    <c:v> </c:v>
                  </c:pt>
                  <c:pt idx="21">
                    <c:v> </c:v>
                  </c:pt>
                  <c:pt idx="22">
                    <c:v>  </c:v>
                  </c:pt>
                  <c:pt idx="23">
                    <c:v> </c:v>
                  </c:pt>
                  <c:pt idx="24">
                    <c:v> </c:v>
                  </c:pt>
                  <c:pt idx="25">
                    <c:v> </c:v>
                  </c:pt>
                  <c:pt idx="26">
                    <c:v> </c:v>
                  </c:pt>
                  <c:pt idx="27">
                    <c:v> </c:v>
                  </c:pt>
                  <c:pt idx="28">
                    <c:v> </c:v>
                  </c:pt>
                  <c:pt idx="29">
                    <c:v> </c:v>
                  </c:pt>
                  <c:pt idx="30">
                    <c:v> </c:v>
                  </c:pt>
                  <c:pt idx="31">
                    <c:v> </c:v>
                  </c:pt>
                  <c:pt idx="32">
                    <c:v> </c:v>
                  </c:pt>
                  <c:pt idx="33">
                    <c:v> </c:v>
                  </c:pt>
                  <c:pt idx="34">
                    <c:v> </c:v>
                  </c:pt>
                  <c:pt idx="35">
                    <c:v> </c:v>
                  </c:pt>
                  <c:pt idx="36">
                    <c:v> </c:v>
                  </c:pt>
                  <c:pt idx="37">
                    <c:v> </c:v>
                  </c:pt>
                  <c:pt idx="38">
                    <c:v> </c:v>
                  </c:pt>
                  <c:pt idx="39">
                    <c:v> </c:v>
                  </c:pt>
                  <c:pt idx="40">
                    <c:v> </c:v>
                  </c:pt>
                  <c:pt idx="41">
                    <c:v> </c:v>
                  </c:pt>
                  <c:pt idx="42">
                    <c:v> </c:v>
                  </c:pt>
                  <c:pt idx="43">
                    <c:v> </c:v>
                  </c:pt>
                  <c:pt idx="44">
                    <c:v> </c:v>
                  </c:pt>
                  <c:pt idx="45">
                    <c:v> </c:v>
                  </c:pt>
                  <c:pt idx="46">
                    <c:v> </c:v>
                  </c:pt>
                  <c:pt idx="47">
                    <c:v> </c:v>
                  </c:pt>
                  <c:pt idx="48">
                    <c:v> </c:v>
                  </c:pt>
                  <c:pt idx="49">
                    <c:v> </c:v>
                  </c:pt>
                  <c:pt idx="50">
                    <c:v> </c:v>
                  </c:pt>
                  <c:pt idx="51">
                    <c:v> </c:v>
                  </c:pt>
                  <c:pt idx="52">
                    <c:v> </c:v>
                  </c:pt>
                  <c:pt idx="53">
                    <c:v> </c:v>
                  </c:pt>
                  <c:pt idx="54">
                    <c:v> </c:v>
                  </c:pt>
                  <c:pt idx="55">
                    <c:v> </c:v>
                  </c:pt>
                  <c:pt idx="56">
                    <c:v> </c:v>
                  </c:pt>
                  <c:pt idx="57">
                    <c:v> </c:v>
                  </c:pt>
                  <c:pt idx="58">
                    <c:v> </c:v>
                  </c:pt>
                  <c:pt idx="59">
                    <c:v> </c:v>
                  </c:pt>
                  <c:pt idx="60">
                    <c:v> </c:v>
                  </c:pt>
                  <c:pt idx="61">
                    <c:v> </c:v>
                  </c:pt>
                  <c:pt idx="62">
                    <c:v> </c:v>
                  </c:pt>
                  <c:pt idx="63">
                    <c:v> </c:v>
                  </c:pt>
                  <c:pt idx="64">
                    <c:v> </c:v>
                  </c:pt>
                  <c:pt idx="65">
                    <c:v> </c:v>
                  </c:pt>
                  <c:pt idx="66">
                    <c:v> </c:v>
                  </c:pt>
                  <c:pt idx="67">
                    <c:v> </c:v>
                  </c:pt>
                  <c:pt idx="68">
                    <c:v> </c:v>
                  </c:pt>
                  <c:pt idx="69">
                    <c:v> </c:v>
                  </c:pt>
                  <c:pt idx="70">
                    <c:v> </c:v>
                  </c:pt>
                  <c:pt idx="71">
                    <c:v> </c:v>
                  </c:pt>
                  <c:pt idx="72">
                    <c:v> </c:v>
                  </c:pt>
                  <c:pt idx="73">
                    <c:v> </c:v>
                  </c:pt>
                  <c:pt idx="74">
                    <c:v> </c:v>
                  </c:pt>
                  <c:pt idx="75">
                    <c:v> </c:v>
                  </c:pt>
                  <c:pt idx="76">
                    <c:v> </c:v>
                  </c:pt>
                  <c:pt idx="77">
                    <c:v> </c:v>
                  </c:pt>
                  <c:pt idx="78">
                    <c:v>  </c:v>
                  </c:pt>
                  <c:pt idx="79">
                    <c:v> </c:v>
                  </c:pt>
                  <c:pt idx="80">
                    <c:v> </c:v>
                  </c:pt>
                  <c:pt idx="81">
                    <c:v> </c:v>
                  </c:pt>
                  <c:pt idx="82">
                    <c:v>  </c:v>
                  </c:pt>
                  <c:pt idx="83">
                    <c:v> </c:v>
                  </c:pt>
                  <c:pt idx="84">
                    <c:v> </c:v>
                  </c:pt>
                  <c:pt idx="85">
                    <c:v> </c:v>
                  </c:pt>
                  <c:pt idx="86">
                    <c:v> </c:v>
                  </c:pt>
                  <c:pt idx="87">
                    <c:v> </c:v>
                  </c:pt>
                  <c:pt idx="88">
                    <c:v> </c:v>
                  </c:pt>
                  <c:pt idx="89">
                    <c:v> </c:v>
                  </c:pt>
                  <c:pt idx="90">
                    <c:v> </c:v>
                  </c:pt>
                  <c:pt idx="91">
                    <c:v> </c:v>
                  </c:pt>
                  <c:pt idx="92">
                    <c:v> </c:v>
                  </c:pt>
                </c:lvl>
                <c:lvl>
                  <c:pt idx="0">
                    <c:v>2006</c:v>
                  </c:pt>
                  <c:pt idx="12">
                    <c:v>2007</c:v>
                  </c:pt>
                  <c:pt idx="24">
                    <c:v>2008</c:v>
                  </c:pt>
                  <c:pt idx="36">
                    <c:v>2009</c:v>
                  </c:pt>
                  <c:pt idx="48">
                    <c:v>2010</c:v>
                  </c:pt>
                  <c:pt idx="60">
                    <c:v>2011</c:v>
                  </c:pt>
                  <c:pt idx="72">
                    <c:v>2012</c:v>
                  </c:pt>
                  <c:pt idx="84">
                    <c:v>2013</c:v>
                  </c:pt>
                </c:lvl>
              </c:multiLvlStrCache>
            </c:multiLvlStrRef>
          </c:cat>
          <c:val>
            <c:numRef>
              <c:f>'I:\Projects\Meta Analysis\Figures\[Figure 3 and 5.xlsx]Libor-OIS Spread'!$G$2:$G$94</c:f>
              <c:numCache>
                <c:formatCode>General</c:formatCode>
                <c:ptCount val="93"/>
                <c:pt idx="0">
                  <c:v>7.2835909090908993E-2</c:v>
                </c:pt>
                <c:pt idx="1">
                  <c:v>6.6522000000000012E-2</c:v>
                </c:pt>
                <c:pt idx="2">
                  <c:v>6.7656521739130504E-2</c:v>
                </c:pt>
                <c:pt idx="3">
                  <c:v>6.5276499999999918E-2</c:v>
                </c:pt>
                <c:pt idx="4">
                  <c:v>6.7722173913043651E-2</c:v>
                </c:pt>
                <c:pt idx="5">
                  <c:v>6.3939545454545416E-2</c:v>
                </c:pt>
                <c:pt idx="6">
                  <c:v>8.8376190476190483E-2</c:v>
                </c:pt>
                <c:pt idx="7">
                  <c:v>8.2362608695652317E-2</c:v>
                </c:pt>
                <c:pt idx="8">
                  <c:v>8.7379047619047356E-2</c:v>
                </c:pt>
                <c:pt idx="9">
                  <c:v>9.1362727272727304E-2</c:v>
                </c:pt>
                <c:pt idx="10">
                  <c:v>9.5351363636363595E-2</c:v>
                </c:pt>
                <c:pt idx="11">
                  <c:v>9.2209523809523894E-2</c:v>
                </c:pt>
                <c:pt idx="12">
                  <c:v>8.1750000000000128E-2</c:v>
                </c:pt>
                <c:pt idx="13">
                  <c:v>7.8456500000000234E-2</c:v>
                </c:pt>
                <c:pt idx="14">
                  <c:v>7.9236363636363424E-2</c:v>
                </c:pt>
                <c:pt idx="15">
                  <c:v>7.9620000000000038E-2</c:v>
                </c:pt>
                <c:pt idx="16">
                  <c:v>7.9293913043478423E-2</c:v>
                </c:pt>
                <c:pt idx="17">
                  <c:v>7.8309523809524009E-2</c:v>
                </c:pt>
                <c:pt idx="18">
                  <c:v>9.0155000000000082E-2</c:v>
                </c:pt>
                <c:pt idx="19">
                  <c:v>0.47100739130434771</c:v>
                </c:pt>
                <c:pt idx="20">
                  <c:v>0.76993899999999982</c:v>
                </c:pt>
                <c:pt idx="21">
                  <c:v>0.5922182608695653</c:v>
                </c:pt>
                <c:pt idx="22">
                  <c:v>0.67114318181818189</c:v>
                </c:pt>
                <c:pt idx="23">
                  <c:v>0.86729857142857147</c:v>
                </c:pt>
                <c:pt idx="24">
                  <c:v>0.50878913043478258</c:v>
                </c:pt>
                <c:pt idx="25">
                  <c:v>0.52468571428571431</c:v>
                </c:pt>
                <c:pt idx="26">
                  <c:v>0.69138190476190475</c:v>
                </c:pt>
                <c:pt idx="27">
                  <c:v>0.80552363636363644</c:v>
                </c:pt>
                <c:pt idx="28">
                  <c:v>0.70462227272727274</c:v>
                </c:pt>
                <c:pt idx="29">
                  <c:v>0.68988952380952373</c:v>
                </c:pt>
                <c:pt idx="30">
                  <c:v>0.73490434782608693</c:v>
                </c:pt>
                <c:pt idx="31">
                  <c:v>0.76652619047619064</c:v>
                </c:pt>
                <c:pt idx="32">
                  <c:v>1.2366999999999999</c:v>
                </c:pt>
                <c:pt idx="33">
                  <c:v>2.9396739130434781</c:v>
                </c:pt>
                <c:pt idx="34">
                  <c:v>1.7896880000000006</c:v>
                </c:pt>
                <c:pt idx="35">
                  <c:v>1.5454678260869563</c:v>
                </c:pt>
                <c:pt idx="36">
                  <c:v>1.0186095454545452</c:v>
                </c:pt>
                <c:pt idx="37">
                  <c:v>0.98800200000000005</c:v>
                </c:pt>
                <c:pt idx="38">
                  <c:v>1.0259418181818185</c:v>
                </c:pt>
                <c:pt idx="39">
                  <c:v>0.90695136363636386</c:v>
                </c:pt>
                <c:pt idx="40">
                  <c:v>0.61173952380952368</c:v>
                </c:pt>
                <c:pt idx="41">
                  <c:v>0.3966668181818182</c:v>
                </c:pt>
                <c:pt idx="42">
                  <c:v>0.31682782608695659</c:v>
                </c:pt>
                <c:pt idx="43">
                  <c:v>0.23223190476190478</c:v>
                </c:pt>
                <c:pt idx="44">
                  <c:v>0.12342636363636363</c:v>
                </c:pt>
                <c:pt idx="45">
                  <c:v>0.12535499999999999</c:v>
                </c:pt>
                <c:pt idx="46">
                  <c:v>0.12814095238095238</c:v>
                </c:pt>
                <c:pt idx="47">
                  <c:v>9.3423043478260873E-2</c:v>
                </c:pt>
                <c:pt idx="48">
                  <c:v>0.10398666666666667</c:v>
                </c:pt>
                <c:pt idx="49">
                  <c:v>9.5969499999999999E-2</c:v>
                </c:pt>
                <c:pt idx="50">
                  <c:v>7.8033478260869579E-2</c:v>
                </c:pt>
                <c:pt idx="51">
                  <c:v>8.906045454545454E-2</c:v>
                </c:pt>
                <c:pt idx="52">
                  <c:v>0.226932380952381</c:v>
                </c:pt>
                <c:pt idx="53">
                  <c:v>0.32410318181818182</c:v>
                </c:pt>
                <c:pt idx="54">
                  <c:v>0.31950954545454541</c:v>
                </c:pt>
                <c:pt idx="55">
                  <c:v>0.18233454545454544</c:v>
                </c:pt>
                <c:pt idx="56">
                  <c:v>0.10336590909090906</c:v>
                </c:pt>
                <c:pt idx="57">
                  <c:v>0.1139352380952381</c:v>
                </c:pt>
                <c:pt idx="58">
                  <c:v>0.1057568181818182</c:v>
                </c:pt>
                <c:pt idx="59">
                  <c:v>0.1203613043478261</c:v>
                </c:pt>
                <c:pt idx="60">
                  <c:v>0.13428666666666669</c:v>
                </c:pt>
                <c:pt idx="61">
                  <c:v>0.15869999999999998</c:v>
                </c:pt>
                <c:pt idx="62">
                  <c:v>0.16900000000000001</c:v>
                </c:pt>
                <c:pt idx="63">
                  <c:v>0.16187523809523813</c:v>
                </c:pt>
                <c:pt idx="64">
                  <c:v>0.15732454545454544</c:v>
                </c:pt>
                <c:pt idx="65">
                  <c:v>0.13293772727272726</c:v>
                </c:pt>
                <c:pt idx="66">
                  <c:v>0.14157857142857141</c:v>
                </c:pt>
                <c:pt idx="67">
                  <c:v>0.20297869565217397</c:v>
                </c:pt>
                <c:pt idx="68">
                  <c:v>0.26895409090909089</c:v>
                </c:pt>
                <c:pt idx="69">
                  <c:v>0.32193095238095237</c:v>
                </c:pt>
                <c:pt idx="70">
                  <c:v>0.38148272727272731</c:v>
                </c:pt>
                <c:pt idx="71">
                  <c:v>0.46671136363636362</c:v>
                </c:pt>
                <c:pt idx="72">
                  <c:v>0.48012272727272731</c:v>
                </c:pt>
                <c:pt idx="73">
                  <c:v>0.38728333333333337</c:v>
                </c:pt>
                <c:pt idx="74">
                  <c:v>0.34506590909090912</c:v>
                </c:pt>
                <c:pt idx="75">
                  <c:v>0.32624047619047625</c:v>
                </c:pt>
                <c:pt idx="76">
                  <c:v>0.31211086956521733</c:v>
                </c:pt>
                <c:pt idx="77">
                  <c:v>0.29763571428571428</c:v>
                </c:pt>
                <c:pt idx="78">
                  <c:v>0.29930454545454555</c:v>
                </c:pt>
                <c:pt idx="79">
                  <c:v>0.29291521739130433</c:v>
                </c:pt>
                <c:pt idx="80">
                  <c:v>0.25213249999999998</c:v>
                </c:pt>
                <c:pt idx="81">
                  <c:v>0.18751086956521737</c:v>
                </c:pt>
                <c:pt idx="82">
                  <c:v>0.16538181818181816</c:v>
                </c:pt>
                <c:pt idx="83">
                  <c:v>0.16109523809523804</c:v>
                </c:pt>
                <c:pt idx="84">
                  <c:v>0.16615217391304346</c:v>
                </c:pt>
                <c:pt idx="85">
                  <c:v>0.15274500000000005</c:v>
                </c:pt>
                <c:pt idx="86">
                  <c:v>0.14229047619047619</c:v>
                </c:pt>
                <c:pt idx="87">
                  <c:v>0.14627727272727273</c:v>
                </c:pt>
                <c:pt idx="88">
                  <c:v>0.15759130434782609</c:v>
                </c:pt>
                <c:pt idx="89">
                  <c:v>0.160665</c:v>
                </c:pt>
                <c:pt idx="90">
                  <c:v>0.16113913043478262</c:v>
                </c:pt>
                <c:pt idx="91">
                  <c:v>0.16293636363636366</c:v>
                </c:pt>
                <c:pt idx="92">
                  <c:v>0.15967941176470588</c:v>
                </c:pt>
              </c:numCache>
            </c:numRef>
          </c:val>
          <c:smooth val="0"/>
        </c:ser>
        <c:dLbls>
          <c:showLegendKey val="0"/>
          <c:showVal val="0"/>
          <c:showCatName val="0"/>
          <c:showSerName val="0"/>
          <c:showPercent val="0"/>
          <c:showBubbleSize val="0"/>
        </c:dLbls>
        <c:marker val="1"/>
        <c:smooth val="0"/>
        <c:axId val="29592576"/>
        <c:axId val="30651136"/>
      </c:lineChart>
      <c:catAx>
        <c:axId val="29592576"/>
        <c:scaling>
          <c:orientation val="minMax"/>
        </c:scaling>
        <c:delete val="0"/>
        <c:axPos val="b"/>
        <c:numFmt formatCode="[$-409]mmm\-yy;@" sourceLinked="0"/>
        <c:majorTickMark val="out"/>
        <c:minorTickMark val="none"/>
        <c:tickLblPos val="nextTo"/>
        <c:txPr>
          <a:bodyPr/>
          <a:lstStyle/>
          <a:p>
            <a:pPr>
              <a:defRPr sz="1100"/>
            </a:pPr>
            <a:endParaRPr lang="sr-Latn-RS"/>
          </a:p>
        </c:txPr>
        <c:crossAx val="30651136"/>
        <c:crosses val="autoZero"/>
        <c:auto val="1"/>
        <c:lblAlgn val="ctr"/>
        <c:lblOffset val="0"/>
        <c:tickLblSkip val="12"/>
        <c:tickMarkSkip val="12"/>
        <c:noMultiLvlLbl val="1"/>
      </c:catAx>
      <c:valAx>
        <c:axId val="30651136"/>
        <c:scaling>
          <c:orientation val="minMax"/>
          <c:max val="3"/>
          <c:min val="0"/>
        </c:scaling>
        <c:delete val="0"/>
        <c:axPos val="l"/>
        <c:majorGridlines>
          <c:spPr>
            <a:ln>
              <a:solidFill>
                <a:schemeClr val="tx1">
                  <a:alpha val="30000"/>
                </a:schemeClr>
              </a:solidFill>
            </a:ln>
          </c:spPr>
        </c:majorGridlines>
        <c:title>
          <c:tx>
            <c:rich>
              <a:bodyPr rot="-5400000" vert="horz"/>
              <a:lstStyle/>
              <a:p>
                <a:pPr>
                  <a:defRPr sz="1100"/>
                </a:pPr>
                <a:r>
                  <a:rPr lang="de-DE" sz="1100"/>
                  <a:t>Interest rate spread</a:t>
                </a:r>
                <a:r>
                  <a:rPr lang="de-DE" sz="1100" baseline="0"/>
                  <a:t> (%)</a:t>
                </a:r>
                <a:endParaRPr lang="de-DE" sz="1100"/>
              </a:p>
            </c:rich>
          </c:tx>
          <c:layout>
            <c:manualLayout>
              <c:xMode val="edge"/>
              <c:yMode val="edge"/>
              <c:x val="5.8577088510324039E-3"/>
              <c:y val="0.19613886761558716"/>
            </c:manualLayout>
          </c:layout>
          <c:overlay val="0"/>
        </c:title>
        <c:numFmt formatCode="General" sourceLinked="1"/>
        <c:majorTickMark val="none"/>
        <c:minorTickMark val="none"/>
        <c:tickLblPos val="nextTo"/>
        <c:spPr>
          <a:ln w="9525">
            <a:solidFill>
              <a:schemeClr val="tx1"/>
            </a:solidFill>
          </a:ln>
        </c:spPr>
        <c:txPr>
          <a:bodyPr/>
          <a:lstStyle/>
          <a:p>
            <a:pPr>
              <a:defRPr sz="1100"/>
            </a:pPr>
            <a:endParaRPr lang="sr-Latn-RS"/>
          </a:p>
        </c:txPr>
        <c:crossAx val="29592576"/>
        <c:crosses val="autoZero"/>
        <c:crossBetween val="midCat"/>
      </c:valAx>
    </c:plotArea>
    <c:plotVisOnly val="1"/>
    <c:dispBlanksAs val="gap"/>
    <c:showDLblsOverMax val="0"/>
  </c:chart>
  <c:spPr>
    <a:ln>
      <a:noFill/>
    </a:ln>
  </c:spPr>
  <c:txPr>
    <a:bodyPr/>
    <a:lstStyle/>
    <a:p>
      <a:pPr>
        <a:defRPr>
          <a:latin typeface="Times New Roman" pitchFamily="18" charset="0"/>
          <a:cs typeface="Times New Roman" pitchFamily="18" charset="0"/>
        </a:defRPr>
      </a:pPr>
      <a:endParaRPr lang="sr-Latn-R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8417290-FCDC-40C7-91AC-9F37BF4F0199}" type="datetimeFigureOut">
              <a:rPr lang="en-US" smtClean="0"/>
              <a:t>6/11/2014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770F315-AC1C-4E0A-B098-3FD0C371F899}" type="slidenum">
              <a:rPr lang="en-US" smtClean="0"/>
              <a:t>‹#›</a:t>
            </a:fld>
            <a:endParaRPr lang="en-US"/>
          </a:p>
        </p:txBody>
      </p:sp>
    </p:spTree>
    <p:extLst>
      <p:ext uri="{BB962C8B-B14F-4D97-AF65-F5344CB8AC3E}">
        <p14:creationId xmlns:p14="http://schemas.microsoft.com/office/powerpoint/2010/main" val="395755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E8293EB-7236-4F96-950B-5C7C739ED509}" type="datetimeFigureOut">
              <a:rPr lang="en-US" smtClean="0"/>
              <a:t>6/11/2014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3E1849-424B-462E-A320-A7228E99FF75}" type="slidenum">
              <a:rPr lang="en-US" smtClean="0"/>
              <a:t>‹#›</a:t>
            </a:fld>
            <a:endParaRPr lang="en-US"/>
          </a:p>
        </p:txBody>
      </p:sp>
    </p:spTree>
    <p:extLst>
      <p:ext uri="{BB962C8B-B14F-4D97-AF65-F5344CB8AC3E}">
        <p14:creationId xmlns:p14="http://schemas.microsoft.com/office/powerpoint/2010/main" val="1212855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553D0E-3C19-4B4F-B188-99A44DE098A4}"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A50B1-3A7C-45E3-8622-F38A6B62A9D3}" type="slidenum">
              <a:rPr lang="en-US" smtClean="0"/>
              <a:t>14</a:t>
            </a:fld>
            <a:endParaRPr lang="en-US"/>
          </a:p>
        </p:txBody>
      </p:sp>
    </p:spTree>
    <p:extLst>
      <p:ext uri="{BB962C8B-B14F-4D97-AF65-F5344CB8AC3E}">
        <p14:creationId xmlns:p14="http://schemas.microsoft.com/office/powerpoint/2010/main" val="474640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A50B1-3A7C-45E3-8622-F38A6B62A9D3}" type="slidenum">
              <a:rPr lang="en-US" smtClean="0"/>
              <a:t>15</a:t>
            </a:fld>
            <a:endParaRPr lang="en-US"/>
          </a:p>
        </p:txBody>
      </p:sp>
    </p:spTree>
    <p:extLst>
      <p:ext uri="{BB962C8B-B14F-4D97-AF65-F5344CB8AC3E}">
        <p14:creationId xmlns:p14="http://schemas.microsoft.com/office/powerpoint/2010/main" val="474640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A50B1-3A7C-45E3-8622-F38A6B62A9D3}" type="slidenum">
              <a:rPr lang="en-US" smtClean="0"/>
              <a:t>16</a:t>
            </a:fld>
            <a:endParaRPr lang="en-US"/>
          </a:p>
        </p:txBody>
      </p:sp>
    </p:spTree>
    <p:extLst>
      <p:ext uri="{BB962C8B-B14F-4D97-AF65-F5344CB8AC3E}">
        <p14:creationId xmlns:p14="http://schemas.microsoft.com/office/powerpoint/2010/main" val="474640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A50B1-3A7C-45E3-8622-F38A6B62A9D3}" type="slidenum">
              <a:rPr lang="en-US" smtClean="0"/>
              <a:t>18</a:t>
            </a:fld>
            <a:endParaRPr lang="en-US"/>
          </a:p>
        </p:txBody>
      </p:sp>
    </p:spTree>
    <p:extLst>
      <p:ext uri="{BB962C8B-B14F-4D97-AF65-F5344CB8AC3E}">
        <p14:creationId xmlns:p14="http://schemas.microsoft.com/office/powerpoint/2010/main" val="474640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E7DE0-3C2C-4E97-BF02-4BEFB1990D0C}" type="slidenum">
              <a:rPr lang="en-US" smtClean="0"/>
              <a:pPr/>
              <a:t>19</a:t>
            </a:fld>
            <a:endParaRPr lang="en-US" dirty="0"/>
          </a:p>
        </p:txBody>
      </p:sp>
    </p:spTree>
    <p:extLst>
      <p:ext uri="{BB962C8B-B14F-4D97-AF65-F5344CB8AC3E}">
        <p14:creationId xmlns:p14="http://schemas.microsoft.com/office/powerpoint/2010/main" val="2124926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E1849-424B-462E-A320-A7228E99FF75}" type="slidenum">
              <a:rPr lang="en-US" smtClean="0"/>
              <a:t>30</a:t>
            </a:fld>
            <a:endParaRPr lang="en-US"/>
          </a:p>
        </p:txBody>
      </p:sp>
    </p:spTree>
    <p:extLst>
      <p:ext uri="{BB962C8B-B14F-4D97-AF65-F5344CB8AC3E}">
        <p14:creationId xmlns:p14="http://schemas.microsoft.com/office/powerpoint/2010/main" val="2190610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E7DE0-3C2C-4E97-BF02-4BEFB1990D0C}" type="slidenum">
              <a:rPr lang="en-US" smtClean="0"/>
              <a:pPr/>
              <a:t>33</a:t>
            </a:fld>
            <a:endParaRPr lang="en-US" dirty="0"/>
          </a:p>
        </p:txBody>
      </p:sp>
    </p:spTree>
    <p:extLst>
      <p:ext uri="{BB962C8B-B14F-4D97-AF65-F5344CB8AC3E}">
        <p14:creationId xmlns:p14="http://schemas.microsoft.com/office/powerpoint/2010/main" val="212492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553D0E-3C19-4B4F-B188-99A44DE098A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E7DE0-3C2C-4E97-BF02-4BEFB1990D0C}" type="slidenum">
              <a:rPr lang="en-US" smtClean="0"/>
              <a:pPr/>
              <a:t>4</a:t>
            </a:fld>
            <a:endParaRPr lang="en-US" dirty="0"/>
          </a:p>
        </p:txBody>
      </p:sp>
    </p:spTree>
    <p:extLst>
      <p:ext uri="{BB962C8B-B14F-4D97-AF65-F5344CB8AC3E}">
        <p14:creationId xmlns:p14="http://schemas.microsoft.com/office/powerpoint/2010/main" val="2124926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A50B1-3A7C-45E3-8622-F38A6B62A9D3}" type="slidenum">
              <a:rPr lang="en-US" smtClean="0"/>
              <a:t>8</a:t>
            </a:fld>
            <a:endParaRPr lang="en-US"/>
          </a:p>
        </p:txBody>
      </p:sp>
    </p:spTree>
    <p:extLst>
      <p:ext uri="{BB962C8B-B14F-4D97-AF65-F5344CB8AC3E}">
        <p14:creationId xmlns:p14="http://schemas.microsoft.com/office/powerpoint/2010/main" val="474640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A50B1-3A7C-45E3-8622-F38A6B62A9D3}" type="slidenum">
              <a:rPr lang="en-US" smtClean="0"/>
              <a:t>9</a:t>
            </a:fld>
            <a:endParaRPr lang="en-US"/>
          </a:p>
        </p:txBody>
      </p:sp>
    </p:spTree>
    <p:extLst>
      <p:ext uri="{BB962C8B-B14F-4D97-AF65-F5344CB8AC3E}">
        <p14:creationId xmlns:p14="http://schemas.microsoft.com/office/powerpoint/2010/main" val="474640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A50B1-3A7C-45E3-8622-F38A6B62A9D3}" type="slidenum">
              <a:rPr lang="en-US" smtClean="0"/>
              <a:t>10</a:t>
            </a:fld>
            <a:endParaRPr lang="en-US"/>
          </a:p>
        </p:txBody>
      </p:sp>
    </p:spTree>
    <p:extLst>
      <p:ext uri="{BB962C8B-B14F-4D97-AF65-F5344CB8AC3E}">
        <p14:creationId xmlns:p14="http://schemas.microsoft.com/office/powerpoint/2010/main" val="47464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A50B1-3A7C-45E3-8622-F38A6B62A9D3}" type="slidenum">
              <a:rPr lang="en-US" smtClean="0"/>
              <a:t>11</a:t>
            </a:fld>
            <a:endParaRPr lang="en-US"/>
          </a:p>
        </p:txBody>
      </p:sp>
    </p:spTree>
    <p:extLst>
      <p:ext uri="{BB962C8B-B14F-4D97-AF65-F5344CB8AC3E}">
        <p14:creationId xmlns:p14="http://schemas.microsoft.com/office/powerpoint/2010/main" val="474640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A50B1-3A7C-45E3-8622-F38A6B62A9D3}" type="slidenum">
              <a:rPr lang="en-US" smtClean="0"/>
              <a:t>12</a:t>
            </a:fld>
            <a:endParaRPr lang="en-US"/>
          </a:p>
        </p:txBody>
      </p:sp>
    </p:spTree>
    <p:extLst>
      <p:ext uri="{BB962C8B-B14F-4D97-AF65-F5344CB8AC3E}">
        <p14:creationId xmlns:p14="http://schemas.microsoft.com/office/powerpoint/2010/main" val="474640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A50B1-3A7C-45E3-8622-F38A6B62A9D3}" type="slidenum">
              <a:rPr lang="en-US" smtClean="0"/>
              <a:t>13</a:t>
            </a:fld>
            <a:endParaRPr lang="en-US"/>
          </a:p>
        </p:txBody>
      </p:sp>
    </p:spTree>
    <p:extLst>
      <p:ext uri="{BB962C8B-B14F-4D97-AF65-F5344CB8AC3E}">
        <p14:creationId xmlns:p14="http://schemas.microsoft.com/office/powerpoint/2010/main" val="474640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B8C42E-83C9-4397-9FC4-35DDC8213C46}" type="datetime1">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CB7C-9259-4864-B3F8-C889525AFFC5}" type="slidenum">
              <a:rPr lang="en-US" smtClean="0"/>
              <a:t>‹#›</a:t>
            </a:fld>
            <a:endParaRPr lang="en-US"/>
          </a:p>
        </p:txBody>
      </p:sp>
    </p:spTree>
    <p:extLst>
      <p:ext uri="{BB962C8B-B14F-4D97-AF65-F5344CB8AC3E}">
        <p14:creationId xmlns:p14="http://schemas.microsoft.com/office/powerpoint/2010/main" val="38763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4D438-A956-4E7B-BD4E-13E0EC741BDA}" type="datetime1">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CB7C-9259-4864-B3F8-C889525AFFC5}" type="slidenum">
              <a:rPr lang="en-US" smtClean="0"/>
              <a:t>‹#›</a:t>
            </a:fld>
            <a:endParaRPr lang="en-US"/>
          </a:p>
        </p:txBody>
      </p:sp>
    </p:spTree>
    <p:extLst>
      <p:ext uri="{BB962C8B-B14F-4D97-AF65-F5344CB8AC3E}">
        <p14:creationId xmlns:p14="http://schemas.microsoft.com/office/powerpoint/2010/main" val="207741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94FA8-539C-4591-9EFE-19E6276F88E9}" type="datetime1">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CB7C-9259-4864-B3F8-C889525AFFC5}" type="slidenum">
              <a:rPr lang="en-US" smtClean="0"/>
              <a:t>‹#›</a:t>
            </a:fld>
            <a:endParaRPr lang="en-US"/>
          </a:p>
        </p:txBody>
      </p:sp>
    </p:spTree>
    <p:extLst>
      <p:ext uri="{BB962C8B-B14F-4D97-AF65-F5344CB8AC3E}">
        <p14:creationId xmlns:p14="http://schemas.microsoft.com/office/powerpoint/2010/main" val="53379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Slide">
    <p:spTree>
      <p:nvGrpSpPr>
        <p:cNvPr id="1" name=""/>
        <p:cNvGrpSpPr/>
        <p:nvPr/>
      </p:nvGrpSpPr>
      <p:grpSpPr>
        <a:xfrm>
          <a:off x="0" y="0"/>
          <a:ext cx="0" cy="0"/>
          <a:chOff x="0" y="0"/>
          <a:chExt cx="0" cy="0"/>
        </a:xfrm>
      </p:grpSpPr>
      <p:pic>
        <p:nvPicPr>
          <p:cNvPr id="9" name="Picture 8" descr="3184-R14-FedPPT_6_100DPI.jpg"/>
          <p:cNvPicPr>
            <a:picLocks noChangeAspect="1"/>
          </p:cNvPicPr>
          <p:nvPr userDrawn="1"/>
        </p:nvPicPr>
        <p:blipFill>
          <a:blip r:embed="rId2"/>
          <a:stretch>
            <a:fillRect/>
          </a:stretch>
        </p:blipFill>
        <p:spPr>
          <a:xfrm>
            <a:off x="0" y="0"/>
            <a:ext cx="9144000" cy="6858001"/>
          </a:xfrm>
          <a:prstGeom prst="rect">
            <a:avLst/>
          </a:prstGeom>
        </p:spPr>
      </p:pic>
      <p:sp>
        <p:nvSpPr>
          <p:cNvPr id="6" name="Text Placeholder 8"/>
          <p:cNvSpPr>
            <a:spLocks noGrp="1"/>
          </p:cNvSpPr>
          <p:nvPr>
            <p:ph type="body" sz="quarter" idx="11" hasCustomPrompt="1"/>
          </p:nvPr>
        </p:nvSpPr>
        <p:spPr>
          <a:xfrm>
            <a:off x="393192" y="6341364"/>
            <a:ext cx="7379208" cy="288036"/>
          </a:xfrm>
        </p:spPr>
        <p:txBody>
          <a:bodyPr lIns="0" tIns="0" rIns="0" bIns="0">
            <a:noAutofit/>
          </a:bodyPr>
          <a:lstStyle>
            <a:lvl1pPr marL="0" indent="0">
              <a:lnSpc>
                <a:spcPct val="100000"/>
              </a:lnSpc>
              <a:spcBef>
                <a:spcPts val="0"/>
              </a:spcBef>
              <a:buNone/>
              <a:defRPr sz="1400">
                <a:solidFill>
                  <a:srgbClr val="FFFFFF"/>
                </a:solidFill>
              </a:defRPr>
            </a:lvl1pPr>
            <a:lvl2pPr marL="0" indent="0">
              <a:lnSpc>
                <a:spcPts val="2500"/>
              </a:lnSpc>
              <a:spcBef>
                <a:spcPts val="0"/>
              </a:spcBef>
              <a:buNone/>
              <a:defRPr sz="1400">
                <a:solidFill>
                  <a:srgbClr val="FFFFFF"/>
                </a:solidFill>
              </a:defRPr>
            </a:lvl2pPr>
          </a:lstStyle>
          <a:p>
            <a:pPr lvl="0"/>
            <a:r>
              <a:rPr lang="en-US" dirty="0" smtClean="0"/>
              <a:t>Date</a:t>
            </a:r>
          </a:p>
        </p:txBody>
      </p:sp>
      <p:sp>
        <p:nvSpPr>
          <p:cNvPr id="11" name="Title 1"/>
          <p:cNvSpPr>
            <a:spLocks noGrp="1"/>
          </p:cNvSpPr>
          <p:nvPr>
            <p:ph type="ctrTitle" hasCustomPrompt="1"/>
          </p:nvPr>
        </p:nvSpPr>
        <p:spPr>
          <a:xfrm>
            <a:off x="393192" y="4224528"/>
            <a:ext cx="7379208" cy="1298448"/>
          </a:xfrm>
        </p:spPr>
        <p:txBody>
          <a:bodyPr lIns="0" tIns="0" rIns="0" bIns="45720">
            <a:noAutofit/>
          </a:bodyPr>
          <a:lstStyle>
            <a:lvl1pPr algn="l">
              <a:lnSpc>
                <a:spcPts val="3500"/>
              </a:lnSpc>
              <a:defRPr sz="2800" b="1">
                <a:solidFill>
                  <a:srgbClr val="FFFFFF"/>
                </a:solidFill>
              </a:defRPr>
            </a:lvl1pPr>
          </a:lstStyle>
          <a:p>
            <a:r>
              <a:rPr lang="en-US" dirty="0" smtClean="0"/>
              <a:t>Insert Title</a:t>
            </a:r>
            <a:endParaRPr lang="en-US" dirty="0"/>
          </a:p>
        </p:txBody>
      </p:sp>
      <p:sp>
        <p:nvSpPr>
          <p:cNvPr id="8" name="Text Placeholder 8"/>
          <p:cNvSpPr>
            <a:spLocks noGrp="1"/>
          </p:cNvSpPr>
          <p:nvPr>
            <p:ph type="body" sz="quarter" idx="10" hasCustomPrompt="1"/>
          </p:nvPr>
        </p:nvSpPr>
        <p:spPr>
          <a:xfrm>
            <a:off x="393192" y="5753290"/>
            <a:ext cx="8293608" cy="576072"/>
          </a:xfrm>
        </p:spPr>
        <p:txBody>
          <a:bodyPr lIns="0" tIns="0" rIns="0" bIns="0">
            <a:noAutofit/>
          </a:bodyPr>
          <a:lstStyle>
            <a:lvl1pPr marL="0">
              <a:lnSpc>
                <a:spcPts val="2000"/>
              </a:lnSpc>
              <a:spcBef>
                <a:spcPts val="0"/>
              </a:spcBef>
              <a:buNone/>
              <a:defRPr sz="1700">
                <a:solidFill>
                  <a:srgbClr val="FFFFFF"/>
                </a:solidFill>
              </a:defRPr>
            </a:lvl1pPr>
            <a:lvl2pPr marL="0" indent="0">
              <a:lnSpc>
                <a:spcPts val="2500"/>
              </a:lnSpc>
              <a:spcBef>
                <a:spcPts val="0"/>
              </a:spcBef>
              <a:buNone/>
              <a:defRPr sz="1400">
                <a:solidFill>
                  <a:srgbClr val="FFFFFF"/>
                </a:solidFill>
              </a:defRPr>
            </a:lvl2pPr>
          </a:lstStyle>
          <a:p>
            <a:pPr lvl="0"/>
            <a:r>
              <a:rPr lang="en-US" dirty="0" smtClean="0"/>
              <a:t>Insert Subtitle</a:t>
            </a:r>
          </a:p>
        </p:txBody>
      </p:sp>
    </p:spTree>
    <p:extLst>
      <p:ext uri="{BB962C8B-B14F-4D97-AF65-F5344CB8AC3E}">
        <p14:creationId xmlns:p14="http://schemas.microsoft.com/office/powerpoint/2010/main" val="3062590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pic>
        <p:nvPicPr>
          <p:cNvPr id="7" name="Picture 6" descr="3184-R14-FedPPT_7_cropped.gif"/>
          <p:cNvPicPr>
            <a:picLocks noChangeAspect="1"/>
          </p:cNvPicPr>
          <p:nvPr userDrawn="1"/>
        </p:nvPicPr>
        <p:blipFill>
          <a:blip r:embed="rId2"/>
          <a:stretch>
            <a:fillRect/>
          </a:stretch>
        </p:blipFill>
        <p:spPr>
          <a:xfrm>
            <a:off x="0" y="3493008"/>
            <a:ext cx="9144000" cy="1519423"/>
          </a:xfrm>
          <a:prstGeom prst="rect">
            <a:avLst/>
          </a:prstGeom>
        </p:spPr>
      </p:pic>
      <p:sp>
        <p:nvSpPr>
          <p:cNvPr id="2" name="Title 1"/>
          <p:cNvSpPr>
            <a:spLocks noGrp="1"/>
          </p:cNvSpPr>
          <p:nvPr>
            <p:ph type="ctrTitle" hasCustomPrompt="1"/>
          </p:nvPr>
        </p:nvSpPr>
        <p:spPr>
          <a:xfrm>
            <a:off x="393192" y="3575304"/>
            <a:ext cx="7379208" cy="1298448"/>
          </a:xfrm>
        </p:spPr>
        <p:txBody>
          <a:bodyPr lIns="0" tIns="0" rIns="0" bIns="45720">
            <a:noAutofit/>
          </a:bodyPr>
          <a:lstStyle>
            <a:lvl1pPr algn="l">
              <a:lnSpc>
                <a:spcPts val="3500"/>
              </a:lnSpc>
              <a:defRPr sz="2800" b="1">
                <a:solidFill>
                  <a:srgbClr val="FFFFFF"/>
                </a:solidFill>
              </a:defRPr>
            </a:lvl1pPr>
          </a:lstStyle>
          <a:p>
            <a:r>
              <a:rPr lang="en-US" dirty="0" smtClean="0"/>
              <a:t>Insert Title</a:t>
            </a:r>
            <a:endParaRPr lang="en-US" dirty="0"/>
          </a:p>
        </p:txBody>
      </p:sp>
      <p:sp>
        <p:nvSpPr>
          <p:cNvPr id="9" name="Text Placeholder 8"/>
          <p:cNvSpPr>
            <a:spLocks noGrp="1"/>
          </p:cNvSpPr>
          <p:nvPr>
            <p:ph type="body" sz="quarter" idx="10" hasCustomPrompt="1"/>
          </p:nvPr>
        </p:nvSpPr>
        <p:spPr>
          <a:xfrm>
            <a:off x="393192" y="5166360"/>
            <a:ext cx="8293608" cy="576072"/>
          </a:xfrm>
        </p:spPr>
        <p:txBody>
          <a:bodyPr lIns="0" tIns="0" rIns="0" bIns="0">
            <a:noAutofit/>
          </a:bodyPr>
          <a:lstStyle>
            <a:lvl1pPr marL="0">
              <a:lnSpc>
                <a:spcPts val="2000"/>
              </a:lnSpc>
              <a:spcBef>
                <a:spcPts val="0"/>
              </a:spcBef>
              <a:buNone/>
              <a:defRPr sz="1700">
                <a:solidFill>
                  <a:schemeClr val="tx1">
                    <a:lumMod val="50000"/>
                  </a:schemeClr>
                </a:solidFill>
              </a:defRPr>
            </a:lvl1pPr>
            <a:lvl2pPr marL="0" indent="0">
              <a:lnSpc>
                <a:spcPts val="2500"/>
              </a:lnSpc>
              <a:spcBef>
                <a:spcPts val="0"/>
              </a:spcBef>
              <a:buNone/>
              <a:defRPr sz="1400">
                <a:solidFill>
                  <a:srgbClr val="FFFFFF"/>
                </a:solidFill>
              </a:defRPr>
            </a:lvl2pPr>
          </a:lstStyle>
          <a:p>
            <a:pPr lvl="0"/>
            <a:r>
              <a:rPr lang="en-US" dirty="0" smtClean="0"/>
              <a:t>Insert Subtitle</a:t>
            </a:r>
          </a:p>
        </p:txBody>
      </p:sp>
      <p:sp>
        <p:nvSpPr>
          <p:cNvPr id="10" name="Text Box 5"/>
          <p:cNvSpPr txBox="1">
            <a:spLocks noChangeArrowheads="1"/>
          </p:cNvSpPr>
          <p:nvPr userDrawn="1"/>
        </p:nvSpPr>
        <p:spPr bwMode="auto">
          <a:xfrm>
            <a:off x="7391400" y="6572250"/>
            <a:ext cx="1541463" cy="128588"/>
          </a:xfrm>
          <a:prstGeom prst="rect">
            <a:avLst/>
          </a:prstGeom>
          <a:noFill/>
          <a:ln w="9525">
            <a:noFill/>
            <a:miter lim="800000"/>
            <a:headEnd/>
            <a:tailEnd/>
          </a:ln>
        </p:spPr>
        <p:txBody>
          <a:bodyPr wrap="none" lIns="0" tIns="0" rIns="0" bIns="0">
            <a:prstTxWarp prst="textNoShape">
              <a:avLst/>
            </a:prstTxWarp>
          </a:bodyPr>
          <a:lstStyle/>
          <a:p>
            <a:pPr algn="r" fontAlgn="auto">
              <a:lnSpc>
                <a:spcPts val="900"/>
              </a:lnSpc>
              <a:spcBef>
                <a:spcPts val="0"/>
              </a:spcBef>
              <a:spcAft>
                <a:spcPts val="0"/>
              </a:spcAft>
              <a:defRPr/>
            </a:pPr>
            <a:r>
              <a:rPr lang="en-US" sz="900" i="1" dirty="0">
                <a:solidFill>
                  <a:schemeClr val="bg1"/>
                </a:solidFill>
                <a:latin typeface="Arial"/>
                <a:ea typeface="+mn-ea"/>
                <a:cs typeface="Arial"/>
              </a:rPr>
              <a:t>for internal use only</a:t>
            </a:r>
            <a:endParaRPr lang="en-US" sz="2800" dirty="0">
              <a:solidFill>
                <a:schemeClr val="bg1"/>
              </a:solidFill>
              <a:latin typeface="Arial"/>
              <a:ea typeface="+mn-ea"/>
              <a:cs typeface="Arial"/>
            </a:endParaRPr>
          </a:p>
        </p:txBody>
      </p:sp>
    </p:spTree>
    <p:extLst>
      <p:ext uri="{BB962C8B-B14F-4D97-AF65-F5344CB8AC3E}">
        <p14:creationId xmlns:p14="http://schemas.microsoft.com/office/powerpoint/2010/main" val="456362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53135-F990-43C2-9F3F-9CF3DA7EDD28}" type="datetime1">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CB7C-9259-4864-B3F8-C889525AFFC5}" type="slidenum">
              <a:rPr lang="en-US" smtClean="0"/>
              <a:t>‹#›</a:t>
            </a:fld>
            <a:endParaRPr lang="en-US"/>
          </a:p>
        </p:txBody>
      </p:sp>
    </p:spTree>
    <p:extLst>
      <p:ext uri="{BB962C8B-B14F-4D97-AF65-F5344CB8AC3E}">
        <p14:creationId xmlns:p14="http://schemas.microsoft.com/office/powerpoint/2010/main" val="389991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D4C2BC-CAE4-4CEB-A2B5-0B605D9BDDD5}" type="datetime1">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CB7C-9259-4864-B3F8-C889525AFFC5}" type="slidenum">
              <a:rPr lang="en-US" smtClean="0"/>
              <a:t>‹#›</a:t>
            </a:fld>
            <a:endParaRPr lang="en-US"/>
          </a:p>
        </p:txBody>
      </p:sp>
    </p:spTree>
    <p:extLst>
      <p:ext uri="{BB962C8B-B14F-4D97-AF65-F5344CB8AC3E}">
        <p14:creationId xmlns:p14="http://schemas.microsoft.com/office/powerpoint/2010/main" val="359661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285F72-9C58-49C9-89CB-10D6624A20EC}" type="datetime1">
              <a:rPr lang="en-US" smtClean="0"/>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CB7C-9259-4864-B3F8-C889525AFFC5}" type="slidenum">
              <a:rPr lang="en-US" smtClean="0"/>
              <a:t>‹#›</a:t>
            </a:fld>
            <a:endParaRPr lang="en-US"/>
          </a:p>
        </p:txBody>
      </p:sp>
    </p:spTree>
    <p:extLst>
      <p:ext uri="{BB962C8B-B14F-4D97-AF65-F5344CB8AC3E}">
        <p14:creationId xmlns:p14="http://schemas.microsoft.com/office/powerpoint/2010/main" val="198783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C5586C-87A2-46B1-B800-84F99642B1D8}" type="datetime1">
              <a:rPr lang="en-US" smtClean="0"/>
              <a:t>6/11/2014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5CB7C-9259-4864-B3F8-C889525AFFC5}" type="slidenum">
              <a:rPr lang="en-US" smtClean="0"/>
              <a:t>‹#›</a:t>
            </a:fld>
            <a:endParaRPr lang="en-US"/>
          </a:p>
        </p:txBody>
      </p:sp>
    </p:spTree>
    <p:extLst>
      <p:ext uri="{BB962C8B-B14F-4D97-AF65-F5344CB8AC3E}">
        <p14:creationId xmlns:p14="http://schemas.microsoft.com/office/powerpoint/2010/main" val="8306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61EA5A-D736-4990-BE84-EE6035BFA0B8}" type="datetime1">
              <a:rPr lang="en-US" smtClean="0"/>
              <a:t>6/11/2014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5CB7C-9259-4864-B3F8-C889525AFFC5}" type="slidenum">
              <a:rPr lang="en-US" smtClean="0"/>
              <a:t>‹#›</a:t>
            </a:fld>
            <a:endParaRPr lang="en-US"/>
          </a:p>
        </p:txBody>
      </p:sp>
    </p:spTree>
    <p:extLst>
      <p:ext uri="{BB962C8B-B14F-4D97-AF65-F5344CB8AC3E}">
        <p14:creationId xmlns:p14="http://schemas.microsoft.com/office/powerpoint/2010/main" val="2242080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428E3-8DE0-4164-9A73-8666CED13629}" type="datetime1">
              <a:rPr lang="en-US" smtClean="0"/>
              <a:t>6/11/2014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5CB7C-9259-4864-B3F8-C889525AFFC5}" type="slidenum">
              <a:rPr lang="en-US" smtClean="0"/>
              <a:t>‹#›</a:t>
            </a:fld>
            <a:endParaRPr lang="en-US"/>
          </a:p>
        </p:txBody>
      </p:sp>
    </p:spTree>
    <p:extLst>
      <p:ext uri="{BB962C8B-B14F-4D97-AF65-F5344CB8AC3E}">
        <p14:creationId xmlns:p14="http://schemas.microsoft.com/office/powerpoint/2010/main" val="31308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42CAE-9F6B-4F4E-93B0-21D9351B4C56}" type="datetime1">
              <a:rPr lang="en-US" smtClean="0"/>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CB7C-9259-4864-B3F8-C889525AFFC5}" type="slidenum">
              <a:rPr lang="en-US" smtClean="0"/>
              <a:t>‹#›</a:t>
            </a:fld>
            <a:endParaRPr lang="en-US"/>
          </a:p>
        </p:txBody>
      </p:sp>
    </p:spTree>
    <p:extLst>
      <p:ext uri="{BB962C8B-B14F-4D97-AF65-F5344CB8AC3E}">
        <p14:creationId xmlns:p14="http://schemas.microsoft.com/office/powerpoint/2010/main" val="640676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D96E1-2F08-49E6-A4FB-36EB7779EE29}" type="datetime1">
              <a:rPr lang="en-US" smtClean="0"/>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CB7C-9259-4864-B3F8-C889525AFFC5}" type="slidenum">
              <a:rPr lang="en-US" smtClean="0"/>
              <a:t>‹#›</a:t>
            </a:fld>
            <a:endParaRPr lang="en-US"/>
          </a:p>
        </p:txBody>
      </p:sp>
    </p:spTree>
    <p:extLst>
      <p:ext uri="{BB962C8B-B14F-4D97-AF65-F5344CB8AC3E}">
        <p14:creationId xmlns:p14="http://schemas.microsoft.com/office/powerpoint/2010/main" val="163220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B8069-CD64-4A0D-9E49-372BC072EDFF}" type="datetime1">
              <a:rPr lang="en-US" smtClean="0"/>
              <a:t>6/11/2014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5CB7C-9259-4864-B3F8-C889525AFFC5}" type="slidenum">
              <a:rPr lang="en-US" smtClean="0"/>
              <a:t>‹#›</a:t>
            </a:fld>
            <a:endParaRPr lang="en-US"/>
          </a:p>
        </p:txBody>
      </p:sp>
    </p:spTree>
    <p:extLst>
      <p:ext uri="{BB962C8B-B14F-4D97-AF65-F5344CB8AC3E}">
        <p14:creationId xmlns:p14="http://schemas.microsoft.com/office/powerpoint/2010/main" val="656029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png"/><Relationship Id="rId7"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60.png"/><Relationship Id="rId4" Type="http://schemas.openxmlformats.org/officeDocument/2006/relationships/image" Target="../media/image2.png"/><Relationship Id="rId9"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80.png"/><Relationship Id="rId12"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10.png"/><Relationship Id="rId5" Type="http://schemas.openxmlformats.org/officeDocument/2006/relationships/image" Target="../media/image3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60.png"/><Relationship Id="rId3" Type="http://schemas.openxmlformats.org/officeDocument/2006/relationships/image" Target="../media/image1.png"/><Relationship Id="rId7" Type="http://schemas.openxmlformats.org/officeDocument/2006/relationships/image" Target="../media/image80.png"/><Relationship Id="rId12"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9.png"/><Relationship Id="rId5" Type="http://schemas.openxmlformats.org/officeDocument/2006/relationships/image" Target="../media/image34.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80.png"/><Relationship Id="rId12"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12.png"/><Relationship Id="rId5" Type="http://schemas.openxmlformats.org/officeDocument/2006/relationships/image" Target="../media/image34.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50.png"/><Relationship Id="rId14"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80.png"/><Relationship Id="rId12"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12.png"/><Relationship Id="rId5" Type="http://schemas.openxmlformats.org/officeDocument/2006/relationships/image" Target="../media/image34.png"/><Relationship Id="rId15" Type="http://schemas.openxmlformats.org/officeDocument/2006/relationships/image" Target="../media/image60.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50.png"/><Relationship Id="rId1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24.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9.png"/><Relationship Id="rId7" Type="http://schemas.openxmlformats.org/officeDocument/2006/relationships/image" Target="../media/image26.png"/><Relationship Id="rId12"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1.png"/><Relationship Id="rId5" Type="http://schemas.openxmlformats.org/officeDocument/2006/relationships/image" Target="../media/image31.png"/><Relationship Id="rId10" Type="http://schemas.openxmlformats.org/officeDocument/2006/relationships/image" Target="../media/image14.png"/><Relationship Id="rId4" Type="http://schemas.openxmlformats.org/officeDocument/2006/relationships/image" Target="../media/image30.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png"/><Relationship Id="rId7"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4.png"/><Relationship Id="rId4" Type="http://schemas.openxmlformats.org/officeDocument/2006/relationships/image" Target="../media/image2.png"/><Relationship Id="rId9"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381000" y="6019800"/>
            <a:ext cx="8293608" cy="288036"/>
          </a:xfrm>
        </p:spPr>
        <p:txBody>
          <a:bodyPr/>
          <a:lstStyle/>
          <a:p>
            <a:r>
              <a:rPr lang="en-US" dirty="0" smtClean="0"/>
              <a:t>June 2014   Views expressed are those of the author and do not necessarily reflect the position of the Federal Reserve Bank of New York, the Federal Reserve Board, or the Federal Reserve System. </a:t>
            </a:r>
          </a:p>
          <a:p>
            <a:r>
              <a:rPr lang="en-US" dirty="0" smtClean="0"/>
              <a:t> </a:t>
            </a:r>
            <a:endParaRPr lang="en-US" dirty="0"/>
          </a:p>
        </p:txBody>
      </p:sp>
      <p:sp>
        <p:nvSpPr>
          <p:cNvPr id="8" name="Title 7"/>
          <p:cNvSpPr>
            <a:spLocks noGrp="1"/>
          </p:cNvSpPr>
          <p:nvPr>
            <p:ph type="ctrTitle"/>
          </p:nvPr>
        </p:nvSpPr>
        <p:spPr>
          <a:xfrm>
            <a:off x="228600" y="4267200"/>
            <a:ext cx="8153400" cy="1298448"/>
          </a:xfrm>
        </p:spPr>
        <p:txBody>
          <a:bodyPr/>
          <a:lstStyle/>
          <a:p>
            <a:pPr>
              <a:lnSpc>
                <a:spcPct val="100000"/>
              </a:lnSpc>
            </a:pPr>
            <a:r>
              <a:rPr lang="en-US" b="0" dirty="0" smtClean="0"/>
              <a:t>Liquidity Risk and U.S. Bank Lending at Home </a:t>
            </a:r>
            <a:br>
              <a:rPr lang="en-US" b="0" dirty="0" smtClean="0"/>
            </a:br>
            <a:r>
              <a:rPr lang="en-US" b="0" dirty="0" smtClean="0"/>
              <a:t>and Abroad</a:t>
            </a:r>
            <a:r>
              <a:rPr lang="en-US" sz="2400" b="0" dirty="0" smtClean="0"/>
              <a:t/>
            </a:r>
            <a:br>
              <a:rPr lang="en-US" sz="2400" b="0" dirty="0" smtClean="0"/>
            </a:br>
            <a:r>
              <a:rPr lang="en-US" sz="2400" b="0" dirty="0" smtClean="0"/>
              <a:t>	Ricardo Correa, Linda Goldberg, and Tara Rice</a:t>
            </a:r>
            <a:endParaRPr lang="en-US" sz="2400" b="0" i="1" dirty="0"/>
          </a:p>
        </p:txBody>
      </p:sp>
    </p:spTree>
    <p:extLst>
      <p:ext uri="{BB962C8B-B14F-4D97-AF65-F5344CB8AC3E}">
        <p14:creationId xmlns:p14="http://schemas.microsoft.com/office/powerpoint/2010/main" val="4055970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88144" y="5844658"/>
            <a:ext cx="6400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2286001" y="838200"/>
            <a:ext cx="4953000" cy="4343400"/>
          </a:xfrm>
          <a:custGeom>
            <a:avLst/>
            <a:gdLst>
              <a:gd name="connsiteX0" fmla="*/ 0 w 4543124"/>
              <a:gd name="connsiteY0" fmla="*/ 0 h 2387065"/>
              <a:gd name="connsiteX1" fmla="*/ 1992430 w 4543124"/>
              <a:gd name="connsiteY1" fmla="*/ 1732547 h 2387065"/>
              <a:gd name="connsiteX2" fmla="*/ 4543124 w 4543124"/>
              <a:gd name="connsiteY2" fmla="*/ 2387065 h 2387065"/>
              <a:gd name="connsiteX0" fmla="*/ 0 w 4512050"/>
              <a:gd name="connsiteY0" fmla="*/ 0 h 2595824"/>
              <a:gd name="connsiteX1" fmla="*/ 1992430 w 4512050"/>
              <a:gd name="connsiteY1" fmla="*/ 1732547 h 2595824"/>
              <a:gd name="connsiteX2" fmla="*/ 4512050 w 4512050"/>
              <a:gd name="connsiteY2" fmla="*/ 2595824 h 2595824"/>
            </a:gdLst>
            <a:ahLst/>
            <a:cxnLst>
              <a:cxn ang="0">
                <a:pos x="connsiteX0" y="connsiteY0"/>
              </a:cxn>
              <a:cxn ang="0">
                <a:pos x="connsiteX1" y="connsiteY1"/>
              </a:cxn>
              <a:cxn ang="0">
                <a:pos x="connsiteX2" y="connsiteY2"/>
              </a:cxn>
            </a:cxnLst>
            <a:rect l="l" t="t" r="r" b="b"/>
            <a:pathLst>
              <a:path w="4512050" h="2595824">
                <a:moveTo>
                  <a:pt x="0" y="0"/>
                </a:moveTo>
                <a:cubicBezTo>
                  <a:pt x="617621" y="667351"/>
                  <a:pt x="1235243" y="1334703"/>
                  <a:pt x="1992430" y="1732547"/>
                </a:cubicBezTo>
                <a:cubicBezTo>
                  <a:pt x="2749617" y="2130391"/>
                  <a:pt x="3615296" y="2467487"/>
                  <a:pt x="4512050" y="259582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16200000">
            <a:off x="-656851" y="3224896"/>
            <a:ext cx="4015858" cy="461665"/>
          </a:xfrm>
          <a:prstGeom prst="rect">
            <a:avLst/>
          </a:prstGeom>
          <a:noFill/>
        </p:spPr>
        <p:txBody>
          <a:bodyPr wrap="square" rtlCol="0">
            <a:spAutoFit/>
          </a:bodyPr>
          <a:lstStyle/>
          <a:p>
            <a:pPr algn="ctr"/>
            <a:r>
              <a:rPr lang="en-US" sz="2400" dirty="0" smtClean="0"/>
              <a:t>External Finance Cost</a:t>
            </a:r>
            <a:endParaRPr lang="en-US" sz="2400" dirty="0"/>
          </a:p>
        </p:txBody>
      </p:sp>
      <p:cxnSp>
        <p:nvCxnSpPr>
          <p:cNvPr id="3" name="Straight Connector 2"/>
          <p:cNvCxnSpPr/>
          <p:nvPr/>
        </p:nvCxnSpPr>
        <p:spPr>
          <a:xfrm>
            <a:off x="1688144" y="838200"/>
            <a:ext cx="0" cy="500645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29200" y="838200"/>
            <a:ext cx="0" cy="5006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352800" y="838200"/>
            <a:ext cx="0" cy="5006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705600" y="838200"/>
            <a:ext cx="0" cy="5006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1066800" y="762000"/>
                <a:ext cx="696666" cy="518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rPr>
                          </m:ctrlPr>
                        </m:sSubSupPr>
                        <m:e>
                          <m:sSub>
                            <m:sSubPr>
                              <m:ctrlPr>
                                <a:rPr lang="en-US" sz="2400" b="0" i="1" smtClean="0">
                                  <a:latin typeface="Cambria Math"/>
                                </a:rPr>
                              </m:ctrlPr>
                            </m:sSubPr>
                            <m:e>
                              <m:r>
                                <a:rPr lang="en-US" sz="2400" i="1">
                                  <a:latin typeface="Cambria Math"/>
                                </a:rPr>
                                <m:t>𝑟</m:t>
                              </m:r>
                            </m:e>
                            <m:sub>
                              <m:r>
                                <a:rPr lang="en-US" sz="2400" b="0" i="1" smtClean="0">
                                  <a:latin typeface="Cambria Math"/>
                                </a:rPr>
                                <m:t>𝑡</m:t>
                              </m:r>
                            </m:sub>
                          </m:sSub>
                        </m:e>
                        <m:sub/>
                        <m:sup>
                          <m:r>
                            <a:rPr lang="en-US" sz="2400" b="0" i="1" smtClean="0">
                              <a:latin typeface="Cambria Math"/>
                            </a:rPr>
                            <m:t>𝑐𝑖</m:t>
                          </m:r>
                        </m:sup>
                      </m:sSubSup>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762000"/>
                <a:ext cx="696666" cy="51821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95600" y="5869879"/>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=1</m:t>
                      </m:r>
                    </m:oMath>
                  </m:oMathPara>
                </a14:m>
                <a:endParaRPr lang="en-US" sz="2400" dirty="0">
                  <a:latin typeface="Utsaah" pitchFamily="34" charset="0"/>
                  <a:ea typeface="Cambria Math" pitchFamily="18" charset="0"/>
                  <a:cs typeface="Utsaah"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95600" y="5869879"/>
                <a:ext cx="914400"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572000" y="5870056"/>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=2</m:t>
                      </m:r>
                    </m:oMath>
                  </m:oMathPara>
                </a14:m>
                <a:endParaRPr lang="en-US" sz="2400" dirty="0">
                  <a:latin typeface="Utsaah" pitchFamily="34" charset="0"/>
                  <a:ea typeface="Cambria Math" pitchFamily="18" charset="0"/>
                  <a:cs typeface="Utsaah"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572000" y="5870056"/>
                <a:ext cx="914400"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6248400" y="5863708"/>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m:t>
                      </m:r>
                      <m:r>
                        <a:rPr lang="en-US" sz="2400" b="0" i="1" smtClean="0">
                          <a:latin typeface="Cambria Math"/>
                          <a:ea typeface="Cambria Math" pitchFamily="18" charset="0"/>
                          <a:cs typeface="Utsaah" pitchFamily="34" charset="0"/>
                        </a:rPr>
                        <m:t>𝑘</m:t>
                      </m:r>
                    </m:oMath>
                  </m:oMathPara>
                </a14:m>
                <a:endParaRPr lang="en-US" sz="2400" dirty="0">
                  <a:latin typeface="Utsaah" pitchFamily="34" charset="0"/>
                  <a:ea typeface="Cambria Math" pitchFamily="18" charset="0"/>
                  <a:cs typeface="Utsaah"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6248400" y="5863708"/>
                <a:ext cx="914400" cy="461665"/>
              </a:xfrm>
              <a:prstGeom prst="rect">
                <a:avLst/>
              </a:prstGeom>
              <a:blipFill rotWithShape="1">
                <a:blip r:embed="rId6"/>
                <a:stretch>
                  <a:fillRect/>
                </a:stretch>
              </a:blipFill>
            </p:spPr>
            <p:txBody>
              <a:bodyPr/>
              <a:lstStyle/>
              <a:p>
                <a:r>
                  <a:rPr lang="en-US">
                    <a:noFill/>
                  </a:rPr>
                  <a:t> </a:t>
                </a:r>
              </a:p>
            </p:txBody>
          </p:sp>
        </mc:Fallback>
      </mc:AlternateContent>
      <p:sp>
        <p:nvSpPr>
          <p:cNvPr id="41" name="Oval 40"/>
          <p:cNvSpPr/>
          <p:nvPr/>
        </p:nvSpPr>
        <p:spPr>
          <a:xfrm>
            <a:off x="3314700" y="2446022"/>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314700" y="3962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9911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991100" y="481197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4991100" y="532129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667500" y="547997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667500" y="523422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667500" y="498633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50"/>
              <p:cNvSpPr txBox="1"/>
              <p:nvPr/>
            </p:nvSpPr>
            <p:spPr>
              <a:xfrm>
                <a:off x="7018133" y="4861478"/>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2</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7018133" y="4861478"/>
                <a:ext cx="914400"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018133" y="516666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1</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7018133" y="5166665"/>
                <a:ext cx="914400" cy="46166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018133" y="5408391"/>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0</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7018133" y="5408391"/>
                <a:ext cx="914400" cy="461665"/>
              </a:xfrm>
              <a:prstGeom prst="rect">
                <a:avLst/>
              </a:prstGeom>
              <a:blipFill rotWithShape="1">
                <a:blip r:embed="rId9"/>
                <a:stretch>
                  <a:fillRect/>
                </a:stretch>
              </a:blipFill>
            </p:spPr>
            <p:txBody>
              <a:bodyPr/>
              <a:lstStyle/>
              <a:p>
                <a:r>
                  <a:rPr lang="en-US">
                    <a:noFill/>
                  </a:rPr>
                  <a:t> </a:t>
                </a:r>
              </a:p>
            </p:txBody>
          </p:sp>
        </mc:Fallback>
      </mc:AlternateContent>
      <p:sp>
        <p:nvSpPr>
          <p:cNvPr id="54" name="Oval 53"/>
          <p:cNvSpPr/>
          <p:nvPr/>
        </p:nvSpPr>
        <p:spPr>
          <a:xfrm>
            <a:off x="3314700" y="498157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873250" y="4102100"/>
            <a:ext cx="5353050" cy="1466850"/>
          </a:xfrm>
          <a:custGeom>
            <a:avLst/>
            <a:gdLst>
              <a:gd name="connsiteX0" fmla="*/ 5353050 w 5353050"/>
              <a:gd name="connsiteY0" fmla="*/ 1466850 h 1466850"/>
              <a:gd name="connsiteX1" fmla="*/ 4813300 w 5353050"/>
              <a:gd name="connsiteY1" fmla="*/ 1428750 h 1466850"/>
              <a:gd name="connsiteX2" fmla="*/ 3155950 w 5353050"/>
              <a:gd name="connsiteY2" fmla="*/ 1270000 h 1466850"/>
              <a:gd name="connsiteX3" fmla="*/ 1479550 w 5353050"/>
              <a:gd name="connsiteY3" fmla="*/ 927100 h 1466850"/>
              <a:gd name="connsiteX4" fmla="*/ 0 w 5353050"/>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3050" h="1466850">
                <a:moveTo>
                  <a:pt x="5353050" y="1466850"/>
                </a:moveTo>
                <a:lnTo>
                  <a:pt x="4813300" y="1428750"/>
                </a:lnTo>
                <a:cubicBezTo>
                  <a:pt x="4447117" y="1395942"/>
                  <a:pt x="3711575" y="1353608"/>
                  <a:pt x="3155950" y="1270000"/>
                </a:cubicBezTo>
                <a:cubicBezTo>
                  <a:pt x="2600325" y="1186392"/>
                  <a:pt x="2005542" y="1138767"/>
                  <a:pt x="1479550" y="927100"/>
                </a:cubicBezTo>
                <a:cubicBezTo>
                  <a:pt x="953558" y="715433"/>
                  <a:pt x="476779" y="357716"/>
                  <a:pt x="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778000" y="2717802"/>
            <a:ext cx="5445125" cy="2654300"/>
          </a:xfrm>
          <a:custGeom>
            <a:avLst/>
            <a:gdLst>
              <a:gd name="connsiteX0" fmla="*/ 5454650 w 5454650"/>
              <a:gd name="connsiteY0" fmla="*/ 2609850 h 2620486"/>
              <a:gd name="connsiteX1" fmla="*/ 4927600 w 5454650"/>
              <a:gd name="connsiteY1" fmla="*/ 2559050 h 2620486"/>
              <a:gd name="connsiteX2" fmla="*/ 3251200 w 5454650"/>
              <a:gd name="connsiteY2" fmla="*/ 2139950 h 2620486"/>
              <a:gd name="connsiteX3" fmla="*/ 1574800 w 5454650"/>
              <a:gd name="connsiteY3" fmla="*/ 1282700 h 2620486"/>
              <a:gd name="connsiteX4" fmla="*/ 0 w 5454650"/>
              <a:gd name="connsiteY4" fmla="*/ 0 h 2620486"/>
              <a:gd name="connsiteX0" fmla="*/ 5441950 w 5441950"/>
              <a:gd name="connsiteY0" fmla="*/ 2622550 h 2630119"/>
              <a:gd name="connsiteX1" fmla="*/ 4927600 w 5441950"/>
              <a:gd name="connsiteY1" fmla="*/ 2559050 h 2630119"/>
              <a:gd name="connsiteX2" fmla="*/ 3251200 w 5441950"/>
              <a:gd name="connsiteY2" fmla="*/ 2139950 h 2630119"/>
              <a:gd name="connsiteX3" fmla="*/ 1574800 w 5441950"/>
              <a:gd name="connsiteY3" fmla="*/ 1282700 h 2630119"/>
              <a:gd name="connsiteX4" fmla="*/ 0 w 5441950"/>
              <a:gd name="connsiteY4" fmla="*/ 0 h 2630119"/>
              <a:gd name="connsiteX0" fmla="*/ 5441950 w 5441950"/>
              <a:gd name="connsiteY0" fmla="*/ 2622550 h 2622550"/>
              <a:gd name="connsiteX1" fmla="*/ 4927600 w 5441950"/>
              <a:gd name="connsiteY1" fmla="*/ 2559050 h 2622550"/>
              <a:gd name="connsiteX2" fmla="*/ 3251200 w 5441950"/>
              <a:gd name="connsiteY2" fmla="*/ 2139950 h 2622550"/>
              <a:gd name="connsiteX3" fmla="*/ 1574800 w 5441950"/>
              <a:gd name="connsiteY3" fmla="*/ 1282700 h 2622550"/>
              <a:gd name="connsiteX4" fmla="*/ 0 w 5441950"/>
              <a:gd name="connsiteY4" fmla="*/ 0 h 2622550"/>
              <a:gd name="connsiteX0" fmla="*/ 5441950 w 5441950"/>
              <a:gd name="connsiteY0" fmla="*/ 2622550 h 2627027"/>
              <a:gd name="connsiteX1" fmla="*/ 5337175 w 5441950"/>
              <a:gd name="connsiteY1" fmla="*/ 2622550 h 2627027"/>
              <a:gd name="connsiteX2" fmla="*/ 4927600 w 5441950"/>
              <a:gd name="connsiteY2" fmla="*/ 2559050 h 2627027"/>
              <a:gd name="connsiteX3" fmla="*/ 3251200 w 5441950"/>
              <a:gd name="connsiteY3" fmla="*/ 2139950 h 2627027"/>
              <a:gd name="connsiteX4" fmla="*/ 1574800 w 5441950"/>
              <a:gd name="connsiteY4" fmla="*/ 1282700 h 2627027"/>
              <a:gd name="connsiteX5" fmla="*/ 0 w 5441950"/>
              <a:gd name="connsiteY5" fmla="*/ 0 h 2627027"/>
              <a:gd name="connsiteX0" fmla="*/ 5441950 w 5441950"/>
              <a:gd name="connsiteY0" fmla="*/ 2622550 h 2635046"/>
              <a:gd name="connsiteX1" fmla="*/ 5343525 w 5441950"/>
              <a:gd name="connsiteY1" fmla="*/ 2632075 h 2635046"/>
              <a:gd name="connsiteX2" fmla="*/ 4927600 w 5441950"/>
              <a:gd name="connsiteY2" fmla="*/ 2559050 h 2635046"/>
              <a:gd name="connsiteX3" fmla="*/ 3251200 w 5441950"/>
              <a:gd name="connsiteY3" fmla="*/ 2139950 h 2635046"/>
              <a:gd name="connsiteX4" fmla="*/ 1574800 w 5441950"/>
              <a:gd name="connsiteY4" fmla="*/ 1282700 h 2635046"/>
              <a:gd name="connsiteX5" fmla="*/ 0 w 5441950"/>
              <a:gd name="connsiteY5" fmla="*/ 0 h 2635046"/>
              <a:gd name="connsiteX0" fmla="*/ 5441950 w 5441950"/>
              <a:gd name="connsiteY0" fmla="*/ 2635250 h 2637460"/>
              <a:gd name="connsiteX1" fmla="*/ 5343525 w 5441950"/>
              <a:gd name="connsiteY1" fmla="*/ 2632075 h 2637460"/>
              <a:gd name="connsiteX2" fmla="*/ 4927600 w 5441950"/>
              <a:gd name="connsiteY2" fmla="*/ 2559050 h 2637460"/>
              <a:gd name="connsiteX3" fmla="*/ 3251200 w 5441950"/>
              <a:gd name="connsiteY3" fmla="*/ 2139950 h 2637460"/>
              <a:gd name="connsiteX4" fmla="*/ 1574800 w 5441950"/>
              <a:gd name="connsiteY4" fmla="*/ 1282700 h 2637460"/>
              <a:gd name="connsiteX5" fmla="*/ 0 w 5441950"/>
              <a:gd name="connsiteY5" fmla="*/ 0 h 2637460"/>
              <a:gd name="connsiteX0" fmla="*/ 5441950 w 5441950"/>
              <a:gd name="connsiteY0" fmla="*/ 2635250 h 2644947"/>
              <a:gd name="connsiteX1" fmla="*/ 5346700 w 5441950"/>
              <a:gd name="connsiteY1" fmla="*/ 2641600 h 2644947"/>
              <a:gd name="connsiteX2" fmla="*/ 4927600 w 5441950"/>
              <a:gd name="connsiteY2" fmla="*/ 2559050 h 2644947"/>
              <a:gd name="connsiteX3" fmla="*/ 3251200 w 5441950"/>
              <a:gd name="connsiteY3" fmla="*/ 2139950 h 2644947"/>
              <a:gd name="connsiteX4" fmla="*/ 1574800 w 5441950"/>
              <a:gd name="connsiteY4" fmla="*/ 1282700 h 2644947"/>
              <a:gd name="connsiteX5" fmla="*/ 0 w 5441950"/>
              <a:gd name="connsiteY5" fmla="*/ 0 h 2644947"/>
              <a:gd name="connsiteX0" fmla="*/ 5445125 w 5445125"/>
              <a:gd name="connsiteY0" fmla="*/ 2654300 h 2654300"/>
              <a:gd name="connsiteX1" fmla="*/ 5346700 w 5445125"/>
              <a:gd name="connsiteY1" fmla="*/ 2641600 h 2654300"/>
              <a:gd name="connsiteX2" fmla="*/ 4927600 w 5445125"/>
              <a:gd name="connsiteY2" fmla="*/ 2559050 h 2654300"/>
              <a:gd name="connsiteX3" fmla="*/ 3251200 w 5445125"/>
              <a:gd name="connsiteY3" fmla="*/ 2139950 h 2654300"/>
              <a:gd name="connsiteX4" fmla="*/ 1574800 w 5445125"/>
              <a:gd name="connsiteY4" fmla="*/ 1282700 h 2654300"/>
              <a:gd name="connsiteX5" fmla="*/ 0 w 5445125"/>
              <a:gd name="connsiteY5" fmla="*/ 0 h 26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5125" h="2654300">
                <a:moveTo>
                  <a:pt x="5445125" y="2654300"/>
                </a:moveTo>
                <a:cubicBezTo>
                  <a:pt x="5432954" y="2653242"/>
                  <a:pt x="5432425" y="2652183"/>
                  <a:pt x="5346700" y="2641600"/>
                </a:cubicBezTo>
                <a:cubicBezTo>
                  <a:pt x="5260975" y="2631017"/>
                  <a:pt x="5276850" y="2642658"/>
                  <a:pt x="4927600" y="2559050"/>
                </a:cubicBezTo>
                <a:cubicBezTo>
                  <a:pt x="4578350" y="2475442"/>
                  <a:pt x="3810000" y="2352675"/>
                  <a:pt x="3251200" y="2139950"/>
                </a:cubicBezTo>
                <a:cubicBezTo>
                  <a:pt x="2692400" y="1927225"/>
                  <a:pt x="2116667" y="1639358"/>
                  <a:pt x="1574800" y="1282700"/>
                </a:cubicBezTo>
                <a:cubicBezTo>
                  <a:pt x="1032933" y="926042"/>
                  <a:pt x="516466" y="463021"/>
                  <a:pt x="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52400" y="12387"/>
            <a:ext cx="4572000" cy="461665"/>
          </a:xfrm>
          <a:prstGeom prst="rect">
            <a:avLst/>
          </a:prstGeom>
          <a:noFill/>
        </p:spPr>
        <p:txBody>
          <a:bodyPr wrap="square" rtlCol="0">
            <a:spAutoFit/>
          </a:bodyPr>
          <a:lstStyle/>
          <a:p>
            <a:r>
              <a:rPr lang="en-US" sz="2400" dirty="0" smtClean="0"/>
              <a:t>Baseline Scenario</a:t>
            </a:r>
            <a:endParaRPr lang="en-US" sz="2400" dirty="0"/>
          </a:p>
        </p:txBody>
      </p:sp>
      <mc:AlternateContent xmlns:mc="http://schemas.openxmlformats.org/markup-compatibility/2006" xmlns:a14="http://schemas.microsoft.com/office/drawing/2010/main">
        <mc:Choice Requires="a14">
          <p:sp>
            <p:nvSpPr>
              <p:cNvPr id="37" name="TextBox 36"/>
              <p:cNvSpPr txBox="1"/>
              <p:nvPr/>
            </p:nvSpPr>
            <p:spPr>
              <a:xfrm>
                <a:off x="5925694" y="6325372"/>
                <a:ext cx="3099278" cy="473591"/>
              </a:xfrm>
              <a:prstGeom prst="rect">
                <a:avLst/>
              </a:prstGeom>
              <a:noFill/>
            </p:spPr>
            <p:txBody>
              <a:bodyPr wrap="square" rtlCol="0">
                <a:spAutoFit/>
              </a:bodyPr>
              <a:lstStyle/>
              <a:p>
                <a:r>
                  <a:rPr lang="en-US" sz="2400" dirty="0" smtClean="0"/>
                  <a:t>Bank Characteristic  </a:t>
                </a:r>
                <a14:m>
                  <m:oMath xmlns:m="http://schemas.openxmlformats.org/officeDocument/2006/math">
                    <m:sSup>
                      <m:sSupPr>
                        <m:ctrlPr>
                          <a:rPr lang="en-US" sz="2400" i="1" smtClean="0">
                            <a:latin typeface="Cambria Math"/>
                          </a:rPr>
                        </m:ctrlPr>
                      </m:sSupPr>
                      <m:e>
                        <m:r>
                          <a:rPr lang="en-US" sz="2400" b="0" i="1" smtClean="0">
                            <a:latin typeface="Cambria Math"/>
                          </a:rPr>
                          <m:t>𝑥</m:t>
                        </m:r>
                      </m:e>
                      <m:sup>
                        <m:r>
                          <a:rPr lang="en-US" sz="2400" b="0" i="1" smtClean="0">
                            <a:latin typeface="Cambria Math"/>
                          </a:rPr>
                          <m:t>𝑖</m:t>
                        </m:r>
                      </m:sup>
                    </m:sSup>
                  </m:oMath>
                </a14:m>
                <a:endParaRPr lang="en-US" sz="2400" dirty="0" smtClean="0"/>
              </a:p>
            </p:txBody>
          </p:sp>
        </mc:Choice>
        <mc:Fallback xmlns="">
          <p:sp>
            <p:nvSpPr>
              <p:cNvPr id="37" name="TextBox 36"/>
              <p:cNvSpPr txBox="1">
                <a:spLocks noRot="1" noChangeAspect="1" noMove="1" noResize="1" noEditPoints="1" noAdjustHandles="1" noChangeArrowheads="1" noChangeShapeType="1" noTextEdit="1"/>
              </p:cNvSpPr>
              <p:nvPr/>
            </p:nvSpPr>
            <p:spPr>
              <a:xfrm>
                <a:off x="5925694" y="6325372"/>
                <a:ext cx="3099278" cy="473591"/>
              </a:xfrm>
              <a:prstGeom prst="rect">
                <a:avLst/>
              </a:prstGeom>
              <a:blipFill rotWithShape="1">
                <a:blip r:embed="rId10"/>
                <a:stretch>
                  <a:fillRect l="-2953" t="-7792" b="-29870"/>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D3D5CB7C-9259-4864-B3F8-C889525AFFC5}" type="slidenum">
              <a:rPr lang="en-US" smtClean="0"/>
              <a:t>10</a:t>
            </a:fld>
            <a:endParaRPr lang="en-US"/>
          </a:p>
        </p:txBody>
      </p:sp>
    </p:spTree>
    <p:extLst>
      <p:ext uri="{BB962C8B-B14F-4D97-AF65-F5344CB8AC3E}">
        <p14:creationId xmlns:p14="http://schemas.microsoft.com/office/powerpoint/2010/main" val="319424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88144" y="5844658"/>
            <a:ext cx="6400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2286001" y="838200"/>
            <a:ext cx="4953000" cy="4343400"/>
          </a:xfrm>
          <a:custGeom>
            <a:avLst/>
            <a:gdLst>
              <a:gd name="connsiteX0" fmla="*/ 0 w 4543124"/>
              <a:gd name="connsiteY0" fmla="*/ 0 h 2387065"/>
              <a:gd name="connsiteX1" fmla="*/ 1992430 w 4543124"/>
              <a:gd name="connsiteY1" fmla="*/ 1732547 h 2387065"/>
              <a:gd name="connsiteX2" fmla="*/ 4543124 w 4543124"/>
              <a:gd name="connsiteY2" fmla="*/ 2387065 h 2387065"/>
              <a:gd name="connsiteX0" fmla="*/ 0 w 4512050"/>
              <a:gd name="connsiteY0" fmla="*/ 0 h 2595824"/>
              <a:gd name="connsiteX1" fmla="*/ 1992430 w 4512050"/>
              <a:gd name="connsiteY1" fmla="*/ 1732547 h 2595824"/>
              <a:gd name="connsiteX2" fmla="*/ 4512050 w 4512050"/>
              <a:gd name="connsiteY2" fmla="*/ 2595824 h 2595824"/>
            </a:gdLst>
            <a:ahLst/>
            <a:cxnLst>
              <a:cxn ang="0">
                <a:pos x="connsiteX0" y="connsiteY0"/>
              </a:cxn>
              <a:cxn ang="0">
                <a:pos x="connsiteX1" y="connsiteY1"/>
              </a:cxn>
              <a:cxn ang="0">
                <a:pos x="connsiteX2" y="connsiteY2"/>
              </a:cxn>
            </a:cxnLst>
            <a:rect l="l" t="t" r="r" b="b"/>
            <a:pathLst>
              <a:path w="4512050" h="2595824">
                <a:moveTo>
                  <a:pt x="0" y="0"/>
                </a:moveTo>
                <a:cubicBezTo>
                  <a:pt x="617621" y="667351"/>
                  <a:pt x="1235243" y="1334703"/>
                  <a:pt x="1992430" y="1732547"/>
                </a:cubicBezTo>
                <a:cubicBezTo>
                  <a:pt x="2749617" y="2130391"/>
                  <a:pt x="3615296" y="2467487"/>
                  <a:pt x="4512050" y="259582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16200000">
            <a:off x="-656851" y="3224896"/>
            <a:ext cx="4015858" cy="461665"/>
          </a:xfrm>
          <a:prstGeom prst="rect">
            <a:avLst/>
          </a:prstGeom>
          <a:noFill/>
        </p:spPr>
        <p:txBody>
          <a:bodyPr wrap="square" rtlCol="0">
            <a:spAutoFit/>
          </a:bodyPr>
          <a:lstStyle/>
          <a:p>
            <a:pPr algn="ctr"/>
            <a:r>
              <a:rPr lang="en-US" sz="2400" dirty="0" smtClean="0"/>
              <a:t>External Finance Cost</a:t>
            </a:r>
            <a:endParaRPr lang="en-US" sz="2400" dirty="0"/>
          </a:p>
        </p:txBody>
      </p:sp>
      <p:cxnSp>
        <p:nvCxnSpPr>
          <p:cNvPr id="3" name="Straight Connector 2"/>
          <p:cNvCxnSpPr/>
          <p:nvPr/>
        </p:nvCxnSpPr>
        <p:spPr>
          <a:xfrm>
            <a:off x="1688144" y="838200"/>
            <a:ext cx="0" cy="500645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29200" y="838200"/>
            <a:ext cx="0" cy="5006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352800" y="838200"/>
            <a:ext cx="0" cy="5006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705600" y="838200"/>
            <a:ext cx="0" cy="5006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1066800" y="762000"/>
                <a:ext cx="696666" cy="518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rPr>
                          </m:ctrlPr>
                        </m:sSubSupPr>
                        <m:e>
                          <m:sSub>
                            <m:sSubPr>
                              <m:ctrlPr>
                                <a:rPr lang="en-US" sz="2400" b="0" i="1" smtClean="0">
                                  <a:latin typeface="Cambria Math"/>
                                </a:rPr>
                              </m:ctrlPr>
                            </m:sSubPr>
                            <m:e>
                              <m:r>
                                <a:rPr lang="en-US" sz="2400" i="1">
                                  <a:latin typeface="Cambria Math"/>
                                </a:rPr>
                                <m:t>𝑟</m:t>
                              </m:r>
                            </m:e>
                            <m:sub>
                              <m:r>
                                <a:rPr lang="en-US" sz="2400" b="0" i="1" smtClean="0">
                                  <a:latin typeface="Cambria Math"/>
                                </a:rPr>
                                <m:t>𝑡</m:t>
                              </m:r>
                            </m:sub>
                          </m:sSub>
                        </m:e>
                        <m:sub/>
                        <m:sup>
                          <m:r>
                            <a:rPr lang="en-US" sz="2400" b="0" i="1" smtClean="0">
                              <a:latin typeface="Cambria Math"/>
                            </a:rPr>
                            <m:t>𝑐𝑖</m:t>
                          </m:r>
                        </m:sup>
                      </m:sSubSup>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762000"/>
                <a:ext cx="696666" cy="51821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95600" y="5869879"/>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=1</m:t>
                      </m:r>
                    </m:oMath>
                  </m:oMathPara>
                </a14:m>
                <a:endParaRPr lang="en-US" sz="2400" dirty="0">
                  <a:latin typeface="Utsaah" pitchFamily="34" charset="0"/>
                  <a:ea typeface="Cambria Math" pitchFamily="18" charset="0"/>
                  <a:cs typeface="Utsaah"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95600" y="5869879"/>
                <a:ext cx="914400"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572000" y="5870056"/>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=2</m:t>
                      </m:r>
                    </m:oMath>
                  </m:oMathPara>
                </a14:m>
                <a:endParaRPr lang="en-US" sz="2400" dirty="0">
                  <a:latin typeface="Utsaah" pitchFamily="34" charset="0"/>
                  <a:ea typeface="Cambria Math" pitchFamily="18" charset="0"/>
                  <a:cs typeface="Utsaah"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572000" y="5870056"/>
                <a:ext cx="914400"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6248400" y="5863708"/>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m:t>
                      </m:r>
                      <m:r>
                        <a:rPr lang="en-US" sz="2400" b="0" i="1" smtClean="0">
                          <a:latin typeface="Cambria Math"/>
                          <a:ea typeface="Cambria Math" pitchFamily="18" charset="0"/>
                          <a:cs typeface="Utsaah" pitchFamily="34" charset="0"/>
                        </a:rPr>
                        <m:t>𝑘</m:t>
                      </m:r>
                    </m:oMath>
                  </m:oMathPara>
                </a14:m>
                <a:endParaRPr lang="en-US" sz="2400" dirty="0">
                  <a:latin typeface="Utsaah" pitchFamily="34" charset="0"/>
                  <a:ea typeface="Cambria Math" pitchFamily="18" charset="0"/>
                  <a:cs typeface="Utsaah"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6248400" y="5863708"/>
                <a:ext cx="914400" cy="461665"/>
              </a:xfrm>
              <a:prstGeom prst="rect">
                <a:avLst/>
              </a:prstGeom>
              <a:blipFill rotWithShape="1">
                <a:blip r:embed="rId6"/>
                <a:stretch>
                  <a:fillRect/>
                </a:stretch>
              </a:blipFill>
            </p:spPr>
            <p:txBody>
              <a:bodyPr/>
              <a:lstStyle/>
              <a:p>
                <a:r>
                  <a:rPr lang="en-US">
                    <a:noFill/>
                  </a:rPr>
                  <a:t> </a:t>
                </a:r>
              </a:p>
            </p:txBody>
          </p:sp>
        </mc:Fallback>
      </mc:AlternateContent>
      <p:sp>
        <p:nvSpPr>
          <p:cNvPr id="41" name="Oval 40"/>
          <p:cNvSpPr/>
          <p:nvPr/>
        </p:nvSpPr>
        <p:spPr>
          <a:xfrm>
            <a:off x="3314700" y="2446022"/>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314700" y="3962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9911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991100" y="481197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4991100" y="532129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667500" y="547997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667500" y="523422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667500" y="498633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50"/>
              <p:cNvSpPr txBox="1"/>
              <p:nvPr/>
            </p:nvSpPr>
            <p:spPr>
              <a:xfrm>
                <a:off x="7018133" y="4861478"/>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2</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7018133" y="4861478"/>
                <a:ext cx="914400"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018133" y="516666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1</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7018133" y="5166665"/>
                <a:ext cx="914400" cy="46166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018133" y="5408391"/>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0</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7018133" y="5408391"/>
                <a:ext cx="914400" cy="461665"/>
              </a:xfrm>
              <a:prstGeom prst="rect">
                <a:avLst/>
              </a:prstGeom>
              <a:blipFill rotWithShape="1">
                <a:blip r:embed="rId9"/>
                <a:stretch>
                  <a:fillRect/>
                </a:stretch>
              </a:blipFill>
            </p:spPr>
            <p:txBody>
              <a:bodyPr/>
              <a:lstStyle/>
              <a:p>
                <a:r>
                  <a:rPr lang="en-US">
                    <a:noFill/>
                  </a:rPr>
                  <a:t> </a:t>
                </a:r>
              </a:p>
            </p:txBody>
          </p:sp>
        </mc:Fallback>
      </mc:AlternateContent>
      <p:sp>
        <p:nvSpPr>
          <p:cNvPr id="54" name="Oval 53"/>
          <p:cNvSpPr/>
          <p:nvPr/>
        </p:nvSpPr>
        <p:spPr>
          <a:xfrm>
            <a:off x="3314700" y="498157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873250" y="4102100"/>
            <a:ext cx="5353050" cy="1466850"/>
          </a:xfrm>
          <a:custGeom>
            <a:avLst/>
            <a:gdLst>
              <a:gd name="connsiteX0" fmla="*/ 5353050 w 5353050"/>
              <a:gd name="connsiteY0" fmla="*/ 1466850 h 1466850"/>
              <a:gd name="connsiteX1" fmla="*/ 4813300 w 5353050"/>
              <a:gd name="connsiteY1" fmla="*/ 1428750 h 1466850"/>
              <a:gd name="connsiteX2" fmla="*/ 3155950 w 5353050"/>
              <a:gd name="connsiteY2" fmla="*/ 1270000 h 1466850"/>
              <a:gd name="connsiteX3" fmla="*/ 1479550 w 5353050"/>
              <a:gd name="connsiteY3" fmla="*/ 927100 h 1466850"/>
              <a:gd name="connsiteX4" fmla="*/ 0 w 5353050"/>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3050" h="1466850">
                <a:moveTo>
                  <a:pt x="5353050" y="1466850"/>
                </a:moveTo>
                <a:lnTo>
                  <a:pt x="4813300" y="1428750"/>
                </a:lnTo>
                <a:cubicBezTo>
                  <a:pt x="4447117" y="1395942"/>
                  <a:pt x="3711575" y="1353608"/>
                  <a:pt x="3155950" y="1270000"/>
                </a:cubicBezTo>
                <a:cubicBezTo>
                  <a:pt x="2600325" y="1186392"/>
                  <a:pt x="2005542" y="1138767"/>
                  <a:pt x="1479550" y="927100"/>
                </a:cubicBezTo>
                <a:cubicBezTo>
                  <a:pt x="953558" y="715433"/>
                  <a:pt x="476779" y="357716"/>
                  <a:pt x="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778000" y="2717802"/>
            <a:ext cx="5445125" cy="2654300"/>
          </a:xfrm>
          <a:custGeom>
            <a:avLst/>
            <a:gdLst>
              <a:gd name="connsiteX0" fmla="*/ 5454650 w 5454650"/>
              <a:gd name="connsiteY0" fmla="*/ 2609850 h 2620486"/>
              <a:gd name="connsiteX1" fmla="*/ 4927600 w 5454650"/>
              <a:gd name="connsiteY1" fmla="*/ 2559050 h 2620486"/>
              <a:gd name="connsiteX2" fmla="*/ 3251200 w 5454650"/>
              <a:gd name="connsiteY2" fmla="*/ 2139950 h 2620486"/>
              <a:gd name="connsiteX3" fmla="*/ 1574800 w 5454650"/>
              <a:gd name="connsiteY3" fmla="*/ 1282700 h 2620486"/>
              <a:gd name="connsiteX4" fmla="*/ 0 w 5454650"/>
              <a:gd name="connsiteY4" fmla="*/ 0 h 2620486"/>
              <a:gd name="connsiteX0" fmla="*/ 5441950 w 5441950"/>
              <a:gd name="connsiteY0" fmla="*/ 2622550 h 2630119"/>
              <a:gd name="connsiteX1" fmla="*/ 4927600 w 5441950"/>
              <a:gd name="connsiteY1" fmla="*/ 2559050 h 2630119"/>
              <a:gd name="connsiteX2" fmla="*/ 3251200 w 5441950"/>
              <a:gd name="connsiteY2" fmla="*/ 2139950 h 2630119"/>
              <a:gd name="connsiteX3" fmla="*/ 1574800 w 5441950"/>
              <a:gd name="connsiteY3" fmla="*/ 1282700 h 2630119"/>
              <a:gd name="connsiteX4" fmla="*/ 0 w 5441950"/>
              <a:gd name="connsiteY4" fmla="*/ 0 h 2630119"/>
              <a:gd name="connsiteX0" fmla="*/ 5441950 w 5441950"/>
              <a:gd name="connsiteY0" fmla="*/ 2622550 h 2622550"/>
              <a:gd name="connsiteX1" fmla="*/ 4927600 w 5441950"/>
              <a:gd name="connsiteY1" fmla="*/ 2559050 h 2622550"/>
              <a:gd name="connsiteX2" fmla="*/ 3251200 w 5441950"/>
              <a:gd name="connsiteY2" fmla="*/ 2139950 h 2622550"/>
              <a:gd name="connsiteX3" fmla="*/ 1574800 w 5441950"/>
              <a:gd name="connsiteY3" fmla="*/ 1282700 h 2622550"/>
              <a:gd name="connsiteX4" fmla="*/ 0 w 5441950"/>
              <a:gd name="connsiteY4" fmla="*/ 0 h 2622550"/>
              <a:gd name="connsiteX0" fmla="*/ 5441950 w 5441950"/>
              <a:gd name="connsiteY0" fmla="*/ 2622550 h 2627027"/>
              <a:gd name="connsiteX1" fmla="*/ 5337175 w 5441950"/>
              <a:gd name="connsiteY1" fmla="*/ 2622550 h 2627027"/>
              <a:gd name="connsiteX2" fmla="*/ 4927600 w 5441950"/>
              <a:gd name="connsiteY2" fmla="*/ 2559050 h 2627027"/>
              <a:gd name="connsiteX3" fmla="*/ 3251200 w 5441950"/>
              <a:gd name="connsiteY3" fmla="*/ 2139950 h 2627027"/>
              <a:gd name="connsiteX4" fmla="*/ 1574800 w 5441950"/>
              <a:gd name="connsiteY4" fmla="*/ 1282700 h 2627027"/>
              <a:gd name="connsiteX5" fmla="*/ 0 w 5441950"/>
              <a:gd name="connsiteY5" fmla="*/ 0 h 2627027"/>
              <a:gd name="connsiteX0" fmla="*/ 5441950 w 5441950"/>
              <a:gd name="connsiteY0" fmla="*/ 2622550 h 2635046"/>
              <a:gd name="connsiteX1" fmla="*/ 5343525 w 5441950"/>
              <a:gd name="connsiteY1" fmla="*/ 2632075 h 2635046"/>
              <a:gd name="connsiteX2" fmla="*/ 4927600 w 5441950"/>
              <a:gd name="connsiteY2" fmla="*/ 2559050 h 2635046"/>
              <a:gd name="connsiteX3" fmla="*/ 3251200 w 5441950"/>
              <a:gd name="connsiteY3" fmla="*/ 2139950 h 2635046"/>
              <a:gd name="connsiteX4" fmla="*/ 1574800 w 5441950"/>
              <a:gd name="connsiteY4" fmla="*/ 1282700 h 2635046"/>
              <a:gd name="connsiteX5" fmla="*/ 0 w 5441950"/>
              <a:gd name="connsiteY5" fmla="*/ 0 h 2635046"/>
              <a:gd name="connsiteX0" fmla="*/ 5441950 w 5441950"/>
              <a:gd name="connsiteY0" fmla="*/ 2635250 h 2637460"/>
              <a:gd name="connsiteX1" fmla="*/ 5343525 w 5441950"/>
              <a:gd name="connsiteY1" fmla="*/ 2632075 h 2637460"/>
              <a:gd name="connsiteX2" fmla="*/ 4927600 w 5441950"/>
              <a:gd name="connsiteY2" fmla="*/ 2559050 h 2637460"/>
              <a:gd name="connsiteX3" fmla="*/ 3251200 w 5441950"/>
              <a:gd name="connsiteY3" fmla="*/ 2139950 h 2637460"/>
              <a:gd name="connsiteX4" fmla="*/ 1574800 w 5441950"/>
              <a:gd name="connsiteY4" fmla="*/ 1282700 h 2637460"/>
              <a:gd name="connsiteX5" fmla="*/ 0 w 5441950"/>
              <a:gd name="connsiteY5" fmla="*/ 0 h 2637460"/>
              <a:gd name="connsiteX0" fmla="*/ 5441950 w 5441950"/>
              <a:gd name="connsiteY0" fmla="*/ 2635250 h 2644947"/>
              <a:gd name="connsiteX1" fmla="*/ 5346700 w 5441950"/>
              <a:gd name="connsiteY1" fmla="*/ 2641600 h 2644947"/>
              <a:gd name="connsiteX2" fmla="*/ 4927600 w 5441950"/>
              <a:gd name="connsiteY2" fmla="*/ 2559050 h 2644947"/>
              <a:gd name="connsiteX3" fmla="*/ 3251200 w 5441950"/>
              <a:gd name="connsiteY3" fmla="*/ 2139950 h 2644947"/>
              <a:gd name="connsiteX4" fmla="*/ 1574800 w 5441950"/>
              <a:gd name="connsiteY4" fmla="*/ 1282700 h 2644947"/>
              <a:gd name="connsiteX5" fmla="*/ 0 w 5441950"/>
              <a:gd name="connsiteY5" fmla="*/ 0 h 2644947"/>
              <a:gd name="connsiteX0" fmla="*/ 5445125 w 5445125"/>
              <a:gd name="connsiteY0" fmla="*/ 2654300 h 2654300"/>
              <a:gd name="connsiteX1" fmla="*/ 5346700 w 5445125"/>
              <a:gd name="connsiteY1" fmla="*/ 2641600 h 2654300"/>
              <a:gd name="connsiteX2" fmla="*/ 4927600 w 5445125"/>
              <a:gd name="connsiteY2" fmla="*/ 2559050 h 2654300"/>
              <a:gd name="connsiteX3" fmla="*/ 3251200 w 5445125"/>
              <a:gd name="connsiteY3" fmla="*/ 2139950 h 2654300"/>
              <a:gd name="connsiteX4" fmla="*/ 1574800 w 5445125"/>
              <a:gd name="connsiteY4" fmla="*/ 1282700 h 2654300"/>
              <a:gd name="connsiteX5" fmla="*/ 0 w 5445125"/>
              <a:gd name="connsiteY5" fmla="*/ 0 h 26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5125" h="2654300">
                <a:moveTo>
                  <a:pt x="5445125" y="2654300"/>
                </a:moveTo>
                <a:cubicBezTo>
                  <a:pt x="5432954" y="2653242"/>
                  <a:pt x="5432425" y="2652183"/>
                  <a:pt x="5346700" y="2641600"/>
                </a:cubicBezTo>
                <a:cubicBezTo>
                  <a:pt x="5260975" y="2631017"/>
                  <a:pt x="5276850" y="2642658"/>
                  <a:pt x="4927600" y="2559050"/>
                </a:cubicBezTo>
                <a:cubicBezTo>
                  <a:pt x="4578350" y="2475442"/>
                  <a:pt x="3810000" y="2352675"/>
                  <a:pt x="3251200" y="2139950"/>
                </a:cubicBezTo>
                <a:cubicBezTo>
                  <a:pt x="2692400" y="1927225"/>
                  <a:pt x="2116667" y="1639358"/>
                  <a:pt x="1574800" y="1282700"/>
                </a:cubicBezTo>
                <a:cubicBezTo>
                  <a:pt x="1032933" y="926042"/>
                  <a:pt x="516466" y="463021"/>
                  <a:pt x="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1933575" y="1600200"/>
                <a:ext cx="1065228" cy="5400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a:rPr>
                          </m:ctrlPr>
                        </m:sSubSupPr>
                        <m:e>
                          <m:r>
                            <a:rPr lang="en-US" sz="2400" i="1">
                              <a:latin typeface="Cambria Math"/>
                            </a:rPr>
                            <m:t>𝑟</m:t>
                          </m:r>
                        </m:e>
                        <m:sub>
                          <m:r>
                            <a:rPr lang="en-US" sz="2400" i="1">
                              <a:latin typeface="Cambria Math"/>
                            </a:rPr>
                            <m:t>2</m:t>
                          </m:r>
                        </m:sub>
                        <m:sup>
                          <m:r>
                            <a:rPr lang="en-US" sz="2400" i="1">
                              <a:latin typeface="Cambria Math"/>
                            </a:rPr>
                            <m:t>𝑐</m:t>
                          </m:r>
                          <m:r>
                            <a:rPr lang="en-US" sz="2400" i="1">
                              <a:latin typeface="Cambria Math"/>
                            </a:rPr>
                            <m:t>,</m:t>
                          </m:r>
                          <m:r>
                            <a:rPr lang="en-US" sz="2400" i="1">
                              <a:latin typeface="Cambria Math"/>
                            </a:rPr>
                            <m:t>𝑝𝑟𝑖𝑣</m:t>
                          </m:r>
                        </m:sup>
                      </m:sSubSup>
                    </m:oMath>
                  </m:oMathPara>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933575" y="1600200"/>
                <a:ext cx="1065228" cy="540020"/>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2069930" y="2667000"/>
                <a:ext cx="1065228" cy="5396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rPr>
                          </m:ctrlPr>
                        </m:sSubSupPr>
                        <m:e>
                          <m:r>
                            <a:rPr lang="en-US" sz="2400" i="1">
                              <a:latin typeface="Cambria Math"/>
                            </a:rPr>
                            <m:t>𝑟</m:t>
                          </m:r>
                        </m:e>
                        <m:sub>
                          <m:r>
                            <a:rPr lang="en-US" sz="2400" i="1">
                              <a:latin typeface="Cambria Math"/>
                            </a:rPr>
                            <m:t>1</m:t>
                          </m:r>
                        </m:sub>
                        <m:sup>
                          <m:r>
                            <a:rPr lang="en-US" sz="2400" i="1">
                              <a:latin typeface="Cambria Math"/>
                            </a:rPr>
                            <m:t>𝑐</m:t>
                          </m:r>
                          <m:r>
                            <a:rPr lang="en-US" sz="2400" i="1">
                              <a:latin typeface="Cambria Math"/>
                            </a:rPr>
                            <m:t>,</m:t>
                          </m:r>
                          <m:r>
                            <a:rPr lang="en-US" sz="2400" i="1">
                              <a:latin typeface="Cambria Math"/>
                            </a:rPr>
                            <m:t>𝑝𝑟𝑖𝑣</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2069930" y="2667000"/>
                <a:ext cx="1065228" cy="539635"/>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5925694" y="6325372"/>
                <a:ext cx="3099278" cy="473591"/>
              </a:xfrm>
              <a:prstGeom prst="rect">
                <a:avLst/>
              </a:prstGeom>
              <a:noFill/>
            </p:spPr>
            <p:txBody>
              <a:bodyPr wrap="square" rtlCol="0">
                <a:spAutoFit/>
              </a:bodyPr>
              <a:lstStyle/>
              <a:p>
                <a:r>
                  <a:rPr lang="en-US" sz="2400" dirty="0" smtClean="0"/>
                  <a:t>Bank Characteristic  </a:t>
                </a:r>
                <a14:m>
                  <m:oMath xmlns:m="http://schemas.openxmlformats.org/officeDocument/2006/math">
                    <m:sSup>
                      <m:sSupPr>
                        <m:ctrlPr>
                          <a:rPr lang="en-US" sz="2400" i="1" smtClean="0">
                            <a:latin typeface="Cambria Math"/>
                          </a:rPr>
                        </m:ctrlPr>
                      </m:sSupPr>
                      <m:e>
                        <m:r>
                          <a:rPr lang="en-US" sz="2400" b="0" i="1" smtClean="0">
                            <a:latin typeface="Cambria Math"/>
                          </a:rPr>
                          <m:t>𝑥</m:t>
                        </m:r>
                      </m:e>
                      <m:sup>
                        <m:r>
                          <a:rPr lang="en-US" sz="2400" b="0" i="1" smtClean="0">
                            <a:latin typeface="Cambria Math"/>
                          </a:rPr>
                          <m:t>𝑖</m:t>
                        </m:r>
                      </m:sup>
                    </m:sSup>
                  </m:oMath>
                </a14:m>
                <a:endParaRPr lang="en-US" sz="2400" dirty="0" smtClean="0"/>
              </a:p>
            </p:txBody>
          </p:sp>
        </mc:Choice>
        <mc:Fallback xmlns="">
          <p:sp>
            <p:nvSpPr>
              <p:cNvPr id="40" name="TextBox 39"/>
              <p:cNvSpPr txBox="1">
                <a:spLocks noRot="1" noChangeAspect="1" noMove="1" noResize="1" noEditPoints="1" noAdjustHandles="1" noChangeArrowheads="1" noChangeShapeType="1" noTextEdit="1"/>
              </p:cNvSpPr>
              <p:nvPr/>
            </p:nvSpPr>
            <p:spPr>
              <a:xfrm>
                <a:off x="5925694" y="6325372"/>
                <a:ext cx="3099278" cy="473591"/>
              </a:xfrm>
              <a:prstGeom prst="rect">
                <a:avLst/>
              </a:prstGeom>
              <a:blipFill rotWithShape="1">
                <a:blip r:embed="rId12"/>
                <a:stretch>
                  <a:fillRect l="-2953" t="-7792" b="-29870"/>
                </a:stretch>
              </a:blipFill>
            </p:spPr>
            <p:txBody>
              <a:bodyPr/>
              <a:lstStyle/>
              <a:p>
                <a:r>
                  <a:rPr lang="en-US">
                    <a:noFill/>
                  </a:rPr>
                  <a:t> </a:t>
                </a:r>
              </a:p>
            </p:txBody>
          </p:sp>
        </mc:Fallback>
      </mc:AlternateContent>
      <p:sp>
        <p:nvSpPr>
          <p:cNvPr id="42" name="TextBox 41"/>
          <p:cNvSpPr txBox="1"/>
          <p:nvPr/>
        </p:nvSpPr>
        <p:spPr>
          <a:xfrm>
            <a:off x="152400" y="12387"/>
            <a:ext cx="8763000" cy="461665"/>
          </a:xfrm>
          <a:prstGeom prst="rect">
            <a:avLst/>
          </a:prstGeom>
          <a:noFill/>
        </p:spPr>
        <p:txBody>
          <a:bodyPr wrap="square" rtlCol="0">
            <a:spAutoFit/>
          </a:bodyPr>
          <a:lstStyle/>
          <a:p>
            <a:r>
              <a:rPr lang="en-US" sz="2400" dirty="0" smtClean="0"/>
              <a:t>Baseline Scenario</a:t>
            </a:r>
            <a:endParaRPr lang="en-US" sz="2400" dirty="0"/>
          </a:p>
        </p:txBody>
      </p:sp>
      <p:sp>
        <p:nvSpPr>
          <p:cNvPr id="4" name="Slide Number Placeholder 3"/>
          <p:cNvSpPr>
            <a:spLocks noGrp="1"/>
          </p:cNvSpPr>
          <p:nvPr>
            <p:ph type="sldNum" sz="quarter" idx="12"/>
          </p:nvPr>
        </p:nvSpPr>
        <p:spPr/>
        <p:txBody>
          <a:bodyPr/>
          <a:lstStyle/>
          <a:p>
            <a:fld id="{D3D5CB7C-9259-4864-B3F8-C889525AFFC5}" type="slidenum">
              <a:rPr lang="en-US" smtClean="0"/>
              <a:t>11</a:t>
            </a:fld>
            <a:endParaRPr lang="en-US"/>
          </a:p>
        </p:txBody>
      </p:sp>
      <mc:AlternateContent xmlns:mc="http://schemas.openxmlformats.org/markup-compatibility/2006" xmlns:a14="http://schemas.microsoft.com/office/drawing/2010/main">
        <mc:Choice Requires="a14">
          <p:sp>
            <p:nvSpPr>
              <p:cNvPr id="32" name="Rectangle 31"/>
              <p:cNvSpPr/>
              <p:nvPr/>
            </p:nvSpPr>
            <p:spPr>
              <a:xfrm>
                <a:off x="2194701" y="4044952"/>
                <a:ext cx="1065228" cy="5423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rPr>
                          </m:ctrlPr>
                        </m:sSubSupPr>
                        <m:e>
                          <m:r>
                            <a:rPr lang="en-US" sz="2400" i="1">
                              <a:latin typeface="Cambria Math"/>
                            </a:rPr>
                            <m:t>𝑟</m:t>
                          </m:r>
                        </m:e>
                        <m:sub>
                          <m:r>
                            <a:rPr lang="en-US" sz="2400" b="0" i="1" smtClean="0">
                              <a:latin typeface="Cambria Math"/>
                            </a:rPr>
                            <m:t>0</m:t>
                          </m:r>
                        </m:sub>
                        <m:sup>
                          <m:r>
                            <a:rPr lang="en-US" sz="2400" i="1">
                              <a:latin typeface="Cambria Math"/>
                            </a:rPr>
                            <m:t>𝑐</m:t>
                          </m:r>
                          <m:r>
                            <a:rPr lang="en-US" sz="2400" i="1">
                              <a:latin typeface="Cambria Math"/>
                            </a:rPr>
                            <m:t>,</m:t>
                          </m:r>
                          <m:r>
                            <a:rPr lang="en-US" sz="2400" i="1">
                              <a:latin typeface="Cambria Math"/>
                            </a:rPr>
                            <m:t>𝑝𝑟𝑖𝑣</m:t>
                          </m:r>
                        </m:sup>
                      </m:sSubSup>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2194701" y="4044952"/>
                <a:ext cx="1065228" cy="542328"/>
              </a:xfrm>
              <a:prstGeom prst="rect">
                <a:avLst/>
              </a:prstGeom>
              <a:blipFill rotWithShape="1">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66618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94494" y="5857617"/>
            <a:ext cx="6400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694494" y="851159"/>
            <a:ext cx="0" cy="500645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1073150" y="774959"/>
                <a:ext cx="696666" cy="518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rPr>
                          </m:ctrlPr>
                        </m:sSubSupPr>
                        <m:e>
                          <m:sSub>
                            <m:sSubPr>
                              <m:ctrlPr>
                                <a:rPr lang="en-US" sz="2400" b="0" i="1" smtClean="0">
                                  <a:latin typeface="Cambria Math"/>
                                </a:rPr>
                              </m:ctrlPr>
                            </m:sSubPr>
                            <m:e>
                              <m:r>
                                <a:rPr lang="en-US" sz="2400" i="1">
                                  <a:latin typeface="Cambria Math"/>
                                </a:rPr>
                                <m:t>𝑟</m:t>
                              </m:r>
                            </m:e>
                            <m:sub>
                              <m:r>
                                <a:rPr lang="en-US" sz="2400" b="0" i="1" smtClean="0">
                                  <a:latin typeface="Cambria Math"/>
                                </a:rPr>
                                <m:t>𝑡</m:t>
                              </m:r>
                            </m:sub>
                          </m:sSub>
                        </m:e>
                        <m:sub/>
                        <m:sup>
                          <m:r>
                            <a:rPr lang="en-US" sz="2400" b="0" i="1" smtClean="0">
                              <a:latin typeface="Cambria Math"/>
                            </a:rPr>
                            <m:t>𝑐𝑖</m:t>
                          </m:r>
                        </m:sup>
                      </m:sSubSup>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073150" y="774959"/>
                <a:ext cx="696666" cy="51821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415212" y="130677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=1</m:t>
                      </m:r>
                    </m:oMath>
                  </m:oMathPara>
                </a14:m>
                <a:endParaRPr lang="en-US" sz="2400" dirty="0">
                  <a:latin typeface="Utsaah" pitchFamily="34" charset="0"/>
                  <a:ea typeface="Cambria Math" pitchFamily="18" charset="0"/>
                  <a:cs typeface="Utsaah"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415212" y="1306775"/>
                <a:ext cx="914400"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573010" y="3414752"/>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=2</m:t>
                      </m:r>
                    </m:oMath>
                  </m:oMathPara>
                </a14:m>
                <a:endParaRPr lang="en-US" sz="2400" dirty="0">
                  <a:latin typeface="Utsaah" pitchFamily="34" charset="0"/>
                  <a:ea typeface="Cambria Math" pitchFamily="18" charset="0"/>
                  <a:cs typeface="Utsaah"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7573010" y="3414752"/>
                <a:ext cx="914400"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7620000" y="4532869"/>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m:t>
                      </m:r>
                      <m:r>
                        <a:rPr lang="en-US" sz="2400" b="0" i="1" smtClean="0">
                          <a:latin typeface="Cambria Math"/>
                          <a:ea typeface="Cambria Math" pitchFamily="18" charset="0"/>
                          <a:cs typeface="Utsaah" pitchFamily="34" charset="0"/>
                        </a:rPr>
                        <m:t>𝑘</m:t>
                      </m:r>
                    </m:oMath>
                  </m:oMathPara>
                </a14:m>
                <a:endParaRPr lang="en-US" sz="2400" dirty="0">
                  <a:latin typeface="Utsaah" pitchFamily="34" charset="0"/>
                  <a:ea typeface="Cambria Math" pitchFamily="18" charset="0"/>
                  <a:cs typeface="Utsaah"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7620000" y="4532869"/>
                <a:ext cx="914400" cy="461665"/>
              </a:xfrm>
              <a:prstGeom prst="rect">
                <a:avLst/>
              </a:prstGeom>
              <a:blipFill rotWithShape="1">
                <a:blip r:embed="rId6"/>
                <a:stretch>
                  <a:fillRect/>
                </a:stretch>
              </a:blipFill>
            </p:spPr>
            <p:txBody>
              <a:bodyPr/>
              <a:lstStyle/>
              <a:p>
                <a:r>
                  <a:rPr lang="en-US">
                    <a:noFill/>
                  </a:rPr>
                  <a:t> </a:t>
                </a:r>
              </a:p>
            </p:txBody>
          </p:sp>
        </mc:Fallback>
      </mc:AlternateContent>
      <p:sp>
        <p:nvSpPr>
          <p:cNvPr id="41" name="Oval 40"/>
          <p:cNvSpPr/>
          <p:nvPr/>
        </p:nvSpPr>
        <p:spPr>
          <a:xfrm>
            <a:off x="6673850" y="245898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997450" y="397535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673850" y="412775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997450" y="482492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3321050" y="533425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321050" y="549138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997450" y="524742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673850" y="499929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50"/>
              <p:cNvSpPr txBox="1"/>
              <p:nvPr/>
            </p:nvSpPr>
            <p:spPr>
              <a:xfrm>
                <a:off x="6254750" y="586293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2</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6254750" y="5862935"/>
                <a:ext cx="914400"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575175" y="586293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1</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4575175" y="5862935"/>
                <a:ext cx="914400" cy="46166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901950" y="586293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0</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2901950" y="5862935"/>
                <a:ext cx="914400" cy="461665"/>
              </a:xfrm>
              <a:prstGeom prst="rect">
                <a:avLst/>
              </a:prstGeom>
              <a:blipFill rotWithShape="1">
                <a:blip r:embed="rId9"/>
                <a:stretch>
                  <a:fillRect/>
                </a:stretch>
              </a:blipFill>
            </p:spPr>
            <p:txBody>
              <a:bodyPr/>
              <a:lstStyle/>
              <a:p>
                <a:r>
                  <a:rPr lang="en-US">
                    <a:noFill/>
                  </a:rPr>
                  <a:t> </a:t>
                </a:r>
              </a:p>
            </p:txBody>
          </p:sp>
        </mc:Fallback>
      </mc:AlternateContent>
      <p:sp>
        <p:nvSpPr>
          <p:cNvPr id="54" name="Oval 53"/>
          <p:cNvSpPr/>
          <p:nvPr/>
        </p:nvSpPr>
        <p:spPr>
          <a:xfrm>
            <a:off x="3321050" y="499453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438399" y="1768116"/>
            <a:ext cx="4976813" cy="3572491"/>
          </a:xfrm>
          <a:custGeom>
            <a:avLst/>
            <a:gdLst>
              <a:gd name="connsiteX0" fmla="*/ 0 w 5010150"/>
              <a:gd name="connsiteY0" fmla="*/ 3530600 h 3530600"/>
              <a:gd name="connsiteX1" fmla="*/ 933450 w 5010150"/>
              <a:gd name="connsiteY1" fmla="*/ 3244850 h 3530600"/>
              <a:gd name="connsiteX2" fmla="*/ 933450 w 5010150"/>
              <a:gd name="connsiteY2" fmla="*/ 3244850 h 3530600"/>
              <a:gd name="connsiteX3" fmla="*/ 2622550 w 5010150"/>
              <a:gd name="connsiteY3" fmla="*/ 2222500 h 3530600"/>
              <a:gd name="connsiteX4" fmla="*/ 4273550 w 5010150"/>
              <a:gd name="connsiteY4" fmla="*/ 723900 h 3530600"/>
              <a:gd name="connsiteX5" fmla="*/ 5010150 w 5010150"/>
              <a:gd name="connsiteY5" fmla="*/ 0 h 3530600"/>
              <a:gd name="connsiteX6" fmla="*/ 5010150 w 5010150"/>
              <a:gd name="connsiteY6" fmla="*/ 0 h 3530600"/>
              <a:gd name="connsiteX0" fmla="*/ 0 w 5010150"/>
              <a:gd name="connsiteY0" fmla="*/ 3530600 h 3530600"/>
              <a:gd name="connsiteX1" fmla="*/ 603250 w 5010150"/>
              <a:gd name="connsiteY1" fmla="*/ 3378200 h 3530600"/>
              <a:gd name="connsiteX2" fmla="*/ 933450 w 5010150"/>
              <a:gd name="connsiteY2" fmla="*/ 3244850 h 3530600"/>
              <a:gd name="connsiteX3" fmla="*/ 933450 w 5010150"/>
              <a:gd name="connsiteY3" fmla="*/ 3244850 h 3530600"/>
              <a:gd name="connsiteX4" fmla="*/ 2622550 w 5010150"/>
              <a:gd name="connsiteY4" fmla="*/ 2222500 h 3530600"/>
              <a:gd name="connsiteX5" fmla="*/ 4273550 w 5010150"/>
              <a:gd name="connsiteY5" fmla="*/ 723900 h 3530600"/>
              <a:gd name="connsiteX6" fmla="*/ 5010150 w 5010150"/>
              <a:gd name="connsiteY6" fmla="*/ 0 h 3530600"/>
              <a:gd name="connsiteX7" fmla="*/ 5010150 w 5010150"/>
              <a:gd name="connsiteY7" fmla="*/ 0 h 3530600"/>
              <a:gd name="connsiteX0" fmla="*/ 0 w 5010150"/>
              <a:gd name="connsiteY0" fmla="*/ 3530600 h 3530600"/>
              <a:gd name="connsiteX1" fmla="*/ 603250 w 5010150"/>
              <a:gd name="connsiteY1" fmla="*/ 3378200 h 3530600"/>
              <a:gd name="connsiteX2" fmla="*/ 933450 w 5010150"/>
              <a:gd name="connsiteY2" fmla="*/ 3244850 h 3530600"/>
              <a:gd name="connsiteX3" fmla="*/ 933450 w 5010150"/>
              <a:gd name="connsiteY3" fmla="*/ 3244850 h 3530600"/>
              <a:gd name="connsiteX4" fmla="*/ 1841500 w 5010150"/>
              <a:gd name="connsiteY4" fmla="*/ 2749550 h 3530600"/>
              <a:gd name="connsiteX5" fmla="*/ 2622550 w 5010150"/>
              <a:gd name="connsiteY5" fmla="*/ 2222500 h 3530600"/>
              <a:gd name="connsiteX6" fmla="*/ 4273550 w 5010150"/>
              <a:gd name="connsiteY6" fmla="*/ 723900 h 3530600"/>
              <a:gd name="connsiteX7" fmla="*/ 5010150 w 5010150"/>
              <a:gd name="connsiteY7" fmla="*/ 0 h 3530600"/>
              <a:gd name="connsiteX8" fmla="*/ 5010150 w 5010150"/>
              <a:gd name="connsiteY8" fmla="*/ 0 h 3530600"/>
              <a:gd name="connsiteX0" fmla="*/ 0 w 5010150"/>
              <a:gd name="connsiteY0" fmla="*/ 3530600 h 3530600"/>
              <a:gd name="connsiteX1" fmla="*/ 603250 w 5010150"/>
              <a:gd name="connsiteY1" fmla="*/ 3378200 h 3530600"/>
              <a:gd name="connsiteX2" fmla="*/ 933450 w 5010150"/>
              <a:gd name="connsiteY2" fmla="*/ 3244850 h 3530600"/>
              <a:gd name="connsiteX3" fmla="*/ 933450 w 5010150"/>
              <a:gd name="connsiteY3" fmla="*/ 3244850 h 3530600"/>
              <a:gd name="connsiteX4" fmla="*/ 1841500 w 5010150"/>
              <a:gd name="connsiteY4" fmla="*/ 2749550 h 3530600"/>
              <a:gd name="connsiteX5" fmla="*/ 2622550 w 5010150"/>
              <a:gd name="connsiteY5" fmla="*/ 2222500 h 3530600"/>
              <a:gd name="connsiteX6" fmla="*/ 3556000 w 5010150"/>
              <a:gd name="connsiteY6" fmla="*/ 1416050 h 3530600"/>
              <a:gd name="connsiteX7" fmla="*/ 4273550 w 5010150"/>
              <a:gd name="connsiteY7" fmla="*/ 723900 h 3530600"/>
              <a:gd name="connsiteX8" fmla="*/ 5010150 w 5010150"/>
              <a:gd name="connsiteY8" fmla="*/ 0 h 3530600"/>
              <a:gd name="connsiteX9" fmla="*/ 5010150 w 5010150"/>
              <a:gd name="connsiteY9" fmla="*/ 0 h 3530600"/>
              <a:gd name="connsiteX0" fmla="*/ 0 w 5010150"/>
              <a:gd name="connsiteY0" fmla="*/ 3530600 h 3530600"/>
              <a:gd name="connsiteX1" fmla="*/ 260350 w 5010150"/>
              <a:gd name="connsiteY1" fmla="*/ 3492500 h 3530600"/>
              <a:gd name="connsiteX2" fmla="*/ 603250 w 5010150"/>
              <a:gd name="connsiteY2" fmla="*/ 3378200 h 3530600"/>
              <a:gd name="connsiteX3" fmla="*/ 933450 w 5010150"/>
              <a:gd name="connsiteY3" fmla="*/ 3244850 h 3530600"/>
              <a:gd name="connsiteX4" fmla="*/ 933450 w 5010150"/>
              <a:gd name="connsiteY4" fmla="*/ 3244850 h 3530600"/>
              <a:gd name="connsiteX5" fmla="*/ 1841500 w 5010150"/>
              <a:gd name="connsiteY5" fmla="*/ 2749550 h 3530600"/>
              <a:gd name="connsiteX6" fmla="*/ 2622550 w 5010150"/>
              <a:gd name="connsiteY6" fmla="*/ 2222500 h 3530600"/>
              <a:gd name="connsiteX7" fmla="*/ 3556000 w 5010150"/>
              <a:gd name="connsiteY7" fmla="*/ 1416050 h 3530600"/>
              <a:gd name="connsiteX8" fmla="*/ 4273550 w 5010150"/>
              <a:gd name="connsiteY8" fmla="*/ 723900 h 3530600"/>
              <a:gd name="connsiteX9" fmla="*/ 5010150 w 5010150"/>
              <a:gd name="connsiteY9" fmla="*/ 0 h 3530600"/>
              <a:gd name="connsiteX10" fmla="*/ 5010150 w 5010150"/>
              <a:gd name="connsiteY10" fmla="*/ 0 h 353060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622550 w 5010150"/>
              <a:gd name="connsiteY6" fmla="*/ 2222500 h 3549650"/>
              <a:gd name="connsiteX7" fmla="*/ 3556000 w 5010150"/>
              <a:gd name="connsiteY7" fmla="*/ 141605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56000 w 5010150"/>
              <a:gd name="connsiteY7" fmla="*/ 141605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4871244 w 5010150"/>
              <a:gd name="connsiteY9" fmla="*/ 98425 h 3549650"/>
              <a:gd name="connsiteX10" fmla="*/ 5010150 w 5010150"/>
              <a:gd name="connsiteY10" fmla="*/ 0 h 3549650"/>
              <a:gd name="connsiteX11" fmla="*/ 5010150 w 5010150"/>
              <a:gd name="connsiteY11"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4871244 w 5010150"/>
              <a:gd name="connsiteY9" fmla="*/ 98425 h 3549650"/>
              <a:gd name="connsiteX10" fmla="*/ 4928394 w 5010150"/>
              <a:gd name="connsiteY10" fmla="*/ 29369 h 3549650"/>
              <a:gd name="connsiteX11" fmla="*/ 5010150 w 5010150"/>
              <a:gd name="connsiteY11" fmla="*/ 0 h 3549650"/>
              <a:gd name="connsiteX12" fmla="*/ 5010150 w 5010150"/>
              <a:gd name="connsiteY12" fmla="*/ 0 h 3549650"/>
              <a:gd name="connsiteX0" fmla="*/ 0 w 5012073"/>
              <a:gd name="connsiteY0" fmla="*/ 3559175 h 3559175"/>
              <a:gd name="connsiteX1" fmla="*/ 260350 w 5012073"/>
              <a:gd name="connsiteY1" fmla="*/ 3502025 h 3559175"/>
              <a:gd name="connsiteX2" fmla="*/ 603250 w 5012073"/>
              <a:gd name="connsiteY2" fmla="*/ 3387725 h 3559175"/>
              <a:gd name="connsiteX3" fmla="*/ 933450 w 5012073"/>
              <a:gd name="connsiteY3" fmla="*/ 3254375 h 3559175"/>
              <a:gd name="connsiteX4" fmla="*/ 933450 w 5012073"/>
              <a:gd name="connsiteY4" fmla="*/ 3254375 h 3559175"/>
              <a:gd name="connsiteX5" fmla="*/ 1841500 w 5012073"/>
              <a:gd name="connsiteY5" fmla="*/ 2759075 h 3559175"/>
              <a:gd name="connsiteX6" fmla="*/ 2597150 w 5012073"/>
              <a:gd name="connsiteY6" fmla="*/ 2238375 h 3559175"/>
              <a:gd name="connsiteX7" fmla="*/ 3575050 w 5012073"/>
              <a:gd name="connsiteY7" fmla="*/ 1431925 h 3559175"/>
              <a:gd name="connsiteX8" fmla="*/ 4273550 w 5012073"/>
              <a:gd name="connsiteY8" fmla="*/ 733425 h 3559175"/>
              <a:gd name="connsiteX9" fmla="*/ 4871244 w 5012073"/>
              <a:gd name="connsiteY9" fmla="*/ 107950 h 3559175"/>
              <a:gd name="connsiteX10" fmla="*/ 4928394 w 5012073"/>
              <a:gd name="connsiteY10" fmla="*/ 38894 h 3559175"/>
              <a:gd name="connsiteX11" fmla="*/ 5010150 w 5012073"/>
              <a:gd name="connsiteY11" fmla="*/ 9525 h 3559175"/>
              <a:gd name="connsiteX12" fmla="*/ 4983957 w 5012073"/>
              <a:gd name="connsiteY12" fmla="*/ 0 h 3559175"/>
              <a:gd name="connsiteX0" fmla="*/ 0 w 4986742"/>
              <a:gd name="connsiteY0" fmla="*/ 3565632 h 3565632"/>
              <a:gd name="connsiteX1" fmla="*/ 260350 w 4986742"/>
              <a:gd name="connsiteY1" fmla="*/ 3508482 h 3565632"/>
              <a:gd name="connsiteX2" fmla="*/ 603250 w 4986742"/>
              <a:gd name="connsiteY2" fmla="*/ 3394182 h 3565632"/>
              <a:gd name="connsiteX3" fmla="*/ 933450 w 4986742"/>
              <a:gd name="connsiteY3" fmla="*/ 3260832 h 3565632"/>
              <a:gd name="connsiteX4" fmla="*/ 933450 w 4986742"/>
              <a:gd name="connsiteY4" fmla="*/ 3260832 h 3565632"/>
              <a:gd name="connsiteX5" fmla="*/ 1841500 w 4986742"/>
              <a:gd name="connsiteY5" fmla="*/ 2765532 h 3565632"/>
              <a:gd name="connsiteX6" fmla="*/ 2597150 w 4986742"/>
              <a:gd name="connsiteY6" fmla="*/ 2244832 h 3565632"/>
              <a:gd name="connsiteX7" fmla="*/ 3575050 w 4986742"/>
              <a:gd name="connsiteY7" fmla="*/ 1438382 h 3565632"/>
              <a:gd name="connsiteX8" fmla="*/ 4273550 w 4986742"/>
              <a:gd name="connsiteY8" fmla="*/ 739882 h 3565632"/>
              <a:gd name="connsiteX9" fmla="*/ 4871244 w 4986742"/>
              <a:gd name="connsiteY9" fmla="*/ 114407 h 3565632"/>
              <a:gd name="connsiteX10" fmla="*/ 4928394 w 4986742"/>
              <a:gd name="connsiteY10" fmla="*/ 45351 h 3565632"/>
              <a:gd name="connsiteX11" fmla="*/ 4969669 w 4986742"/>
              <a:gd name="connsiteY11" fmla="*/ 1695 h 3565632"/>
              <a:gd name="connsiteX12" fmla="*/ 4983957 w 4986742"/>
              <a:gd name="connsiteY12" fmla="*/ 6457 h 3565632"/>
              <a:gd name="connsiteX0" fmla="*/ 0 w 4980650"/>
              <a:gd name="connsiteY0" fmla="*/ 3567259 h 3567259"/>
              <a:gd name="connsiteX1" fmla="*/ 260350 w 4980650"/>
              <a:gd name="connsiteY1" fmla="*/ 3510109 h 3567259"/>
              <a:gd name="connsiteX2" fmla="*/ 603250 w 4980650"/>
              <a:gd name="connsiteY2" fmla="*/ 3395809 h 3567259"/>
              <a:gd name="connsiteX3" fmla="*/ 933450 w 4980650"/>
              <a:gd name="connsiteY3" fmla="*/ 3262459 h 3567259"/>
              <a:gd name="connsiteX4" fmla="*/ 933450 w 4980650"/>
              <a:gd name="connsiteY4" fmla="*/ 3262459 h 3567259"/>
              <a:gd name="connsiteX5" fmla="*/ 1841500 w 4980650"/>
              <a:gd name="connsiteY5" fmla="*/ 2767159 h 3567259"/>
              <a:gd name="connsiteX6" fmla="*/ 2597150 w 4980650"/>
              <a:gd name="connsiteY6" fmla="*/ 2246459 h 3567259"/>
              <a:gd name="connsiteX7" fmla="*/ 3575050 w 4980650"/>
              <a:gd name="connsiteY7" fmla="*/ 1440009 h 3567259"/>
              <a:gd name="connsiteX8" fmla="*/ 4273550 w 4980650"/>
              <a:gd name="connsiteY8" fmla="*/ 741509 h 3567259"/>
              <a:gd name="connsiteX9" fmla="*/ 4871244 w 4980650"/>
              <a:gd name="connsiteY9" fmla="*/ 116034 h 3567259"/>
              <a:gd name="connsiteX10" fmla="*/ 4928394 w 4980650"/>
              <a:gd name="connsiteY10" fmla="*/ 46978 h 3567259"/>
              <a:gd name="connsiteX11" fmla="*/ 4969669 w 4980650"/>
              <a:gd name="connsiteY11" fmla="*/ 3322 h 3567259"/>
              <a:gd name="connsiteX12" fmla="*/ 4976813 w 4980650"/>
              <a:gd name="connsiteY12" fmla="*/ 940 h 3567259"/>
              <a:gd name="connsiteX0" fmla="*/ 0 w 4976813"/>
              <a:gd name="connsiteY0" fmla="*/ 3572491 h 3572491"/>
              <a:gd name="connsiteX1" fmla="*/ 260350 w 4976813"/>
              <a:gd name="connsiteY1" fmla="*/ 3515341 h 3572491"/>
              <a:gd name="connsiteX2" fmla="*/ 603250 w 4976813"/>
              <a:gd name="connsiteY2" fmla="*/ 3401041 h 3572491"/>
              <a:gd name="connsiteX3" fmla="*/ 933450 w 4976813"/>
              <a:gd name="connsiteY3" fmla="*/ 3267691 h 3572491"/>
              <a:gd name="connsiteX4" fmla="*/ 933450 w 4976813"/>
              <a:gd name="connsiteY4" fmla="*/ 3267691 h 3572491"/>
              <a:gd name="connsiteX5" fmla="*/ 1841500 w 4976813"/>
              <a:gd name="connsiteY5" fmla="*/ 2772391 h 3572491"/>
              <a:gd name="connsiteX6" fmla="*/ 2597150 w 4976813"/>
              <a:gd name="connsiteY6" fmla="*/ 2251691 h 3572491"/>
              <a:gd name="connsiteX7" fmla="*/ 3575050 w 4976813"/>
              <a:gd name="connsiteY7" fmla="*/ 1445241 h 3572491"/>
              <a:gd name="connsiteX8" fmla="*/ 4273550 w 4976813"/>
              <a:gd name="connsiteY8" fmla="*/ 746741 h 3572491"/>
              <a:gd name="connsiteX9" fmla="*/ 4871244 w 4976813"/>
              <a:gd name="connsiteY9" fmla="*/ 121266 h 3572491"/>
              <a:gd name="connsiteX10" fmla="*/ 4928394 w 4976813"/>
              <a:gd name="connsiteY10" fmla="*/ 52210 h 3572491"/>
              <a:gd name="connsiteX11" fmla="*/ 4969669 w 4976813"/>
              <a:gd name="connsiteY11" fmla="*/ 8554 h 3572491"/>
              <a:gd name="connsiteX12" fmla="*/ 4976813 w 4976813"/>
              <a:gd name="connsiteY12" fmla="*/ 6172 h 357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6813" h="3572491">
                <a:moveTo>
                  <a:pt x="0" y="3572491"/>
                </a:moveTo>
                <a:cubicBezTo>
                  <a:pt x="42333" y="3559791"/>
                  <a:pt x="159808" y="3540741"/>
                  <a:pt x="260350" y="3515341"/>
                </a:cubicBezTo>
                <a:cubicBezTo>
                  <a:pt x="360892" y="3489941"/>
                  <a:pt x="490008" y="3435966"/>
                  <a:pt x="603250" y="3401041"/>
                </a:cubicBezTo>
                <a:lnTo>
                  <a:pt x="933450" y="3267691"/>
                </a:lnTo>
                <a:lnTo>
                  <a:pt x="933450" y="3267691"/>
                </a:lnTo>
                <a:cubicBezTo>
                  <a:pt x="1084792" y="3185141"/>
                  <a:pt x="1559983" y="2942783"/>
                  <a:pt x="1841500" y="2772391"/>
                </a:cubicBezTo>
                <a:cubicBezTo>
                  <a:pt x="2123017" y="2601999"/>
                  <a:pt x="2308225" y="2472883"/>
                  <a:pt x="2597150" y="2251691"/>
                </a:cubicBezTo>
                <a:cubicBezTo>
                  <a:pt x="2886075" y="2030499"/>
                  <a:pt x="3299883" y="1695008"/>
                  <a:pt x="3575050" y="1445241"/>
                </a:cubicBezTo>
                <a:cubicBezTo>
                  <a:pt x="3850217" y="1195474"/>
                  <a:pt x="4057518" y="967404"/>
                  <a:pt x="4273550" y="746741"/>
                </a:cubicBezTo>
                <a:cubicBezTo>
                  <a:pt x="4489582" y="526079"/>
                  <a:pt x="4760516" y="235830"/>
                  <a:pt x="4871244" y="121266"/>
                </a:cubicBezTo>
                <a:cubicBezTo>
                  <a:pt x="4981972" y="6702"/>
                  <a:pt x="4905243" y="68614"/>
                  <a:pt x="4928394" y="52210"/>
                </a:cubicBezTo>
                <a:cubicBezTo>
                  <a:pt x="4951545" y="35806"/>
                  <a:pt x="4961599" y="16227"/>
                  <a:pt x="4969669" y="8554"/>
                </a:cubicBezTo>
                <a:cubicBezTo>
                  <a:pt x="4977739" y="881"/>
                  <a:pt x="4976019" y="-4941"/>
                  <a:pt x="4976813" y="6172"/>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444750" y="3739139"/>
            <a:ext cx="5128260" cy="1783080"/>
          </a:xfrm>
          <a:custGeom>
            <a:avLst/>
            <a:gdLst>
              <a:gd name="connsiteX0" fmla="*/ 0 w 5128260"/>
              <a:gd name="connsiteY0" fmla="*/ 1783080 h 1783080"/>
              <a:gd name="connsiteX1" fmla="*/ 914400 w 5128260"/>
              <a:gd name="connsiteY1" fmla="*/ 1638300 h 1783080"/>
              <a:gd name="connsiteX2" fmla="*/ 2590800 w 5128260"/>
              <a:gd name="connsiteY2" fmla="*/ 1127760 h 1783080"/>
              <a:gd name="connsiteX3" fmla="*/ 4267200 w 5128260"/>
              <a:gd name="connsiteY3" fmla="*/ 434340 h 1783080"/>
              <a:gd name="connsiteX4" fmla="*/ 5128260 w 512826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260" h="1783080">
                <a:moveTo>
                  <a:pt x="0" y="1783080"/>
                </a:moveTo>
                <a:cubicBezTo>
                  <a:pt x="241300" y="1765300"/>
                  <a:pt x="482600" y="1747520"/>
                  <a:pt x="914400" y="1638300"/>
                </a:cubicBezTo>
                <a:cubicBezTo>
                  <a:pt x="1346200" y="1529080"/>
                  <a:pt x="2032000" y="1328420"/>
                  <a:pt x="2590800" y="1127760"/>
                </a:cubicBezTo>
                <a:cubicBezTo>
                  <a:pt x="3149600" y="927100"/>
                  <a:pt x="3844290" y="622300"/>
                  <a:pt x="4267200" y="434340"/>
                </a:cubicBezTo>
                <a:cubicBezTo>
                  <a:pt x="4690110" y="246380"/>
                  <a:pt x="4909185" y="123190"/>
                  <a:pt x="512826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2444750" y="4851659"/>
            <a:ext cx="5175250" cy="768350"/>
          </a:xfrm>
          <a:custGeom>
            <a:avLst/>
            <a:gdLst>
              <a:gd name="connsiteX0" fmla="*/ 0 w 5175250"/>
              <a:gd name="connsiteY0" fmla="*/ 768350 h 768350"/>
              <a:gd name="connsiteX1" fmla="*/ 914400 w 5175250"/>
              <a:gd name="connsiteY1" fmla="*/ 685800 h 768350"/>
              <a:gd name="connsiteX2" fmla="*/ 2590800 w 5175250"/>
              <a:gd name="connsiteY2" fmla="*/ 438150 h 768350"/>
              <a:gd name="connsiteX3" fmla="*/ 4267200 w 5175250"/>
              <a:gd name="connsiteY3" fmla="*/ 184150 h 768350"/>
              <a:gd name="connsiteX4" fmla="*/ 5175250 w 5175250"/>
              <a:gd name="connsiteY4" fmla="*/ 0 h 768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5250" h="768350">
                <a:moveTo>
                  <a:pt x="0" y="768350"/>
                </a:moveTo>
                <a:cubicBezTo>
                  <a:pt x="241300" y="754591"/>
                  <a:pt x="482600" y="740833"/>
                  <a:pt x="914400" y="685800"/>
                </a:cubicBezTo>
                <a:cubicBezTo>
                  <a:pt x="1346200" y="630767"/>
                  <a:pt x="2590800" y="438150"/>
                  <a:pt x="2590800" y="438150"/>
                </a:cubicBezTo>
                <a:lnTo>
                  <a:pt x="4267200" y="184150"/>
                </a:lnTo>
                <a:cubicBezTo>
                  <a:pt x="4697942" y="111125"/>
                  <a:pt x="4936596" y="55562"/>
                  <a:pt x="517525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6200000">
            <a:off x="-650501" y="3237855"/>
            <a:ext cx="4015858" cy="461665"/>
          </a:xfrm>
          <a:prstGeom prst="rect">
            <a:avLst/>
          </a:prstGeom>
          <a:noFill/>
        </p:spPr>
        <p:txBody>
          <a:bodyPr wrap="square" rtlCol="0">
            <a:spAutoFit/>
          </a:bodyPr>
          <a:lstStyle/>
          <a:p>
            <a:pPr algn="ctr"/>
            <a:r>
              <a:rPr lang="en-US" sz="2400" dirty="0" smtClean="0"/>
              <a:t>External Finance Cost</a:t>
            </a:r>
            <a:endParaRPr lang="en-US" sz="2400" dirty="0"/>
          </a:p>
        </p:txBody>
      </p:sp>
      <p:sp>
        <p:nvSpPr>
          <p:cNvPr id="24" name="TextBox 23"/>
          <p:cNvSpPr txBox="1"/>
          <p:nvPr/>
        </p:nvSpPr>
        <p:spPr>
          <a:xfrm>
            <a:off x="152400" y="12387"/>
            <a:ext cx="8763000" cy="830997"/>
          </a:xfrm>
          <a:prstGeom prst="rect">
            <a:avLst/>
          </a:prstGeom>
          <a:noFill/>
        </p:spPr>
        <p:txBody>
          <a:bodyPr wrap="square" rtlCol="0">
            <a:spAutoFit/>
          </a:bodyPr>
          <a:lstStyle/>
          <a:p>
            <a:pPr>
              <a:spcAft>
                <a:spcPts val="600"/>
              </a:spcAft>
            </a:pPr>
            <a:r>
              <a:rPr lang="en-US" sz="2400" dirty="0" smtClean="0"/>
              <a:t>Baseline Scenario:  effective price of liquidity varies over time and with bank characteristics </a:t>
            </a:r>
            <a:r>
              <a:rPr lang="en-US" sz="2400" i="1" dirty="0" smtClean="0"/>
              <a:t>i</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D3D5CB7C-9259-4864-B3F8-C889525AFFC5}" type="slidenum">
              <a:rPr lang="en-US" smtClean="0"/>
              <a:t>12</a:t>
            </a:fld>
            <a:endParaRPr lang="en-US"/>
          </a:p>
        </p:txBody>
      </p:sp>
    </p:spTree>
    <p:extLst>
      <p:ext uri="{BB962C8B-B14F-4D97-AF65-F5344CB8AC3E}">
        <p14:creationId xmlns:p14="http://schemas.microsoft.com/office/powerpoint/2010/main" val="640884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88144" y="5844658"/>
            <a:ext cx="6400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2286001" y="838200"/>
            <a:ext cx="4953000" cy="4343400"/>
          </a:xfrm>
          <a:custGeom>
            <a:avLst/>
            <a:gdLst>
              <a:gd name="connsiteX0" fmla="*/ 0 w 4543124"/>
              <a:gd name="connsiteY0" fmla="*/ 0 h 2387065"/>
              <a:gd name="connsiteX1" fmla="*/ 1992430 w 4543124"/>
              <a:gd name="connsiteY1" fmla="*/ 1732547 h 2387065"/>
              <a:gd name="connsiteX2" fmla="*/ 4543124 w 4543124"/>
              <a:gd name="connsiteY2" fmla="*/ 2387065 h 2387065"/>
              <a:gd name="connsiteX0" fmla="*/ 0 w 4512050"/>
              <a:gd name="connsiteY0" fmla="*/ 0 h 2595824"/>
              <a:gd name="connsiteX1" fmla="*/ 1992430 w 4512050"/>
              <a:gd name="connsiteY1" fmla="*/ 1732547 h 2595824"/>
              <a:gd name="connsiteX2" fmla="*/ 4512050 w 4512050"/>
              <a:gd name="connsiteY2" fmla="*/ 2595824 h 2595824"/>
            </a:gdLst>
            <a:ahLst/>
            <a:cxnLst>
              <a:cxn ang="0">
                <a:pos x="connsiteX0" y="connsiteY0"/>
              </a:cxn>
              <a:cxn ang="0">
                <a:pos x="connsiteX1" y="connsiteY1"/>
              </a:cxn>
              <a:cxn ang="0">
                <a:pos x="connsiteX2" y="connsiteY2"/>
              </a:cxn>
            </a:cxnLst>
            <a:rect l="l" t="t" r="r" b="b"/>
            <a:pathLst>
              <a:path w="4512050" h="2595824">
                <a:moveTo>
                  <a:pt x="0" y="0"/>
                </a:moveTo>
                <a:cubicBezTo>
                  <a:pt x="617621" y="667351"/>
                  <a:pt x="1235243" y="1334703"/>
                  <a:pt x="1992430" y="1732547"/>
                </a:cubicBezTo>
                <a:cubicBezTo>
                  <a:pt x="2749617" y="2130391"/>
                  <a:pt x="3615296" y="2467487"/>
                  <a:pt x="4512050" y="259582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16200000">
            <a:off x="-656851" y="3224896"/>
            <a:ext cx="4015858" cy="461665"/>
          </a:xfrm>
          <a:prstGeom prst="rect">
            <a:avLst/>
          </a:prstGeom>
          <a:noFill/>
        </p:spPr>
        <p:txBody>
          <a:bodyPr wrap="square" rtlCol="0">
            <a:spAutoFit/>
          </a:bodyPr>
          <a:lstStyle/>
          <a:p>
            <a:pPr algn="ctr"/>
            <a:r>
              <a:rPr lang="en-US" sz="2400" dirty="0" smtClean="0"/>
              <a:t>External Finance Cost</a:t>
            </a:r>
            <a:endParaRPr lang="en-US" sz="2400" dirty="0"/>
          </a:p>
        </p:txBody>
      </p:sp>
      <p:cxnSp>
        <p:nvCxnSpPr>
          <p:cNvPr id="3" name="Straight Connector 2"/>
          <p:cNvCxnSpPr/>
          <p:nvPr/>
        </p:nvCxnSpPr>
        <p:spPr>
          <a:xfrm>
            <a:off x="1688144" y="838200"/>
            <a:ext cx="0" cy="500645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29200" y="838200"/>
            <a:ext cx="0" cy="5006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352800" y="838200"/>
            <a:ext cx="0" cy="5006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705600" y="838200"/>
            <a:ext cx="0" cy="5006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1066800" y="762000"/>
                <a:ext cx="696666" cy="518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rPr>
                          </m:ctrlPr>
                        </m:sSubSupPr>
                        <m:e>
                          <m:sSub>
                            <m:sSubPr>
                              <m:ctrlPr>
                                <a:rPr lang="en-US" sz="2400" b="0" i="1" smtClean="0">
                                  <a:latin typeface="Cambria Math"/>
                                </a:rPr>
                              </m:ctrlPr>
                            </m:sSubPr>
                            <m:e>
                              <m:r>
                                <a:rPr lang="en-US" sz="2400" i="1">
                                  <a:latin typeface="Cambria Math"/>
                                </a:rPr>
                                <m:t>𝑟</m:t>
                              </m:r>
                            </m:e>
                            <m:sub>
                              <m:r>
                                <a:rPr lang="en-US" sz="2400" b="0" i="1" smtClean="0">
                                  <a:latin typeface="Cambria Math"/>
                                </a:rPr>
                                <m:t>𝑡</m:t>
                              </m:r>
                            </m:sub>
                          </m:sSub>
                        </m:e>
                        <m:sub/>
                        <m:sup>
                          <m:r>
                            <a:rPr lang="en-US" sz="2400" b="0" i="1" smtClean="0">
                              <a:latin typeface="Cambria Math"/>
                            </a:rPr>
                            <m:t>𝑐𝑖</m:t>
                          </m:r>
                        </m:sup>
                      </m:sSubSup>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762000"/>
                <a:ext cx="696666" cy="51821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95600" y="5869879"/>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=1</m:t>
                      </m:r>
                    </m:oMath>
                  </m:oMathPara>
                </a14:m>
                <a:endParaRPr lang="en-US" sz="2400" dirty="0">
                  <a:latin typeface="Utsaah" pitchFamily="34" charset="0"/>
                  <a:ea typeface="Cambria Math" pitchFamily="18" charset="0"/>
                  <a:cs typeface="Utsaah"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95600" y="5869879"/>
                <a:ext cx="914400"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572000" y="5870056"/>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=2</m:t>
                      </m:r>
                    </m:oMath>
                  </m:oMathPara>
                </a14:m>
                <a:endParaRPr lang="en-US" sz="2400" dirty="0">
                  <a:latin typeface="Utsaah" pitchFamily="34" charset="0"/>
                  <a:ea typeface="Cambria Math" pitchFamily="18" charset="0"/>
                  <a:cs typeface="Utsaah"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572000" y="5870056"/>
                <a:ext cx="914400"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6248400" y="5863708"/>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m:t>
                      </m:r>
                      <m:r>
                        <a:rPr lang="en-US" sz="2400" b="0" i="1" smtClean="0">
                          <a:latin typeface="Cambria Math"/>
                          <a:ea typeface="Cambria Math" pitchFamily="18" charset="0"/>
                          <a:cs typeface="Utsaah" pitchFamily="34" charset="0"/>
                        </a:rPr>
                        <m:t>𝑘</m:t>
                      </m:r>
                    </m:oMath>
                  </m:oMathPara>
                </a14:m>
                <a:endParaRPr lang="en-US" sz="2400" dirty="0">
                  <a:latin typeface="Utsaah" pitchFamily="34" charset="0"/>
                  <a:ea typeface="Cambria Math" pitchFamily="18" charset="0"/>
                  <a:cs typeface="Utsaah"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6248400" y="5863708"/>
                <a:ext cx="914400" cy="461665"/>
              </a:xfrm>
              <a:prstGeom prst="rect">
                <a:avLst/>
              </a:prstGeom>
              <a:blipFill rotWithShape="1">
                <a:blip r:embed="rId6"/>
                <a:stretch>
                  <a:fillRect/>
                </a:stretch>
              </a:blipFill>
            </p:spPr>
            <p:txBody>
              <a:bodyPr/>
              <a:lstStyle/>
              <a:p>
                <a:r>
                  <a:rPr lang="en-US">
                    <a:noFill/>
                  </a:rPr>
                  <a:t> </a:t>
                </a:r>
              </a:p>
            </p:txBody>
          </p:sp>
        </mc:Fallback>
      </mc:AlternateContent>
      <p:sp>
        <p:nvSpPr>
          <p:cNvPr id="41" name="Oval 40"/>
          <p:cNvSpPr/>
          <p:nvPr/>
        </p:nvSpPr>
        <p:spPr>
          <a:xfrm>
            <a:off x="3314700" y="2446022"/>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314700" y="3962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9911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991100" y="481197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4991100" y="532129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667500" y="547997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667500" y="523422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667500" y="498633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50"/>
              <p:cNvSpPr txBox="1"/>
              <p:nvPr/>
            </p:nvSpPr>
            <p:spPr>
              <a:xfrm>
                <a:off x="7018133" y="4861478"/>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2</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7018133" y="4861478"/>
                <a:ext cx="914400"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018133" y="516666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1</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7018133" y="5166665"/>
                <a:ext cx="914400" cy="46166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018133" y="5408391"/>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0</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7018133" y="5408391"/>
                <a:ext cx="914400" cy="461665"/>
              </a:xfrm>
              <a:prstGeom prst="rect">
                <a:avLst/>
              </a:prstGeom>
              <a:blipFill rotWithShape="1">
                <a:blip r:embed="rId9"/>
                <a:stretch>
                  <a:fillRect/>
                </a:stretch>
              </a:blipFill>
            </p:spPr>
            <p:txBody>
              <a:bodyPr/>
              <a:lstStyle/>
              <a:p>
                <a:r>
                  <a:rPr lang="en-US">
                    <a:noFill/>
                  </a:rPr>
                  <a:t> </a:t>
                </a:r>
              </a:p>
            </p:txBody>
          </p:sp>
        </mc:Fallback>
      </mc:AlternateContent>
      <p:sp>
        <p:nvSpPr>
          <p:cNvPr id="54" name="Oval 53"/>
          <p:cNvSpPr/>
          <p:nvPr/>
        </p:nvSpPr>
        <p:spPr>
          <a:xfrm>
            <a:off x="3314700" y="498157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873250" y="4102100"/>
            <a:ext cx="5353050" cy="1466850"/>
          </a:xfrm>
          <a:custGeom>
            <a:avLst/>
            <a:gdLst>
              <a:gd name="connsiteX0" fmla="*/ 5353050 w 5353050"/>
              <a:gd name="connsiteY0" fmla="*/ 1466850 h 1466850"/>
              <a:gd name="connsiteX1" fmla="*/ 4813300 w 5353050"/>
              <a:gd name="connsiteY1" fmla="*/ 1428750 h 1466850"/>
              <a:gd name="connsiteX2" fmla="*/ 3155950 w 5353050"/>
              <a:gd name="connsiteY2" fmla="*/ 1270000 h 1466850"/>
              <a:gd name="connsiteX3" fmla="*/ 1479550 w 5353050"/>
              <a:gd name="connsiteY3" fmla="*/ 927100 h 1466850"/>
              <a:gd name="connsiteX4" fmla="*/ 0 w 5353050"/>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3050" h="1466850">
                <a:moveTo>
                  <a:pt x="5353050" y="1466850"/>
                </a:moveTo>
                <a:lnTo>
                  <a:pt x="4813300" y="1428750"/>
                </a:lnTo>
                <a:cubicBezTo>
                  <a:pt x="4447117" y="1395942"/>
                  <a:pt x="3711575" y="1353608"/>
                  <a:pt x="3155950" y="1270000"/>
                </a:cubicBezTo>
                <a:cubicBezTo>
                  <a:pt x="2600325" y="1186392"/>
                  <a:pt x="2005542" y="1138767"/>
                  <a:pt x="1479550" y="927100"/>
                </a:cubicBezTo>
                <a:cubicBezTo>
                  <a:pt x="953558" y="715433"/>
                  <a:pt x="476779" y="357716"/>
                  <a:pt x="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778000" y="2717802"/>
            <a:ext cx="5445125" cy="2654300"/>
          </a:xfrm>
          <a:custGeom>
            <a:avLst/>
            <a:gdLst>
              <a:gd name="connsiteX0" fmla="*/ 5454650 w 5454650"/>
              <a:gd name="connsiteY0" fmla="*/ 2609850 h 2620486"/>
              <a:gd name="connsiteX1" fmla="*/ 4927600 w 5454650"/>
              <a:gd name="connsiteY1" fmla="*/ 2559050 h 2620486"/>
              <a:gd name="connsiteX2" fmla="*/ 3251200 w 5454650"/>
              <a:gd name="connsiteY2" fmla="*/ 2139950 h 2620486"/>
              <a:gd name="connsiteX3" fmla="*/ 1574800 w 5454650"/>
              <a:gd name="connsiteY3" fmla="*/ 1282700 h 2620486"/>
              <a:gd name="connsiteX4" fmla="*/ 0 w 5454650"/>
              <a:gd name="connsiteY4" fmla="*/ 0 h 2620486"/>
              <a:gd name="connsiteX0" fmla="*/ 5441950 w 5441950"/>
              <a:gd name="connsiteY0" fmla="*/ 2622550 h 2630119"/>
              <a:gd name="connsiteX1" fmla="*/ 4927600 w 5441950"/>
              <a:gd name="connsiteY1" fmla="*/ 2559050 h 2630119"/>
              <a:gd name="connsiteX2" fmla="*/ 3251200 w 5441950"/>
              <a:gd name="connsiteY2" fmla="*/ 2139950 h 2630119"/>
              <a:gd name="connsiteX3" fmla="*/ 1574800 w 5441950"/>
              <a:gd name="connsiteY3" fmla="*/ 1282700 h 2630119"/>
              <a:gd name="connsiteX4" fmla="*/ 0 w 5441950"/>
              <a:gd name="connsiteY4" fmla="*/ 0 h 2630119"/>
              <a:gd name="connsiteX0" fmla="*/ 5441950 w 5441950"/>
              <a:gd name="connsiteY0" fmla="*/ 2622550 h 2622550"/>
              <a:gd name="connsiteX1" fmla="*/ 4927600 w 5441950"/>
              <a:gd name="connsiteY1" fmla="*/ 2559050 h 2622550"/>
              <a:gd name="connsiteX2" fmla="*/ 3251200 w 5441950"/>
              <a:gd name="connsiteY2" fmla="*/ 2139950 h 2622550"/>
              <a:gd name="connsiteX3" fmla="*/ 1574800 w 5441950"/>
              <a:gd name="connsiteY3" fmla="*/ 1282700 h 2622550"/>
              <a:gd name="connsiteX4" fmla="*/ 0 w 5441950"/>
              <a:gd name="connsiteY4" fmla="*/ 0 h 2622550"/>
              <a:gd name="connsiteX0" fmla="*/ 5441950 w 5441950"/>
              <a:gd name="connsiteY0" fmla="*/ 2622550 h 2627027"/>
              <a:gd name="connsiteX1" fmla="*/ 5337175 w 5441950"/>
              <a:gd name="connsiteY1" fmla="*/ 2622550 h 2627027"/>
              <a:gd name="connsiteX2" fmla="*/ 4927600 w 5441950"/>
              <a:gd name="connsiteY2" fmla="*/ 2559050 h 2627027"/>
              <a:gd name="connsiteX3" fmla="*/ 3251200 w 5441950"/>
              <a:gd name="connsiteY3" fmla="*/ 2139950 h 2627027"/>
              <a:gd name="connsiteX4" fmla="*/ 1574800 w 5441950"/>
              <a:gd name="connsiteY4" fmla="*/ 1282700 h 2627027"/>
              <a:gd name="connsiteX5" fmla="*/ 0 w 5441950"/>
              <a:gd name="connsiteY5" fmla="*/ 0 h 2627027"/>
              <a:gd name="connsiteX0" fmla="*/ 5441950 w 5441950"/>
              <a:gd name="connsiteY0" fmla="*/ 2622550 h 2635046"/>
              <a:gd name="connsiteX1" fmla="*/ 5343525 w 5441950"/>
              <a:gd name="connsiteY1" fmla="*/ 2632075 h 2635046"/>
              <a:gd name="connsiteX2" fmla="*/ 4927600 w 5441950"/>
              <a:gd name="connsiteY2" fmla="*/ 2559050 h 2635046"/>
              <a:gd name="connsiteX3" fmla="*/ 3251200 w 5441950"/>
              <a:gd name="connsiteY3" fmla="*/ 2139950 h 2635046"/>
              <a:gd name="connsiteX4" fmla="*/ 1574800 w 5441950"/>
              <a:gd name="connsiteY4" fmla="*/ 1282700 h 2635046"/>
              <a:gd name="connsiteX5" fmla="*/ 0 w 5441950"/>
              <a:gd name="connsiteY5" fmla="*/ 0 h 2635046"/>
              <a:gd name="connsiteX0" fmla="*/ 5441950 w 5441950"/>
              <a:gd name="connsiteY0" fmla="*/ 2635250 h 2637460"/>
              <a:gd name="connsiteX1" fmla="*/ 5343525 w 5441950"/>
              <a:gd name="connsiteY1" fmla="*/ 2632075 h 2637460"/>
              <a:gd name="connsiteX2" fmla="*/ 4927600 w 5441950"/>
              <a:gd name="connsiteY2" fmla="*/ 2559050 h 2637460"/>
              <a:gd name="connsiteX3" fmla="*/ 3251200 w 5441950"/>
              <a:gd name="connsiteY3" fmla="*/ 2139950 h 2637460"/>
              <a:gd name="connsiteX4" fmla="*/ 1574800 w 5441950"/>
              <a:gd name="connsiteY4" fmla="*/ 1282700 h 2637460"/>
              <a:gd name="connsiteX5" fmla="*/ 0 w 5441950"/>
              <a:gd name="connsiteY5" fmla="*/ 0 h 2637460"/>
              <a:gd name="connsiteX0" fmla="*/ 5441950 w 5441950"/>
              <a:gd name="connsiteY0" fmla="*/ 2635250 h 2644947"/>
              <a:gd name="connsiteX1" fmla="*/ 5346700 w 5441950"/>
              <a:gd name="connsiteY1" fmla="*/ 2641600 h 2644947"/>
              <a:gd name="connsiteX2" fmla="*/ 4927600 w 5441950"/>
              <a:gd name="connsiteY2" fmla="*/ 2559050 h 2644947"/>
              <a:gd name="connsiteX3" fmla="*/ 3251200 w 5441950"/>
              <a:gd name="connsiteY3" fmla="*/ 2139950 h 2644947"/>
              <a:gd name="connsiteX4" fmla="*/ 1574800 w 5441950"/>
              <a:gd name="connsiteY4" fmla="*/ 1282700 h 2644947"/>
              <a:gd name="connsiteX5" fmla="*/ 0 w 5441950"/>
              <a:gd name="connsiteY5" fmla="*/ 0 h 2644947"/>
              <a:gd name="connsiteX0" fmla="*/ 5445125 w 5445125"/>
              <a:gd name="connsiteY0" fmla="*/ 2654300 h 2654300"/>
              <a:gd name="connsiteX1" fmla="*/ 5346700 w 5445125"/>
              <a:gd name="connsiteY1" fmla="*/ 2641600 h 2654300"/>
              <a:gd name="connsiteX2" fmla="*/ 4927600 w 5445125"/>
              <a:gd name="connsiteY2" fmla="*/ 2559050 h 2654300"/>
              <a:gd name="connsiteX3" fmla="*/ 3251200 w 5445125"/>
              <a:gd name="connsiteY3" fmla="*/ 2139950 h 2654300"/>
              <a:gd name="connsiteX4" fmla="*/ 1574800 w 5445125"/>
              <a:gd name="connsiteY4" fmla="*/ 1282700 h 2654300"/>
              <a:gd name="connsiteX5" fmla="*/ 0 w 5445125"/>
              <a:gd name="connsiteY5" fmla="*/ 0 h 26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5125" h="2654300">
                <a:moveTo>
                  <a:pt x="5445125" y="2654300"/>
                </a:moveTo>
                <a:cubicBezTo>
                  <a:pt x="5432954" y="2653242"/>
                  <a:pt x="5432425" y="2652183"/>
                  <a:pt x="5346700" y="2641600"/>
                </a:cubicBezTo>
                <a:cubicBezTo>
                  <a:pt x="5260975" y="2631017"/>
                  <a:pt x="5276850" y="2642658"/>
                  <a:pt x="4927600" y="2559050"/>
                </a:cubicBezTo>
                <a:cubicBezTo>
                  <a:pt x="4578350" y="2475442"/>
                  <a:pt x="3810000" y="2352675"/>
                  <a:pt x="3251200" y="2139950"/>
                </a:cubicBezTo>
                <a:cubicBezTo>
                  <a:pt x="2692400" y="1927225"/>
                  <a:pt x="2116667" y="1639358"/>
                  <a:pt x="1574800" y="1282700"/>
                </a:cubicBezTo>
                <a:cubicBezTo>
                  <a:pt x="1032933" y="926042"/>
                  <a:pt x="516466" y="463021"/>
                  <a:pt x="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1905000" y="990600"/>
            <a:ext cx="5570333"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7491437" y="784742"/>
                <a:ext cx="1116075" cy="5132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rgbClr val="00B050"/>
                              </a:solidFill>
                              <a:latin typeface="Cambria Math"/>
                            </a:rPr>
                          </m:ctrlPr>
                        </m:sSubSupPr>
                        <m:e>
                          <m:sSub>
                            <m:sSubPr>
                              <m:ctrlPr>
                                <a:rPr lang="en-US" sz="2400" b="0" i="1" smtClean="0">
                                  <a:solidFill>
                                    <a:srgbClr val="00B050"/>
                                  </a:solidFill>
                                  <a:latin typeface="Cambria Math"/>
                                </a:rPr>
                              </m:ctrlPr>
                            </m:sSubPr>
                            <m:e>
                              <m:r>
                                <a:rPr lang="en-US" sz="2400" i="1">
                                  <a:solidFill>
                                    <a:srgbClr val="00B050"/>
                                  </a:solidFill>
                                  <a:latin typeface="Cambria Math"/>
                                </a:rPr>
                                <m:t>𝑟</m:t>
                              </m:r>
                            </m:e>
                            <m:sub>
                              <m:r>
                                <a:rPr lang="en-US" sz="2400" b="0" i="1" smtClean="0">
                                  <a:solidFill>
                                    <a:srgbClr val="00B050"/>
                                  </a:solidFill>
                                  <a:latin typeface="Cambria Math"/>
                                </a:rPr>
                                <m:t>0</m:t>
                              </m:r>
                            </m:sub>
                          </m:sSub>
                        </m:e>
                        <m:sub/>
                        <m:sup>
                          <m:r>
                            <a:rPr lang="en-US" sz="2400" b="0" i="1" smtClean="0">
                              <a:solidFill>
                                <a:srgbClr val="00B050"/>
                              </a:solidFill>
                              <a:latin typeface="Cambria Math"/>
                            </a:rPr>
                            <m:t>𝑐</m:t>
                          </m:r>
                          <m:r>
                            <a:rPr lang="en-US" sz="2400" b="0" i="1" smtClean="0">
                              <a:solidFill>
                                <a:srgbClr val="00B050"/>
                              </a:solidFill>
                              <a:latin typeface="Cambria Math"/>
                            </a:rPr>
                            <m:t>,</m:t>
                          </m:r>
                          <m:r>
                            <a:rPr lang="en-US" sz="2400" b="0" i="1" smtClean="0">
                              <a:solidFill>
                                <a:srgbClr val="00B050"/>
                              </a:solidFill>
                              <a:latin typeface="Cambria Math"/>
                            </a:rPr>
                            <m:t>𝑝𝑢𝑏</m:t>
                          </m:r>
                        </m:sup>
                      </m:sSubSup>
                    </m:oMath>
                  </m:oMathPara>
                </a14:m>
                <a:endParaRPr lang="en-US" sz="2400" dirty="0">
                  <a:solidFill>
                    <a:srgbClr val="00B05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491437" y="784742"/>
                <a:ext cx="1116075" cy="513217"/>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933575" y="1600200"/>
                <a:ext cx="1065228" cy="5400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a:rPr>
                          </m:ctrlPr>
                        </m:sSubSupPr>
                        <m:e>
                          <m:r>
                            <a:rPr lang="en-US" sz="2400" i="1">
                              <a:latin typeface="Cambria Math"/>
                            </a:rPr>
                            <m:t>𝑟</m:t>
                          </m:r>
                        </m:e>
                        <m:sub>
                          <m:r>
                            <a:rPr lang="en-US" sz="2400" i="1">
                              <a:latin typeface="Cambria Math"/>
                            </a:rPr>
                            <m:t>2</m:t>
                          </m:r>
                        </m:sub>
                        <m:sup>
                          <m:r>
                            <a:rPr lang="en-US" sz="2400" i="1">
                              <a:latin typeface="Cambria Math"/>
                            </a:rPr>
                            <m:t>𝑐</m:t>
                          </m:r>
                          <m:r>
                            <a:rPr lang="en-US" sz="2400" i="1">
                              <a:latin typeface="Cambria Math"/>
                            </a:rPr>
                            <m:t>,</m:t>
                          </m:r>
                          <m:r>
                            <a:rPr lang="en-US" sz="2400" i="1">
                              <a:latin typeface="Cambria Math"/>
                            </a:rPr>
                            <m:t>𝑝𝑟𝑖𝑣</m:t>
                          </m:r>
                        </m:sup>
                      </m:sSubSup>
                    </m:oMath>
                  </m:oMathPara>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933575" y="1600200"/>
                <a:ext cx="1065228" cy="540020"/>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2069930" y="2667000"/>
                <a:ext cx="1065228" cy="5396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rPr>
                          </m:ctrlPr>
                        </m:sSubSupPr>
                        <m:e>
                          <m:r>
                            <a:rPr lang="en-US" sz="2400" i="1">
                              <a:latin typeface="Cambria Math"/>
                            </a:rPr>
                            <m:t>𝑟</m:t>
                          </m:r>
                        </m:e>
                        <m:sub>
                          <m:r>
                            <a:rPr lang="en-US" sz="2400" i="1">
                              <a:latin typeface="Cambria Math"/>
                            </a:rPr>
                            <m:t>1</m:t>
                          </m:r>
                        </m:sub>
                        <m:sup>
                          <m:r>
                            <a:rPr lang="en-US" sz="2400" i="1">
                              <a:latin typeface="Cambria Math"/>
                            </a:rPr>
                            <m:t>𝑐</m:t>
                          </m:r>
                          <m:r>
                            <a:rPr lang="en-US" sz="2400" i="1">
                              <a:latin typeface="Cambria Math"/>
                            </a:rPr>
                            <m:t>,</m:t>
                          </m:r>
                          <m:r>
                            <a:rPr lang="en-US" sz="2400" i="1">
                              <a:latin typeface="Cambria Math"/>
                            </a:rPr>
                            <m:t>𝑝𝑟𝑖𝑣</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2069930" y="2667000"/>
                <a:ext cx="1065228" cy="539635"/>
              </a:xfrm>
              <a:prstGeom prst="rect">
                <a:avLst/>
              </a:prstGeom>
              <a:blipFill rotWithShape="1">
                <a:blip r:embed="rId12"/>
                <a:stretch>
                  <a:fillRect/>
                </a:stretch>
              </a:blipFill>
            </p:spPr>
            <p:txBody>
              <a:bodyPr/>
              <a:lstStyle/>
              <a:p>
                <a:r>
                  <a:rPr lang="en-US">
                    <a:noFill/>
                  </a:rPr>
                  <a:t> </a:t>
                </a:r>
              </a:p>
            </p:txBody>
          </p:sp>
        </mc:Fallback>
      </mc:AlternateContent>
      <p:sp>
        <p:nvSpPr>
          <p:cNvPr id="40" name="TextBox 39"/>
          <p:cNvSpPr txBox="1"/>
          <p:nvPr/>
        </p:nvSpPr>
        <p:spPr>
          <a:xfrm>
            <a:off x="152400" y="12387"/>
            <a:ext cx="8991600" cy="461665"/>
          </a:xfrm>
          <a:prstGeom prst="rect">
            <a:avLst/>
          </a:prstGeom>
          <a:noFill/>
        </p:spPr>
        <p:txBody>
          <a:bodyPr wrap="square" rtlCol="0">
            <a:spAutoFit/>
          </a:bodyPr>
          <a:lstStyle/>
          <a:p>
            <a:r>
              <a:rPr lang="en-US" sz="2400" dirty="0" smtClean="0"/>
              <a:t>With Public Liquidity Provision: if high cost, no effect.</a:t>
            </a:r>
            <a:endParaRPr lang="en-US" sz="2400" dirty="0"/>
          </a:p>
        </p:txBody>
      </p:sp>
      <mc:AlternateContent xmlns:mc="http://schemas.openxmlformats.org/markup-compatibility/2006" xmlns:a14="http://schemas.microsoft.com/office/drawing/2010/main">
        <mc:Choice Requires="a14">
          <p:sp>
            <p:nvSpPr>
              <p:cNvPr id="42" name="TextBox 41"/>
              <p:cNvSpPr txBox="1"/>
              <p:nvPr/>
            </p:nvSpPr>
            <p:spPr>
              <a:xfrm>
                <a:off x="5925694" y="6325372"/>
                <a:ext cx="3099278" cy="473591"/>
              </a:xfrm>
              <a:prstGeom prst="rect">
                <a:avLst/>
              </a:prstGeom>
              <a:noFill/>
            </p:spPr>
            <p:txBody>
              <a:bodyPr wrap="square" rtlCol="0">
                <a:spAutoFit/>
              </a:bodyPr>
              <a:lstStyle/>
              <a:p>
                <a:r>
                  <a:rPr lang="en-US" sz="2400" dirty="0" smtClean="0"/>
                  <a:t>Bank Characteristic  </a:t>
                </a:r>
                <a14:m>
                  <m:oMath xmlns:m="http://schemas.openxmlformats.org/officeDocument/2006/math">
                    <m:sSup>
                      <m:sSupPr>
                        <m:ctrlPr>
                          <a:rPr lang="en-US" sz="2400" i="1" smtClean="0">
                            <a:latin typeface="Cambria Math"/>
                          </a:rPr>
                        </m:ctrlPr>
                      </m:sSupPr>
                      <m:e>
                        <m:r>
                          <a:rPr lang="en-US" sz="2400" b="0" i="1" smtClean="0">
                            <a:latin typeface="Cambria Math"/>
                          </a:rPr>
                          <m:t>𝑥</m:t>
                        </m:r>
                      </m:e>
                      <m:sup>
                        <m:r>
                          <a:rPr lang="en-US" sz="2400" b="0" i="1" smtClean="0">
                            <a:latin typeface="Cambria Math"/>
                          </a:rPr>
                          <m:t>𝑖</m:t>
                        </m:r>
                      </m:sup>
                    </m:sSup>
                  </m:oMath>
                </a14:m>
                <a:endParaRPr lang="en-US" sz="2400" dirty="0" smtClean="0"/>
              </a:p>
            </p:txBody>
          </p:sp>
        </mc:Choice>
        <mc:Fallback xmlns="">
          <p:sp>
            <p:nvSpPr>
              <p:cNvPr id="42" name="TextBox 41"/>
              <p:cNvSpPr txBox="1">
                <a:spLocks noRot="1" noChangeAspect="1" noMove="1" noResize="1" noEditPoints="1" noAdjustHandles="1" noChangeArrowheads="1" noChangeShapeType="1" noTextEdit="1"/>
              </p:cNvSpPr>
              <p:nvPr/>
            </p:nvSpPr>
            <p:spPr>
              <a:xfrm>
                <a:off x="5925694" y="6325372"/>
                <a:ext cx="3099278" cy="473591"/>
              </a:xfrm>
              <a:prstGeom prst="rect">
                <a:avLst/>
              </a:prstGeom>
              <a:blipFill rotWithShape="1">
                <a:blip r:embed="rId13"/>
                <a:stretch>
                  <a:fillRect l="-2953" t="-7792" b="-298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3D5CB7C-9259-4864-B3F8-C889525AFFC5}" type="slidenum">
              <a:rPr lang="en-US" smtClean="0"/>
              <a:t>13</a:t>
            </a:fld>
            <a:endParaRPr lang="en-US"/>
          </a:p>
        </p:txBody>
      </p:sp>
    </p:spTree>
    <p:extLst>
      <p:ext uri="{BB962C8B-B14F-4D97-AF65-F5344CB8AC3E}">
        <p14:creationId xmlns:p14="http://schemas.microsoft.com/office/powerpoint/2010/main" val="4275030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88144" y="5844658"/>
            <a:ext cx="6400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2286001" y="838200"/>
            <a:ext cx="4953000" cy="4343400"/>
          </a:xfrm>
          <a:custGeom>
            <a:avLst/>
            <a:gdLst>
              <a:gd name="connsiteX0" fmla="*/ 0 w 4543124"/>
              <a:gd name="connsiteY0" fmla="*/ 0 h 2387065"/>
              <a:gd name="connsiteX1" fmla="*/ 1992430 w 4543124"/>
              <a:gd name="connsiteY1" fmla="*/ 1732547 h 2387065"/>
              <a:gd name="connsiteX2" fmla="*/ 4543124 w 4543124"/>
              <a:gd name="connsiteY2" fmla="*/ 2387065 h 2387065"/>
              <a:gd name="connsiteX0" fmla="*/ 0 w 4512050"/>
              <a:gd name="connsiteY0" fmla="*/ 0 h 2595824"/>
              <a:gd name="connsiteX1" fmla="*/ 1992430 w 4512050"/>
              <a:gd name="connsiteY1" fmla="*/ 1732547 h 2595824"/>
              <a:gd name="connsiteX2" fmla="*/ 4512050 w 4512050"/>
              <a:gd name="connsiteY2" fmla="*/ 2595824 h 2595824"/>
            </a:gdLst>
            <a:ahLst/>
            <a:cxnLst>
              <a:cxn ang="0">
                <a:pos x="connsiteX0" y="connsiteY0"/>
              </a:cxn>
              <a:cxn ang="0">
                <a:pos x="connsiteX1" y="connsiteY1"/>
              </a:cxn>
              <a:cxn ang="0">
                <a:pos x="connsiteX2" y="connsiteY2"/>
              </a:cxn>
            </a:cxnLst>
            <a:rect l="l" t="t" r="r" b="b"/>
            <a:pathLst>
              <a:path w="4512050" h="2595824">
                <a:moveTo>
                  <a:pt x="0" y="0"/>
                </a:moveTo>
                <a:cubicBezTo>
                  <a:pt x="617621" y="667351"/>
                  <a:pt x="1235243" y="1334703"/>
                  <a:pt x="1992430" y="1732547"/>
                </a:cubicBezTo>
                <a:cubicBezTo>
                  <a:pt x="2749617" y="2130391"/>
                  <a:pt x="3615296" y="2467487"/>
                  <a:pt x="4512050" y="259582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16200000">
            <a:off x="-656851" y="3224896"/>
            <a:ext cx="4015858" cy="461665"/>
          </a:xfrm>
          <a:prstGeom prst="rect">
            <a:avLst/>
          </a:prstGeom>
          <a:noFill/>
        </p:spPr>
        <p:txBody>
          <a:bodyPr wrap="square" rtlCol="0">
            <a:spAutoFit/>
          </a:bodyPr>
          <a:lstStyle/>
          <a:p>
            <a:pPr algn="ctr"/>
            <a:r>
              <a:rPr lang="en-US" sz="2400" dirty="0" smtClean="0"/>
              <a:t>External Finance Cost</a:t>
            </a:r>
            <a:endParaRPr lang="en-US" sz="2400" dirty="0"/>
          </a:p>
        </p:txBody>
      </p:sp>
      <p:cxnSp>
        <p:nvCxnSpPr>
          <p:cNvPr id="3" name="Straight Connector 2"/>
          <p:cNvCxnSpPr/>
          <p:nvPr/>
        </p:nvCxnSpPr>
        <p:spPr>
          <a:xfrm>
            <a:off x="1688144" y="838200"/>
            <a:ext cx="0" cy="500645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29200" y="838200"/>
            <a:ext cx="0" cy="5006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352800" y="838200"/>
            <a:ext cx="0" cy="5006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705600" y="838200"/>
            <a:ext cx="0" cy="5006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1066800" y="762000"/>
                <a:ext cx="696666" cy="518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rPr>
                          </m:ctrlPr>
                        </m:sSubSupPr>
                        <m:e>
                          <m:sSub>
                            <m:sSubPr>
                              <m:ctrlPr>
                                <a:rPr lang="en-US" sz="2400" b="0" i="1" smtClean="0">
                                  <a:latin typeface="Cambria Math"/>
                                </a:rPr>
                              </m:ctrlPr>
                            </m:sSubPr>
                            <m:e>
                              <m:r>
                                <a:rPr lang="en-US" sz="2400" i="1">
                                  <a:latin typeface="Cambria Math"/>
                                </a:rPr>
                                <m:t>𝑟</m:t>
                              </m:r>
                            </m:e>
                            <m:sub>
                              <m:r>
                                <a:rPr lang="en-US" sz="2400" b="0" i="1" smtClean="0">
                                  <a:latin typeface="Cambria Math"/>
                                </a:rPr>
                                <m:t>𝑡</m:t>
                              </m:r>
                            </m:sub>
                          </m:sSub>
                        </m:e>
                        <m:sub/>
                        <m:sup>
                          <m:r>
                            <a:rPr lang="en-US" sz="2400" b="0" i="1" smtClean="0">
                              <a:latin typeface="Cambria Math"/>
                            </a:rPr>
                            <m:t>𝑐𝑖</m:t>
                          </m:r>
                        </m:sup>
                      </m:sSubSup>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762000"/>
                <a:ext cx="696666" cy="51821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95600" y="5869879"/>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=1</m:t>
                      </m:r>
                    </m:oMath>
                  </m:oMathPara>
                </a14:m>
                <a:endParaRPr lang="en-US" sz="2400" dirty="0">
                  <a:latin typeface="Utsaah" pitchFamily="34" charset="0"/>
                  <a:ea typeface="Cambria Math" pitchFamily="18" charset="0"/>
                  <a:cs typeface="Utsaah"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95600" y="5869879"/>
                <a:ext cx="914400"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572000" y="5870056"/>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=2</m:t>
                      </m:r>
                    </m:oMath>
                  </m:oMathPara>
                </a14:m>
                <a:endParaRPr lang="en-US" sz="2400" dirty="0">
                  <a:latin typeface="Utsaah" pitchFamily="34" charset="0"/>
                  <a:ea typeface="Cambria Math" pitchFamily="18" charset="0"/>
                  <a:cs typeface="Utsaah"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572000" y="5870056"/>
                <a:ext cx="914400"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6248400" y="5863708"/>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m:t>
                      </m:r>
                      <m:r>
                        <a:rPr lang="en-US" sz="2400" b="0" i="1" smtClean="0">
                          <a:latin typeface="Cambria Math"/>
                          <a:ea typeface="Cambria Math" pitchFamily="18" charset="0"/>
                          <a:cs typeface="Utsaah" pitchFamily="34" charset="0"/>
                        </a:rPr>
                        <m:t>𝑘</m:t>
                      </m:r>
                    </m:oMath>
                  </m:oMathPara>
                </a14:m>
                <a:endParaRPr lang="en-US" sz="2400" dirty="0">
                  <a:latin typeface="Utsaah" pitchFamily="34" charset="0"/>
                  <a:ea typeface="Cambria Math" pitchFamily="18" charset="0"/>
                  <a:cs typeface="Utsaah"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6248400" y="5863708"/>
                <a:ext cx="914400" cy="461665"/>
              </a:xfrm>
              <a:prstGeom prst="rect">
                <a:avLst/>
              </a:prstGeom>
              <a:blipFill rotWithShape="1">
                <a:blip r:embed="rId6"/>
                <a:stretch>
                  <a:fillRect/>
                </a:stretch>
              </a:blipFill>
            </p:spPr>
            <p:txBody>
              <a:bodyPr/>
              <a:lstStyle/>
              <a:p>
                <a:r>
                  <a:rPr lang="en-US">
                    <a:noFill/>
                  </a:rPr>
                  <a:t> </a:t>
                </a:r>
              </a:p>
            </p:txBody>
          </p:sp>
        </mc:Fallback>
      </mc:AlternateContent>
      <p:sp>
        <p:nvSpPr>
          <p:cNvPr id="41" name="Oval 40"/>
          <p:cNvSpPr/>
          <p:nvPr/>
        </p:nvSpPr>
        <p:spPr>
          <a:xfrm>
            <a:off x="3314700" y="2446022"/>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314700" y="3962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9911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991100" y="481197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4991100" y="532129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667500" y="547997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667500" y="523422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667500" y="498633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50"/>
              <p:cNvSpPr txBox="1"/>
              <p:nvPr/>
            </p:nvSpPr>
            <p:spPr>
              <a:xfrm>
                <a:off x="7018133" y="4861478"/>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2</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7018133" y="4861478"/>
                <a:ext cx="914400"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018133" y="516666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1</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7018133" y="5166665"/>
                <a:ext cx="914400" cy="46166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018133" y="5408391"/>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0</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7018133" y="5408391"/>
                <a:ext cx="914400" cy="461665"/>
              </a:xfrm>
              <a:prstGeom prst="rect">
                <a:avLst/>
              </a:prstGeom>
              <a:blipFill rotWithShape="1">
                <a:blip r:embed="rId9"/>
                <a:stretch>
                  <a:fillRect/>
                </a:stretch>
              </a:blipFill>
            </p:spPr>
            <p:txBody>
              <a:bodyPr/>
              <a:lstStyle/>
              <a:p>
                <a:r>
                  <a:rPr lang="en-US">
                    <a:noFill/>
                  </a:rPr>
                  <a:t> </a:t>
                </a:r>
              </a:p>
            </p:txBody>
          </p:sp>
        </mc:Fallback>
      </mc:AlternateContent>
      <p:sp>
        <p:nvSpPr>
          <p:cNvPr id="54" name="Oval 53"/>
          <p:cNvSpPr/>
          <p:nvPr/>
        </p:nvSpPr>
        <p:spPr>
          <a:xfrm>
            <a:off x="3314700" y="498157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873250" y="4102100"/>
            <a:ext cx="5353050" cy="1466850"/>
          </a:xfrm>
          <a:custGeom>
            <a:avLst/>
            <a:gdLst>
              <a:gd name="connsiteX0" fmla="*/ 5353050 w 5353050"/>
              <a:gd name="connsiteY0" fmla="*/ 1466850 h 1466850"/>
              <a:gd name="connsiteX1" fmla="*/ 4813300 w 5353050"/>
              <a:gd name="connsiteY1" fmla="*/ 1428750 h 1466850"/>
              <a:gd name="connsiteX2" fmla="*/ 3155950 w 5353050"/>
              <a:gd name="connsiteY2" fmla="*/ 1270000 h 1466850"/>
              <a:gd name="connsiteX3" fmla="*/ 1479550 w 5353050"/>
              <a:gd name="connsiteY3" fmla="*/ 927100 h 1466850"/>
              <a:gd name="connsiteX4" fmla="*/ 0 w 5353050"/>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3050" h="1466850">
                <a:moveTo>
                  <a:pt x="5353050" y="1466850"/>
                </a:moveTo>
                <a:lnTo>
                  <a:pt x="4813300" y="1428750"/>
                </a:lnTo>
                <a:cubicBezTo>
                  <a:pt x="4447117" y="1395942"/>
                  <a:pt x="3711575" y="1353608"/>
                  <a:pt x="3155950" y="1270000"/>
                </a:cubicBezTo>
                <a:cubicBezTo>
                  <a:pt x="2600325" y="1186392"/>
                  <a:pt x="2005542" y="1138767"/>
                  <a:pt x="1479550" y="927100"/>
                </a:cubicBezTo>
                <a:cubicBezTo>
                  <a:pt x="953558" y="715433"/>
                  <a:pt x="476779" y="357716"/>
                  <a:pt x="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778000" y="2717802"/>
            <a:ext cx="5445125" cy="2654300"/>
          </a:xfrm>
          <a:custGeom>
            <a:avLst/>
            <a:gdLst>
              <a:gd name="connsiteX0" fmla="*/ 5454650 w 5454650"/>
              <a:gd name="connsiteY0" fmla="*/ 2609850 h 2620486"/>
              <a:gd name="connsiteX1" fmla="*/ 4927600 w 5454650"/>
              <a:gd name="connsiteY1" fmla="*/ 2559050 h 2620486"/>
              <a:gd name="connsiteX2" fmla="*/ 3251200 w 5454650"/>
              <a:gd name="connsiteY2" fmla="*/ 2139950 h 2620486"/>
              <a:gd name="connsiteX3" fmla="*/ 1574800 w 5454650"/>
              <a:gd name="connsiteY3" fmla="*/ 1282700 h 2620486"/>
              <a:gd name="connsiteX4" fmla="*/ 0 w 5454650"/>
              <a:gd name="connsiteY4" fmla="*/ 0 h 2620486"/>
              <a:gd name="connsiteX0" fmla="*/ 5441950 w 5441950"/>
              <a:gd name="connsiteY0" fmla="*/ 2622550 h 2630119"/>
              <a:gd name="connsiteX1" fmla="*/ 4927600 w 5441950"/>
              <a:gd name="connsiteY1" fmla="*/ 2559050 h 2630119"/>
              <a:gd name="connsiteX2" fmla="*/ 3251200 w 5441950"/>
              <a:gd name="connsiteY2" fmla="*/ 2139950 h 2630119"/>
              <a:gd name="connsiteX3" fmla="*/ 1574800 w 5441950"/>
              <a:gd name="connsiteY3" fmla="*/ 1282700 h 2630119"/>
              <a:gd name="connsiteX4" fmla="*/ 0 w 5441950"/>
              <a:gd name="connsiteY4" fmla="*/ 0 h 2630119"/>
              <a:gd name="connsiteX0" fmla="*/ 5441950 w 5441950"/>
              <a:gd name="connsiteY0" fmla="*/ 2622550 h 2622550"/>
              <a:gd name="connsiteX1" fmla="*/ 4927600 w 5441950"/>
              <a:gd name="connsiteY1" fmla="*/ 2559050 h 2622550"/>
              <a:gd name="connsiteX2" fmla="*/ 3251200 w 5441950"/>
              <a:gd name="connsiteY2" fmla="*/ 2139950 h 2622550"/>
              <a:gd name="connsiteX3" fmla="*/ 1574800 w 5441950"/>
              <a:gd name="connsiteY3" fmla="*/ 1282700 h 2622550"/>
              <a:gd name="connsiteX4" fmla="*/ 0 w 5441950"/>
              <a:gd name="connsiteY4" fmla="*/ 0 h 2622550"/>
              <a:gd name="connsiteX0" fmla="*/ 5441950 w 5441950"/>
              <a:gd name="connsiteY0" fmla="*/ 2622550 h 2627027"/>
              <a:gd name="connsiteX1" fmla="*/ 5337175 w 5441950"/>
              <a:gd name="connsiteY1" fmla="*/ 2622550 h 2627027"/>
              <a:gd name="connsiteX2" fmla="*/ 4927600 w 5441950"/>
              <a:gd name="connsiteY2" fmla="*/ 2559050 h 2627027"/>
              <a:gd name="connsiteX3" fmla="*/ 3251200 w 5441950"/>
              <a:gd name="connsiteY3" fmla="*/ 2139950 h 2627027"/>
              <a:gd name="connsiteX4" fmla="*/ 1574800 w 5441950"/>
              <a:gd name="connsiteY4" fmla="*/ 1282700 h 2627027"/>
              <a:gd name="connsiteX5" fmla="*/ 0 w 5441950"/>
              <a:gd name="connsiteY5" fmla="*/ 0 h 2627027"/>
              <a:gd name="connsiteX0" fmla="*/ 5441950 w 5441950"/>
              <a:gd name="connsiteY0" fmla="*/ 2622550 h 2635046"/>
              <a:gd name="connsiteX1" fmla="*/ 5343525 w 5441950"/>
              <a:gd name="connsiteY1" fmla="*/ 2632075 h 2635046"/>
              <a:gd name="connsiteX2" fmla="*/ 4927600 w 5441950"/>
              <a:gd name="connsiteY2" fmla="*/ 2559050 h 2635046"/>
              <a:gd name="connsiteX3" fmla="*/ 3251200 w 5441950"/>
              <a:gd name="connsiteY3" fmla="*/ 2139950 h 2635046"/>
              <a:gd name="connsiteX4" fmla="*/ 1574800 w 5441950"/>
              <a:gd name="connsiteY4" fmla="*/ 1282700 h 2635046"/>
              <a:gd name="connsiteX5" fmla="*/ 0 w 5441950"/>
              <a:gd name="connsiteY5" fmla="*/ 0 h 2635046"/>
              <a:gd name="connsiteX0" fmla="*/ 5441950 w 5441950"/>
              <a:gd name="connsiteY0" fmla="*/ 2635250 h 2637460"/>
              <a:gd name="connsiteX1" fmla="*/ 5343525 w 5441950"/>
              <a:gd name="connsiteY1" fmla="*/ 2632075 h 2637460"/>
              <a:gd name="connsiteX2" fmla="*/ 4927600 w 5441950"/>
              <a:gd name="connsiteY2" fmla="*/ 2559050 h 2637460"/>
              <a:gd name="connsiteX3" fmla="*/ 3251200 w 5441950"/>
              <a:gd name="connsiteY3" fmla="*/ 2139950 h 2637460"/>
              <a:gd name="connsiteX4" fmla="*/ 1574800 w 5441950"/>
              <a:gd name="connsiteY4" fmla="*/ 1282700 h 2637460"/>
              <a:gd name="connsiteX5" fmla="*/ 0 w 5441950"/>
              <a:gd name="connsiteY5" fmla="*/ 0 h 2637460"/>
              <a:gd name="connsiteX0" fmla="*/ 5441950 w 5441950"/>
              <a:gd name="connsiteY0" fmla="*/ 2635250 h 2644947"/>
              <a:gd name="connsiteX1" fmla="*/ 5346700 w 5441950"/>
              <a:gd name="connsiteY1" fmla="*/ 2641600 h 2644947"/>
              <a:gd name="connsiteX2" fmla="*/ 4927600 w 5441950"/>
              <a:gd name="connsiteY2" fmla="*/ 2559050 h 2644947"/>
              <a:gd name="connsiteX3" fmla="*/ 3251200 w 5441950"/>
              <a:gd name="connsiteY3" fmla="*/ 2139950 h 2644947"/>
              <a:gd name="connsiteX4" fmla="*/ 1574800 w 5441950"/>
              <a:gd name="connsiteY4" fmla="*/ 1282700 h 2644947"/>
              <a:gd name="connsiteX5" fmla="*/ 0 w 5441950"/>
              <a:gd name="connsiteY5" fmla="*/ 0 h 2644947"/>
              <a:gd name="connsiteX0" fmla="*/ 5445125 w 5445125"/>
              <a:gd name="connsiteY0" fmla="*/ 2654300 h 2654300"/>
              <a:gd name="connsiteX1" fmla="*/ 5346700 w 5445125"/>
              <a:gd name="connsiteY1" fmla="*/ 2641600 h 2654300"/>
              <a:gd name="connsiteX2" fmla="*/ 4927600 w 5445125"/>
              <a:gd name="connsiteY2" fmla="*/ 2559050 h 2654300"/>
              <a:gd name="connsiteX3" fmla="*/ 3251200 w 5445125"/>
              <a:gd name="connsiteY3" fmla="*/ 2139950 h 2654300"/>
              <a:gd name="connsiteX4" fmla="*/ 1574800 w 5445125"/>
              <a:gd name="connsiteY4" fmla="*/ 1282700 h 2654300"/>
              <a:gd name="connsiteX5" fmla="*/ 0 w 5445125"/>
              <a:gd name="connsiteY5" fmla="*/ 0 h 26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5125" h="2654300">
                <a:moveTo>
                  <a:pt x="5445125" y="2654300"/>
                </a:moveTo>
                <a:cubicBezTo>
                  <a:pt x="5432954" y="2653242"/>
                  <a:pt x="5432425" y="2652183"/>
                  <a:pt x="5346700" y="2641600"/>
                </a:cubicBezTo>
                <a:cubicBezTo>
                  <a:pt x="5260975" y="2631017"/>
                  <a:pt x="5276850" y="2642658"/>
                  <a:pt x="4927600" y="2559050"/>
                </a:cubicBezTo>
                <a:cubicBezTo>
                  <a:pt x="4578350" y="2475442"/>
                  <a:pt x="3810000" y="2352675"/>
                  <a:pt x="3251200" y="2139950"/>
                </a:cubicBezTo>
                <a:cubicBezTo>
                  <a:pt x="2692400" y="1927225"/>
                  <a:pt x="2116667" y="1639358"/>
                  <a:pt x="1574800" y="1282700"/>
                </a:cubicBezTo>
                <a:cubicBezTo>
                  <a:pt x="1032933" y="926042"/>
                  <a:pt x="516466" y="463021"/>
                  <a:pt x="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1905000" y="990600"/>
            <a:ext cx="5570333"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7491437" y="784742"/>
                <a:ext cx="1116075" cy="5132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rgbClr val="00B050"/>
                              </a:solidFill>
                              <a:latin typeface="Cambria Math"/>
                            </a:rPr>
                          </m:ctrlPr>
                        </m:sSubSupPr>
                        <m:e>
                          <m:sSub>
                            <m:sSubPr>
                              <m:ctrlPr>
                                <a:rPr lang="en-US" sz="2400" b="0" i="1" smtClean="0">
                                  <a:solidFill>
                                    <a:srgbClr val="00B050"/>
                                  </a:solidFill>
                                  <a:latin typeface="Cambria Math"/>
                                </a:rPr>
                              </m:ctrlPr>
                            </m:sSubPr>
                            <m:e>
                              <m:r>
                                <a:rPr lang="en-US" sz="2400" i="1">
                                  <a:solidFill>
                                    <a:srgbClr val="00B050"/>
                                  </a:solidFill>
                                  <a:latin typeface="Cambria Math"/>
                                </a:rPr>
                                <m:t>𝑟</m:t>
                              </m:r>
                            </m:e>
                            <m:sub>
                              <m:r>
                                <a:rPr lang="en-US" sz="2400" b="0" i="1" smtClean="0">
                                  <a:solidFill>
                                    <a:srgbClr val="00B050"/>
                                  </a:solidFill>
                                  <a:latin typeface="Cambria Math"/>
                                </a:rPr>
                                <m:t>0</m:t>
                              </m:r>
                            </m:sub>
                          </m:sSub>
                        </m:e>
                        <m:sub/>
                        <m:sup>
                          <m:r>
                            <a:rPr lang="en-US" sz="2400" b="0" i="1" smtClean="0">
                              <a:solidFill>
                                <a:srgbClr val="00B050"/>
                              </a:solidFill>
                              <a:latin typeface="Cambria Math"/>
                            </a:rPr>
                            <m:t>𝑐</m:t>
                          </m:r>
                          <m:r>
                            <a:rPr lang="en-US" sz="2400" b="0" i="1" smtClean="0">
                              <a:solidFill>
                                <a:srgbClr val="00B050"/>
                              </a:solidFill>
                              <a:latin typeface="Cambria Math"/>
                            </a:rPr>
                            <m:t>,</m:t>
                          </m:r>
                          <m:r>
                            <a:rPr lang="en-US" sz="2400" b="0" i="1" smtClean="0">
                              <a:solidFill>
                                <a:srgbClr val="00B050"/>
                              </a:solidFill>
                              <a:latin typeface="Cambria Math"/>
                            </a:rPr>
                            <m:t>𝑝𝑢𝑏</m:t>
                          </m:r>
                        </m:sup>
                      </m:sSubSup>
                    </m:oMath>
                  </m:oMathPara>
                </a14:m>
                <a:endParaRPr lang="en-US" sz="2400" dirty="0">
                  <a:solidFill>
                    <a:srgbClr val="00B05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491437" y="784742"/>
                <a:ext cx="1116075" cy="513217"/>
              </a:xfrm>
              <a:prstGeom prst="rect">
                <a:avLst/>
              </a:prstGeom>
              <a:blipFill rotWithShape="1">
                <a:blip r:embed="rId10"/>
                <a:stretch>
                  <a:fillRect/>
                </a:stretch>
              </a:blipFill>
            </p:spPr>
            <p:txBody>
              <a:bodyPr/>
              <a:lstStyle/>
              <a:p>
                <a:r>
                  <a:rPr lang="en-US">
                    <a:noFill/>
                  </a:rPr>
                  <a:t> </a:t>
                </a:r>
              </a:p>
            </p:txBody>
          </p:sp>
        </mc:Fallback>
      </mc:AlternateContent>
      <p:cxnSp>
        <p:nvCxnSpPr>
          <p:cNvPr id="33" name="Straight Connector 32"/>
          <p:cNvCxnSpPr/>
          <p:nvPr/>
        </p:nvCxnSpPr>
        <p:spPr>
          <a:xfrm>
            <a:off x="1905000" y="4003390"/>
            <a:ext cx="5570333"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7491437" y="3733800"/>
                <a:ext cx="1108958" cy="510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rgbClr val="00B050"/>
                              </a:solidFill>
                              <a:latin typeface="Cambria Math"/>
                            </a:rPr>
                          </m:ctrlPr>
                        </m:sSubSupPr>
                        <m:e>
                          <m:sSub>
                            <m:sSubPr>
                              <m:ctrlPr>
                                <a:rPr lang="en-US" sz="2400" b="0" i="1" smtClean="0">
                                  <a:solidFill>
                                    <a:srgbClr val="00B050"/>
                                  </a:solidFill>
                                  <a:latin typeface="Cambria Math"/>
                                </a:rPr>
                              </m:ctrlPr>
                            </m:sSubPr>
                            <m:e>
                              <m:r>
                                <a:rPr lang="en-US" sz="2400" i="1">
                                  <a:solidFill>
                                    <a:srgbClr val="00B050"/>
                                  </a:solidFill>
                                  <a:latin typeface="Cambria Math"/>
                                </a:rPr>
                                <m:t>𝑟</m:t>
                              </m:r>
                            </m:e>
                            <m:sub>
                              <m:r>
                                <a:rPr lang="en-US" sz="2400" b="0" i="1" smtClean="0">
                                  <a:solidFill>
                                    <a:srgbClr val="00B050"/>
                                  </a:solidFill>
                                  <a:latin typeface="Cambria Math"/>
                                </a:rPr>
                                <m:t>1</m:t>
                              </m:r>
                            </m:sub>
                          </m:sSub>
                        </m:e>
                        <m:sub/>
                        <m:sup>
                          <m:r>
                            <a:rPr lang="en-US" sz="2400" b="0" i="1" smtClean="0">
                              <a:solidFill>
                                <a:srgbClr val="00B050"/>
                              </a:solidFill>
                              <a:latin typeface="Cambria Math"/>
                            </a:rPr>
                            <m:t>𝑐</m:t>
                          </m:r>
                          <m:r>
                            <a:rPr lang="en-US" sz="2400" b="0" i="1" smtClean="0">
                              <a:solidFill>
                                <a:srgbClr val="00B050"/>
                              </a:solidFill>
                              <a:latin typeface="Cambria Math"/>
                            </a:rPr>
                            <m:t>,</m:t>
                          </m:r>
                          <m:r>
                            <a:rPr lang="en-US" sz="2400" b="0" i="1" smtClean="0">
                              <a:solidFill>
                                <a:srgbClr val="00B050"/>
                              </a:solidFill>
                              <a:latin typeface="Cambria Math"/>
                            </a:rPr>
                            <m:t>𝑝𝑢𝑏</m:t>
                          </m:r>
                        </m:sup>
                      </m:sSubSup>
                    </m:oMath>
                  </m:oMathPara>
                </a14:m>
                <a:endParaRPr lang="en-US" sz="2400" dirty="0">
                  <a:solidFill>
                    <a:srgbClr val="00B050"/>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7491437" y="3733800"/>
                <a:ext cx="1108958" cy="510909"/>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933575" y="1600200"/>
                <a:ext cx="1065228" cy="5400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a:rPr>
                          </m:ctrlPr>
                        </m:sSubSupPr>
                        <m:e>
                          <m:r>
                            <a:rPr lang="en-US" sz="2400" i="1">
                              <a:latin typeface="Cambria Math"/>
                            </a:rPr>
                            <m:t>𝑟</m:t>
                          </m:r>
                        </m:e>
                        <m:sub>
                          <m:r>
                            <a:rPr lang="en-US" sz="2400" i="1">
                              <a:latin typeface="Cambria Math"/>
                            </a:rPr>
                            <m:t>2</m:t>
                          </m:r>
                        </m:sub>
                        <m:sup>
                          <m:r>
                            <a:rPr lang="en-US" sz="2400" i="1">
                              <a:latin typeface="Cambria Math"/>
                            </a:rPr>
                            <m:t>𝑐</m:t>
                          </m:r>
                          <m:r>
                            <a:rPr lang="en-US" sz="2400" i="1">
                              <a:latin typeface="Cambria Math"/>
                            </a:rPr>
                            <m:t>,</m:t>
                          </m:r>
                          <m:r>
                            <a:rPr lang="en-US" sz="2400" i="1">
                              <a:latin typeface="Cambria Math"/>
                            </a:rPr>
                            <m:t>𝑝𝑟𝑖𝑣</m:t>
                          </m:r>
                        </m:sup>
                      </m:sSubSup>
                    </m:oMath>
                  </m:oMathPara>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933575" y="1600200"/>
                <a:ext cx="1065228" cy="540020"/>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2069930" y="2667000"/>
                <a:ext cx="1065228" cy="5396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rPr>
                          </m:ctrlPr>
                        </m:sSubSupPr>
                        <m:e>
                          <m:r>
                            <a:rPr lang="en-US" sz="2400" i="1">
                              <a:latin typeface="Cambria Math"/>
                            </a:rPr>
                            <m:t>𝑟</m:t>
                          </m:r>
                        </m:e>
                        <m:sub>
                          <m:r>
                            <a:rPr lang="en-US" sz="2400" i="1">
                              <a:latin typeface="Cambria Math"/>
                            </a:rPr>
                            <m:t>1</m:t>
                          </m:r>
                        </m:sub>
                        <m:sup>
                          <m:r>
                            <a:rPr lang="en-US" sz="2400" i="1">
                              <a:latin typeface="Cambria Math"/>
                            </a:rPr>
                            <m:t>𝑐</m:t>
                          </m:r>
                          <m:r>
                            <a:rPr lang="en-US" sz="2400" i="1">
                              <a:latin typeface="Cambria Math"/>
                            </a:rPr>
                            <m:t>,</m:t>
                          </m:r>
                          <m:r>
                            <a:rPr lang="en-US" sz="2400" i="1">
                              <a:latin typeface="Cambria Math"/>
                            </a:rPr>
                            <m:t>𝑝𝑟𝑖𝑣</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2069930" y="2667000"/>
                <a:ext cx="1065228" cy="539635"/>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5925694" y="6325372"/>
                <a:ext cx="3099278" cy="473591"/>
              </a:xfrm>
              <a:prstGeom prst="rect">
                <a:avLst/>
              </a:prstGeom>
              <a:noFill/>
            </p:spPr>
            <p:txBody>
              <a:bodyPr wrap="square" rtlCol="0">
                <a:spAutoFit/>
              </a:bodyPr>
              <a:lstStyle/>
              <a:p>
                <a:r>
                  <a:rPr lang="en-US" sz="2400" dirty="0" smtClean="0"/>
                  <a:t>Bank Characteristic  </a:t>
                </a:r>
                <a14:m>
                  <m:oMath xmlns:m="http://schemas.openxmlformats.org/officeDocument/2006/math">
                    <m:sSup>
                      <m:sSupPr>
                        <m:ctrlPr>
                          <a:rPr lang="en-US" sz="2400" i="1" smtClean="0">
                            <a:latin typeface="Cambria Math"/>
                          </a:rPr>
                        </m:ctrlPr>
                      </m:sSupPr>
                      <m:e>
                        <m:r>
                          <a:rPr lang="en-US" sz="2400" b="0" i="1" smtClean="0">
                            <a:latin typeface="Cambria Math"/>
                          </a:rPr>
                          <m:t>𝑥</m:t>
                        </m:r>
                      </m:e>
                      <m:sup>
                        <m:r>
                          <a:rPr lang="en-US" sz="2400" b="0" i="1" smtClean="0">
                            <a:latin typeface="Cambria Math"/>
                          </a:rPr>
                          <m:t>𝑖</m:t>
                        </m:r>
                      </m:sup>
                    </m:sSup>
                  </m:oMath>
                </a14:m>
                <a:endParaRPr lang="en-US" sz="2400" dirty="0" smtClean="0"/>
              </a:p>
            </p:txBody>
          </p:sp>
        </mc:Choice>
        <mc:Fallback xmlns="">
          <p:sp>
            <p:nvSpPr>
              <p:cNvPr id="40" name="TextBox 39"/>
              <p:cNvSpPr txBox="1">
                <a:spLocks noRot="1" noChangeAspect="1" noMove="1" noResize="1" noEditPoints="1" noAdjustHandles="1" noChangeArrowheads="1" noChangeShapeType="1" noTextEdit="1"/>
              </p:cNvSpPr>
              <p:nvPr/>
            </p:nvSpPr>
            <p:spPr>
              <a:xfrm>
                <a:off x="5925694" y="6325372"/>
                <a:ext cx="3099278" cy="473591"/>
              </a:xfrm>
              <a:prstGeom prst="rect">
                <a:avLst/>
              </a:prstGeom>
              <a:blipFill rotWithShape="1">
                <a:blip r:embed="rId14"/>
                <a:stretch>
                  <a:fillRect l="-2953" t="-7792" b="-29870"/>
                </a:stretch>
              </a:blipFill>
            </p:spPr>
            <p:txBody>
              <a:bodyPr/>
              <a:lstStyle/>
              <a:p>
                <a:r>
                  <a:rPr lang="en-US">
                    <a:noFill/>
                  </a:rPr>
                  <a:t> </a:t>
                </a:r>
              </a:p>
            </p:txBody>
          </p:sp>
        </mc:Fallback>
      </mc:AlternateContent>
      <p:sp>
        <p:nvSpPr>
          <p:cNvPr id="42" name="TextBox 41"/>
          <p:cNvSpPr txBox="1"/>
          <p:nvPr/>
        </p:nvSpPr>
        <p:spPr>
          <a:xfrm>
            <a:off x="152400" y="12387"/>
            <a:ext cx="8763000" cy="830997"/>
          </a:xfrm>
          <a:prstGeom prst="rect">
            <a:avLst/>
          </a:prstGeom>
          <a:noFill/>
        </p:spPr>
        <p:txBody>
          <a:bodyPr wrap="square" rtlCol="0">
            <a:spAutoFit/>
          </a:bodyPr>
          <a:lstStyle/>
          <a:p>
            <a:r>
              <a:rPr lang="en-US" sz="2400" dirty="0" smtClean="0"/>
              <a:t>With Public Liquidity Provision: if cost declines, impact is on liquidity schedule for weaker banks.</a:t>
            </a:r>
            <a:endParaRPr lang="en-US" sz="2400" dirty="0"/>
          </a:p>
        </p:txBody>
      </p:sp>
      <p:sp>
        <p:nvSpPr>
          <p:cNvPr id="4" name="Slide Number Placeholder 3"/>
          <p:cNvSpPr>
            <a:spLocks noGrp="1"/>
          </p:cNvSpPr>
          <p:nvPr>
            <p:ph type="sldNum" sz="quarter" idx="12"/>
          </p:nvPr>
        </p:nvSpPr>
        <p:spPr/>
        <p:txBody>
          <a:bodyPr/>
          <a:lstStyle/>
          <a:p>
            <a:fld id="{D3D5CB7C-9259-4864-B3F8-C889525AFFC5}" type="slidenum">
              <a:rPr lang="en-US" smtClean="0"/>
              <a:t>14</a:t>
            </a:fld>
            <a:endParaRPr lang="en-US"/>
          </a:p>
        </p:txBody>
      </p:sp>
    </p:spTree>
    <p:extLst>
      <p:ext uri="{BB962C8B-B14F-4D97-AF65-F5344CB8AC3E}">
        <p14:creationId xmlns:p14="http://schemas.microsoft.com/office/powerpoint/2010/main" val="728517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88144" y="5844658"/>
            <a:ext cx="6400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2286001" y="838200"/>
            <a:ext cx="4953000" cy="4343400"/>
          </a:xfrm>
          <a:custGeom>
            <a:avLst/>
            <a:gdLst>
              <a:gd name="connsiteX0" fmla="*/ 0 w 4543124"/>
              <a:gd name="connsiteY0" fmla="*/ 0 h 2387065"/>
              <a:gd name="connsiteX1" fmla="*/ 1992430 w 4543124"/>
              <a:gd name="connsiteY1" fmla="*/ 1732547 h 2387065"/>
              <a:gd name="connsiteX2" fmla="*/ 4543124 w 4543124"/>
              <a:gd name="connsiteY2" fmla="*/ 2387065 h 2387065"/>
              <a:gd name="connsiteX0" fmla="*/ 0 w 4512050"/>
              <a:gd name="connsiteY0" fmla="*/ 0 h 2595824"/>
              <a:gd name="connsiteX1" fmla="*/ 1992430 w 4512050"/>
              <a:gd name="connsiteY1" fmla="*/ 1732547 h 2595824"/>
              <a:gd name="connsiteX2" fmla="*/ 4512050 w 4512050"/>
              <a:gd name="connsiteY2" fmla="*/ 2595824 h 2595824"/>
            </a:gdLst>
            <a:ahLst/>
            <a:cxnLst>
              <a:cxn ang="0">
                <a:pos x="connsiteX0" y="connsiteY0"/>
              </a:cxn>
              <a:cxn ang="0">
                <a:pos x="connsiteX1" y="connsiteY1"/>
              </a:cxn>
              <a:cxn ang="0">
                <a:pos x="connsiteX2" y="connsiteY2"/>
              </a:cxn>
            </a:cxnLst>
            <a:rect l="l" t="t" r="r" b="b"/>
            <a:pathLst>
              <a:path w="4512050" h="2595824">
                <a:moveTo>
                  <a:pt x="0" y="0"/>
                </a:moveTo>
                <a:cubicBezTo>
                  <a:pt x="617621" y="667351"/>
                  <a:pt x="1235243" y="1334703"/>
                  <a:pt x="1992430" y="1732547"/>
                </a:cubicBezTo>
                <a:cubicBezTo>
                  <a:pt x="2749617" y="2130391"/>
                  <a:pt x="3615296" y="2467487"/>
                  <a:pt x="4512050" y="259582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16200000">
            <a:off x="-656851" y="3224896"/>
            <a:ext cx="4015858" cy="461665"/>
          </a:xfrm>
          <a:prstGeom prst="rect">
            <a:avLst/>
          </a:prstGeom>
          <a:noFill/>
        </p:spPr>
        <p:txBody>
          <a:bodyPr wrap="square" rtlCol="0">
            <a:spAutoFit/>
          </a:bodyPr>
          <a:lstStyle/>
          <a:p>
            <a:pPr algn="ctr"/>
            <a:r>
              <a:rPr lang="en-US" sz="2400" dirty="0" smtClean="0"/>
              <a:t>External Finance Cost</a:t>
            </a:r>
            <a:endParaRPr lang="en-US" sz="2400" dirty="0"/>
          </a:p>
        </p:txBody>
      </p:sp>
      <p:cxnSp>
        <p:nvCxnSpPr>
          <p:cNvPr id="3" name="Straight Connector 2"/>
          <p:cNvCxnSpPr/>
          <p:nvPr/>
        </p:nvCxnSpPr>
        <p:spPr>
          <a:xfrm>
            <a:off x="1688144" y="838200"/>
            <a:ext cx="0" cy="500645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29200" y="838200"/>
            <a:ext cx="0" cy="5006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352800" y="838200"/>
            <a:ext cx="0" cy="5006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705600" y="838200"/>
            <a:ext cx="0" cy="5006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1066800" y="762000"/>
                <a:ext cx="696666" cy="518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rPr>
                          </m:ctrlPr>
                        </m:sSubSupPr>
                        <m:e>
                          <m:sSub>
                            <m:sSubPr>
                              <m:ctrlPr>
                                <a:rPr lang="en-US" sz="2400" b="0" i="1" smtClean="0">
                                  <a:latin typeface="Cambria Math"/>
                                </a:rPr>
                              </m:ctrlPr>
                            </m:sSubPr>
                            <m:e>
                              <m:r>
                                <a:rPr lang="en-US" sz="2400" i="1">
                                  <a:latin typeface="Cambria Math"/>
                                </a:rPr>
                                <m:t>𝑟</m:t>
                              </m:r>
                            </m:e>
                            <m:sub>
                              <m:r>
                                <a:rPr lang="en-US" sz="2400" b="0" i="1" smtClean="0">
                                  <a:latin typeface="Cambria Math"/>
                                </a:rPr>
                                <m:t>𝑡</m:t>
                              </m:r>
                            </m:sub>
                          </m:sSub>
                        </m:e>
                        <m:sub/>
                        <m:sup>
                          <m:r>
                            <a:rPr lang="en-US" sz="2400" b="0" i="1" smtClean="0">
                              <a:latin typeface="Cambria Math"/>
                            </a:rPr>
                            <m:t>𝑐𝑖</m:t>
                          </m:r>
                        </m:sup>
                      </m:sSubSup>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762000"/>
                <a:ext cx="696666" cy="51821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95600" y="5869879"/>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=1</m:t>
                      </m:r>
                    </m:oMath>
                  </m:oMathPara>
                </a14:m>
                <a:endParaRPr lang="en-US" sz="2400" dirty="0">
                  <a:latin typeface="Utsaah" pitchFamily="34" charset="0"/>
                  <a:ea typeface="Cambria Math" pitchFamily="18" charset="0"/>
                  <a:cs typeface="Utsaah"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95600" y="5869879"/>
                <a:ext cx="914400"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572000" y="5870056"/>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=2</m:t>
                      </m:r>
                    </m:oMath>
                  </m:oMathPara>
                </a14:m>
                <a:endParaRPr lang="en-US" sz="2400" dirty="0">
                  <a:latin typeface="Utsaah" pitchFamily="34" charset="0"/>
                  <a:ea typeface="Cambria Math" pitchFamily="18" charset="0"/>
                  <a:cs typeface="Utsaah"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572000" y="5870056"/>
                <a:ext cx="914400"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6248400" y="5863708"/>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m:t>
                      </m:r>
                      <m:r>
                        <a:rPr lang="en-US" sz="2400" b="0" i="1" smtClean="0">
                          <a:latin typeface="Cambria Math"/>
                          <a:ea typeface="Cambria Math" pitchFamily="18" charset="0"/>
                          <a:cs typeface="Utsaah" pitchFamily="34" charset="0"/>
                        </a:rPr>
                        <m:t>𝑘</m:t>
                      </m:r>
                    </m:oMath>
                  </m:oMathPara>
                </a14:m>
                <a:endParaRPr lang="en-US" sz="2400" dirty="0">
                  <a:latin typeface="Utsaah" pitchFamily="34" charset="0"/>
                  <a:ea typeface="Cambria Math" pitchFamily="18" charset="0"/>
                  <a:cs typeface="Utsaah"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6248400" y="5863708"/>
                <a:ext cx="914400" cy="461665"/>
              </a:xfrm>
              <a:prstGeom prst="rect">
                <a:avLst/>
              </a:prstGeom>
              <a:blipFill rotWithShape="1">
                <a:blip r:embed="rId6"/>
                <a:stretch>
                  <a:fillRect/>
                </a:stretch>
              </a:blipFill>
            </p:spPr>
            <p:txBody>
              <a:bodyPr/>
              <a:lstStyle/>
              <a:p>
                <a:r>
                  <a:rPr lang="en-US">
                    <a:noFill/>
                  </a:rPr>
                  <a:t> </a:t>
                </a:r>
              </a:p>
            </p:txBody>
          </p:sp>
        </mc:Fallback>
      </mc:AlternateContent>
      <p:sp>
        <p:nvSpPr>
          <p:cNvPr id="41" name="Oval 40"/>
          <p:cNvSpPr/>
          <p:nvPr/>
        </p:nvSpPr>
        <p:spPr>
          <a:xfrm>
            <a:off x="3314700" y="2446022"/>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314700" y="3962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9911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991100" y="481197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4991100" y="532129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667500" y="547997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667500" y="523422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667500" y="498633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50"/>
              <p:cNvSpPr txBox="1"/>
              <p:nvPr/>
            </p:nvSpPr>
            <p:spPr>
              <a:xfrm>
                <a:off x="7018133" y="4861478"/>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2</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7018133" y="4861478"/>
                <a:ext cx="914400"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018133" y="516666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1</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7018133" y="5166665"/>
                <a:ext cx="914400" cy="46166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018133" y="5408391"/>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0</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7018133" y="5408391"/>
                <a:ext cx="914400" cy="461665"/>
              </a:xfrm>
              <a:prstGeom prst="rect">
                <a:avLst/>
              </a:prstGeom>
              <a:blipFill rotWithShape="1">
                <a:blip r:embed="rId9"/>
                <a:stretch>
                  <a:fillRect/>
                </a:stretch>
              </a:blipFill>
            </p:spPr>
            <p:txBody>
              <a:bodyPr/>
              <a:lstStyle/>
              <a:p>
                <a:r>
                  <a:rPr lang="en-US">
                    <a:noFill/>
                  </a:rPr>
                  <a:t> </a:t>
                </a:r>
              </a:p>
            </p:txBody>
          </p:sp>
        </mc:Fallback>
      </mc:AlternateContent>
      <p:sp>
        <p:nvSpPr>
          <p:cNvPr id="54" name="Oval 53"/>
          <p:cNvSpPr/>
          <p:nvPr/>
        </p:nvSpPr>
        <p:spPr>
          <a:xfrm>
            <a:off x="3314700" y="498157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873250" y="4102100"/>
            <a:ext cx="5353050" cy="1466850"/>
          </a:xfrm>
          <a:custGeom>
            <a:avLst/>
            <a:gdLst>
              <a:gd name="connsiteX0" fmla="*/ 5353050 w 5353050"/>
              <a:gd name="connsiteY0" fmla="*/ 1466850 h 1466850"/>
              <a:gd name="connsiteX1" fmla="*/ 4813300 w 5353050"/>
              <a:gd name="connsiteY1" fmla="*/ 1428750 h 1466850"/>
              <a:gd name="connsiteX2" fmla="*/ 3155950 w 5353050"/>
              <a:gd name="connsiteY2" fmla="*/ 1270000 h 1466850"/>
              <a:gd name="connsiteX3" fmla="*/ 1479550 w 5353050"/>
              <a:gd name="connsiteY3" fmla="*/ 927100 h 1466850"/>
              <a:gd name="connsiteX4" fmla="*/ 0 w 5353050"/>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3050" h="1466850">
                <a:moveTo>
                  <a:pt x="5353050" y="1466850"/>
                </a:moveTo>
                <a:lnTo>
                  <a:pt x="4813300" y="1428750"/>
                </a:lnTo>
                <a:cubicBezTo>
                  <a:pt x="4447117" y="1395942"/>
                  <a:pt x="3711575" y="1353608"/>
                  <a:pt x="3155950" y="1270000"/>
                </a:cubicBezTo>
                <a:cubicBezTo>
                  <a:pt x="2600325" y="1186392"/>
                  <a:pt x="2005542" y="1138767"/>
                  <a:pt x="1479550" y="927100"/>
                </a:cubicBezTo>
                <a:cubicBezTo>
                  <a:pt x="953558" y="715433"/>
                  <a:pt x="476779" y="357716"/>
                  <a:pt x="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778000" y="2717802"/>
            <a:ext cx="5445125" cy="2654300"/>
          </a:xfrm>
          <a:custGeom>
            <a:avLst/>
            <a:gdLst>
              <a:gd name="connsiteX0" fmla="*/ 5454650 w 5454650"/>
              <a:gd name="connsiteY0" fmla="*/ 2609850 h 2620486"/>
              <a:gd name="connsiteX1" fmla="*/ 4927600 w 5454650"/>
              <a:gd name="connsiteY1" fmla="*/ 2559050 h 2620486"/>
              <a:gd name="connsiteX2" fmla="*/ 3251200 w 5454650"/>
              <a:gd name="connsiteY2" fmla="*/ 2139950 h 2620486"/>
              <a:gd name="connsiteX3" fmla="*/ 1574800 w 5454650"/>
              <a:gd name="connsiteY3" fmla="*/ 1282700 h 2620486"/>
              <a:gd name="connsiteX4" fmla="*/ 0 w 5454650"/>
              <a:gd name="connsiteY4" fmla="*/ 0 h 2620486"/>
              <a:gd name="connsiteX0" fmla="*/ 5441950 w 5441950"/>
              <a:gd name="connsiteY0" fmla="*/ 2622550 h 2630119"/>
              <a:gd name="connsiteX1" fmla="*/ 4927600 w 5441950"/>
              <a:gd name="connsiteY1" fmla="*/ 2559050 h 2630119"/>
              <a:gd name="connsiteX2" fmla="*/ 3251200 w 5441950"/>
              <a:gd name="connsiteY2" fmla="*/ 2139950 h 2630119"/>
              <a:gd name="connsiteX3" fmla="*/ 1574800 w 5441950"/>
              <a:gd name="connsiteY3" fmla="*/ 1282700 h 2630119"/>
              <a:gd name="connsiteX4" fmla="*/ 0 w 5441950"/>
              <a:gd name="connsiteY4" fmla="*/ 0 h 2630119"/>
              <a:gd name="connsiteX0" fmla="*/ 5441950 w 5441950"/>
              <a:gd name="connsiteY0" fmla="*/ 2622550 h 2622550"/>
              <a:gd name="connsiteX1" fmla="*/ 4927600 w 5441950"/>
              <a:gd name="connsiteY1" fmla="*/ 2559050 h 2622550"/>
              <a:gd name="connsiteX2" fmla="*/ 3251200 w 5441950"/>
              <a:gd name="connsiteY2" fmla="*/ 2139950 h 2622550"/>
              <a:gd name="connsiteX3" fmla="*/ 1574800 w 5441950"/>
              <a:gd name="connsiteY3" fmla="*/ 1282700 h 2622550"/>
              <a:gd name="connsiteX4" fmla="*/ 0 w 5441950"/>
              <a:gd name="connsiteY4" fmla="*/ 0 h 2622550"/>
              <a:gd name="connsiteX0" fmla="*/ 5441950 w 5441950"/>
              <a:gd name="connsiteY0" fmla="*/ 2622550 h 2627027"/>
              <a:gd name="connsiteX1" fmla="*/ 5337175 w 5441950"/>
              <a:gd name="connsiteY1" fmla="*/ 2622550 h 2627027"/>
              <a:gd name="connsiteX2" fmla="*/ 4927600 w 5441950"/>
              <a:gd name="connsiteY2" fmla="*/ 2559050 h 2627027"/>
              <a:gd name="connsiteX3" fmla="*/ 3251200 w 5441950"/>
              <a:gd name="connsiteY3" fmla="*/ 2139950 h 2627027"/>
              <a:gd name="connsiteX4" fmla="*/ 1574800 w 5441950"/>
              <a:gd name="connsiteY4" fmla="*/ 1282700 h 2627027"/>
              <a:gd name="connsiteX5" fmla="*/ 0 w 5441950"/>
              <a:gd name="connsiteY5" fmla="*/ 0 h 2627027"/>
              <a:gd name="connsiteX0" fmla="*/ 5441950 w 5441950"/>
              <a:gd name="connsiteY0" fmla="*/ 2622550 h 2635046"/>
              <a:gd name="connsiteX1" fmla="*/ 5343525 w 5441950"/>
              <a:gd name="connsiteY1" fmla="*/ 2632075 h 2635046"/>
              <a:gd name="connsiteX2" fmla="*/ 4927600 w 5441950"/>
              <a:gd name="connsiteY2" fmla="*/ 2559050 h 2635046"/>
              <a:gd name="connsiteX3" fmla="*/ 3251200 w 5441950"/>
              <a:gd name="connsiteY3" fmla="*/ 2139950 h 2635046"/>
              <a:gd name="connsiteX4" fmla="*/ 1574800 w 5441950"/>
              <a:gd name="connsiteY4" fmla="*/ 1282700 h 2635046"/>
              <a:gd name="connsiteX5" fmla="*/ 0 w 5441950"/>
              <a:gd name="connsiteY5" fmla="*/ 0 h 2635046"/>
              <a:gd name="connsiteX0" fmla="*/ 5441950 w 5441950"/>
              <a:gd name="connsiteY0" fmla="*/ 2635250 h 2637460"/>
              <a:gd name="connsiteX1" fmla="*/ 5343525 w 5441950"/>
              <a:gd name="connsiteY1" fmla="*/ 2632075 h 2637460"/>
              <a:gd name="connsiteX2" fmla="*/ 4927600 w 5441950"/>
              <a:gd name="connsiteY2" fmla="*/ 2559050 h 2637460"/>
              <a:gd name="connsiteX3" fmla="*/ 3251200 w 5441950"/>
              <a:gd name="connsiteY3" fmla="*/ 2139950 h 2637460"/>
              <a:gd name="connsiteX4" fmla="*/ 1574800 w 5441950"/>
              <a:gd name="connsiteY4" fmla="*/ 1282700 h 2637460"/>
              <a:gd name="connsiteX5" fmla="*/ 0 w 5441950"/>
              <a:gd name="connsiteY5" fmla="*/ 0 h 2637460"/>
              <a:gd name="connsiteX0" fmla="*/ 5441950 w 5441950"/>
              <a:gd name="connsiteY0" fmla="*/ 2635250 h 2644947"/>
              <a:gd name="connsiteX1" fmla="*/ 5346700 w 5441950"/>
              <a:gd name="connsiteY1" fmla="*/ 2641600 h 2644947"/>
              <a:gd name="connsiteX2" fmla="*/ 4927600 w 5441950"/>
              <a:gd name="connsiteY2" fmla="*/ 2559050 h 2644947"/>
              <a:gd name="connsiteX3" fmla="*/ 3251200 w 5441950"/>
              <a:gd name="connsiteY3" fmla="*/ 2139950 h 2644947"/>
              <a:gd name="connsiteX4" fmla="*/ 1574800 w 5441950"/>
              <a:gd name="connsiteY4" fmla="*/ 1282700 h 2644947"/>
              <a:gd name="connsiteX5" fmla="*/ 0 w 5441950"/>
              <a:gd name="connsiteY5" fmla="*/ 0 h 2644947"/>
              <a:gd name="connsiteX0" fmla="*/ 5445125 w 5445125"/>
              <a:gd name="connsiteY0" fmla="*/ 2654300 h 2654300"/>
              <a:gd name="connsiteX1" fmla="*/ 5346700 w 5445125"/>
              <a:gd name="connsiteY1" fmla="*/ 2641600 h 2654300"/>
              <a:gd name="connsiteX2" fmla="*/ 4927600 w 5445125"/>
              <a:gd name="connsiteY2" fmla="*/ 2559050 h 2654300"/>
              <a:gd name="connsiteX3" fmla="*/ 3251200 w 5445125"/>
              <a:gd name="connsiteY3" fmla="*/ 2139950 h 2654300"/>
              <a:gd name="connsiteX4" fmla="*/ 1574800 w 5445125"/>
              <a:gd name="connsiteY4" fmla="*/ 1282700 h 2654300"/>
              <a:gd name="connsiteX5" fmla="*/ 0 w 5445125"/>
              <a:gd name="connsiteY5" fmla="*/ 0 h 26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5125" h="2654300">
                <a:moveTo>
                  <a:pt x="5445125" y="2654300"/>
                </a:moveTo>
                <a:cubicBezTo>
                  <a:pt x="5432954" y="2653242"/>
                  <a:pt x="5432425" y="2652183"/>
                  <a:pt x="5346700" y="2641600"/>
                </a:cubicBezTo>
                <a:cubicBezTo>
                  <a:pt x="5260975" y="2631017"/>
                  <a:pt x="5276850" y="2642658"/>
                  <a:pt x="4927600" y="2559050"/>
                </a:cubicBezTo>
                <a:cubicBezTo>
                  <a:pt x="4578350" y="2475442"/>
                  <a:pt x="3810000" y="2352675"/>
                  <a:pt x="3251200" y="2139950"/>
                </a:cubicBezTo>
                <a:cubicBezTo>
                  <a:pt x="2692400" y="1927225"/>
                  <a:pt x="2116667" y="1639358"/>
                  <a:pt x="1574800" y="1282700"/>
                </a:cubicBezTo>
                <a:cubicBezTo>
                  <a:pt x="1032933" y="926042"/>
                  <a:pt x="516466" y="463021"/>
                  <a:pt x="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1905000" y="990600"/>
            <a:ext cx="5570333"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7491437" y="784742"/>
                <a:ext cx="1116075" cy="5132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rgbClr val="00B050"/>
                              </a:solidFill>
                              <a:latin typeface="Cambria Math"/>
                            </a:rPr>
                          </m:ctrlPr>
                        </m:sSubSupPr>
                        <m:e>
                          <m:sSub>
                            <m:sSubPr>
                              <m:ctrlPr>
                                <a:rPr lang="en-US" sz="2400" b="0" i="1" smtClean="0">
                                  <a:solidFill>
                                    <a:srgbClr val="00B050"/>
                                  </a:solidFill>
                                  <a:latin typeface="Cambria Math"/>
                                </a:rPr>
                              </m:ctrlPr>
                            </m:sSubPr>
                            <m:e>
                              <m:r>
                                <a:rPr lang="en-US" sz="2400" i="1">
                                  <a:solidFill>
                                    <a:srgbClr val="00B050"/>
                                  </a:solidFill>
                                  <a:latin typeface="Cambria Math"/>
                                </a:rPr>
                                <m:t>𝑟</m:t>
                              </m:r>
                            </m:e>
                            <m:sub>
                              <m:r>
                                <a:rPr lang="en-US" sz="2400" b="0" i="1" smtClean="0">
                                  <a:solidFill>
                                    <a:srgbClr val="00B050"/>
                                  </a:solidFill>
                                  <a:latin typeface="Cambria Math"/>
                                </a:rPr>
                                <m:t>0</m:t>
                              </m:r>
                            </m:sub>
                          </m:sSub>
                        </m:e>
                        <m:sub/>
                        <m:sup>
                          <m:r>
                            <a:rPr lang="en-US" sz="2400" b="0" i="1" smtClean="0">
                              <a:solidFill>
                                <a:srgbClr val="00B050"/>
                              </a:solidFill>
                              <a:latin typeface="Cambria Math"/>
                            </a:rPr>
                            <m:t>𝑐</m:t>
                          </m:r>
                          <m:r>
                            <a:rPr lang="en-US" sz="2400" b="0" i="1" smtClean="0">
                              <a:solidFill>
                                <a:srgbClr val="00B050"/>
                              </a:solidFill>
                              <a:latin typeface="Cambria Math"/>
                            </a:rPr>
                            <m:t>,</m:t>
                          </m:r>
                          <m:r>
                            <a:rPr lang="en-US" sz="2400" b="0" i="1" smtClean="0">
                              <a:solidFill>
                                <a:srgbClr val="00B050"/>
                              </a:solidFill>
                              <a:latin typeface="Cambria Math"/>
                            </a:rPr>
                            <m:t>𝑝𝑢𝑏</m:t>
                          </m:r>
                        </m:sup>
                      </m:sSubSup>
                    </m:oMath>
                  </m:oMathPara>
                </a14:m>
                <a:endParaRPr lang="en-US" sz="2400" dirty="0">
                  <a:solidFill>
                    <a:srgbClr val="00B05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491437" y="784742"/>
                <a:ext cx="1116075" cy="513217"/>
              </a:xfrm>
              <a:prstGeom prst="rect">
                <a:avLst/>
              </a:prstGeom>
              <a:blipFill rotWithShape="1">
                <a:blip r:embed="rId10"/>
                <a:stretch>
                  <a:fillRect/>
                </a:stretch>
              </a:blipFill>
            </p:spPr>
            <p:txBody>
              <a:bodyPr/>
              <a:lstStyle/>
              <a:p>
                <a:r>
                  <a:rPr lang="en-US">
                    <a:noFill/>
                  </a:rPr>
                  <a:t> </a:t>
                </a:r>
              </a:p>
            </p:txBody>
          </p:sp>
        </mc:Fallback>
      </mc:AlternateContent>
      <p:cxnSp>
        <p:nvCxnSpPr>
          <p:cNvPr id="33" name="Straight Connector 32"/>
          <p:cNvCxnSpPr/>
          <p:nvPr/>
        </p:nvCxnSpPr>
        <p:spPr>
          <a:xfrm>
            <a:off x="1905000" y="4003390"/>
            <a:ext cx="5570333"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7491437" y="3733800"/>
                <a:ext cx="1108958" cy="510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rgbClr val="00B050"/>
                              </a:solidFill>
                              <a:latin typeface="Cambria Math"/>
                            </a:rPr>
                          </m:ctrlPr>
                        </m:sSubSupPr>
                        <m:e>
                          <m:sSub>
                            <m:sSubPr>
                              <m:ctrlPr>
                                <a:rPr lang="en-US" sz="2400" b="0" i="1" smtClean="0">
                                  <a:solidFill>
                                    <a:srgbClr val="00B050"/>
                                  </a:solidFill>
                                  <a:latin typeface="Cambria Math"/>
                                </a:rPr>
                              </m:ctrlPr>
                            </m:sSubPr>
                            <m:e>
                              <m:r>
                                <a:rPr lang="en-US" sz="2400" i="1">
                                  <a:solidFill>
                                    <a:srgbClr val="00B050"/>
                                  </a:solidFill>
                                  <a:latin typeface="Cambria Math"/>
                                </a:rPr>
                                <m:t>𝑟</m:t>
                              </m:r>
                            </m:e>
                            <m:sub>
                              <m:r>
                                <a:rPr lang="en-US" sz="2400" b="0" i="1" smtClean="0">
                                  <a:solidFill>
                                    <a:srgbClr val="00B050"/>
                                  </a:solidFill>
                                  <a:latin typeface="Cambria Math"/>
                                </a:rPr>
                                <m:t>1</m:t>
                              </m:r>
                            </m:sub>
                          </m:sSub>
                        </m:e>
                        <m:sub/>
                        <m:sup>
                          <m:r>
                            <a:rPr lang="en-US" sz="2400" b="0" i="1" smtClean="0">
                              <a:solidFill>
                                <a:srgbClr val="00B050"/>
                              </a:solidFill>
                              <a:latin typeface="Cambria Math"/>
                            </a:rPr>
                            <m:t>𝑐</m:t>
                          </m:r>
                          <m:r>
                            <a:rPr lang="en-US" sz="2400" b="0" i="1" smtClean="0">
                              <a:solidFill>
                                <a:srgbClr val="00B050"/>
                              </a:solidFill>
                              <a:latin typeface="Cambria Math"/>
                            </a:rPr>
                            <m:t>,</m:t>
                          </m:r>
                          <m:r>
                            <a:rPr lang="en-US" sz="2400" b="0" i="1" smtClean="0">
                              <a:solidFill>
                                <a:srgbClr val="00B050"/>
                              </a:solidFill>
                              <a:latin typeface="Cambria Math"/>
                            </a:rPr>
                            <m:t>𝑝𝑢𝑏</m:t>
                          </m:r>
                        </m:sup>
                      </m:sSubSup>
                    </m:oMath>
                  </m:oMathPara>
                </a14:m>
                <a:endParaRPr lang="en-US" sz="2400" dirty="0">
                  <a:solidFill>
                    <a:srgbClr val="00B050"/>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7491437" y="3733800"/>
                <a:ext cx="1108958" cy="510909"/>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933575" y="1600200"/>
                <a:ext cx="1065228" cy="5400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a:rPr>
                          </m:ctrlPr>
                        </m:sSubSupPr>
                        <m:e>
                          <m:r>
                            <a:rPr lang="en-US" sz="2400" i="1">
                              <a:latin typeface="Cambria Math"/>
                            </a:rPr>
                            <m:t>𝑟</m:t>
                          </m:r>
                        </m:e>
                        <m:sub>
                          <m:r>
                            <a:rPr lang="en-US" sz="2400" i="1">
                              <a:latin typeface="Cambria Math"/>
                            </a:rPr>
                            <m:t>2</m:t>
                          </m:r>
                        </m:sub>
                        <m:sup>
                          <m:r>
                            <a:rPr lang="en-US" sz="2400" i="1">
                              <a:latin typeface="Cambria Math"/>
                            </a:rPr>
                            <m:t>𝑐</m:t>
                          </m:r>
                          <m:r>
                            <a:rPr lang="en-US" sz="2400" i="1">
                              <a:latin typeface="Cambria Math"/>
                            </a:rPr>
                            <m:t>,</m:t>
                          </m:r>
                          <m:r>
                            <a:rPr lang="en-US" sz="2400" i="1">
                              <a:latin typeface="Cambria Math"/>
                            </a:rPr>
                            <m:t>𝑝𝑟𝑖𝑣</m:t>
                          </m:r>
                        </m:sup>
                      </m:sSubSup>
                    </m:oMath>
                  </m:oMathPara>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933575" y="1600200"/>
                <a:ext cx="1065228" cy="540020"/>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2069930" y="2667000"/>
                <a:ext cx="1065228" cy="5396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rPr>
                          </m:ctrlPr>
                        </m:sSubSupPr>
                        <m:e>
                          <m:r>
                            <a:rPr lang="en-US" sz="2400" i="1">
                              <a:latin typeface="Cambria Math"/>
                            </a:rPr>
                            <m:t>𝑟</m:t>
                          </m:r>
                        </m:e>
                        <m:sub>
                          <m:r>
                            <a:rPr lang="en-US" sz="2400" i="1">
                              <a:latin typeface="Cambria Math"/>
                            </a:rPr>
                            <m:t>1</m:t>
                          </m:r>
                        </m:sub>
                        <m:sup>
                          <m:r>
                            <a:rPr lang="en-US" sz="2400" i="1">
                              <a:latin typeface="Cambria Math"/>
                            </a:rPr>
                            <m:t>𝑐</m:t>
                          </m:r>
                          <m:r>
                            <a:rPr lang="en-US" sz="2400" i="1">
                              <a:latin typeface="Cambria Math"/>
                            </a:rPr>
                            <m:t>,</m:t>
                          </m:r>
                          <m:r>
                            <a:rPr lang="en-US" sz="2400" i="1">
                              <a:latin typeface="Cambria Math"/>
                            </a:rPr>
                            <m:t>𝑝𝑟𝑖𝑣</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2069930" y="2667000"/>
                <a:ext cx="1065228" cy="539635"/>
              </a:xfrm>
              <a:prstGeom prst="rect">
                <a:avLst/>
              </a:prstGeom>
              <a:blipFill rotWithShape="1">
                <a:blip r:embed="rId13"/>
                <a:stretch>
                  <a:fillRect/>
                </a:stretch>
              </a:blipFill>
            </p:spPr>
            <p:txBody>
              <a:bodyPr/>
              <a:lstStyle/>
              <a:p>
                <a:r>
                  <a:rPr lang="en-US">
                    <a:noFill/>
                  </a:rPr>
                  <a:t> </a:t>
                </a:r>
              </a:p>
            </p:txBody>
          </p:sp>
        </mc:Fallback>
      </mc:AlternateContent>
      <p:cxnSp>
        <p:nvCxnSpPr>
          <p:cNvPr id="40" name="Straight Connector 39"/>
          <p:cNvCxnSpPr/>
          <p:nvPr/>
        </p:nvCxnSpPr>
        <p:spPr>
          <a:xfrm>
            <a:off x="1905000" y="4854121"/>
            <a:ext cx="5570333" cy="0"/>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7475333" y="4572000"/>
                <a:ext cx="1201867" cy="5581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rgbClr val="00B050"/>
                              </a:solidFill>
                              <a:latin typeface="Cambria Math"/>
                            </a:rPr>
                          </m:ctrlPr>
                        </m:sSupPr>
                        <m:e>
                          <m:sSubSup>
                            <m:sSubSupPr>
                              <m:ctrlPr>
                                <a:rPr lang="en-US" sz="2400" i="1">
                                  <a:solidFill>
                                    <a:srgbClr val="00B050"/>
                                  </a:solidFill>
                                  <a:latin typeface="Cambria Math"/>
                                </a:rPr>
                              </m:ctrlPr>
                            </m:sSubSupPr>
                            <m:e>
                              <m:sSub>
                                <m:sSubPr>
                                  <m:ctrlPr>
                                    <a:rPr lang="en-US" sz="2400" i="1">
                                      <a:solidFill>
                                        <a:srgbClr val="00B050"/>
                                      </a:solidFill>
                                      <a:latin typeface="Cambria Math"/>
                                    </a:rPr>
                                  </m:ctrlPr>
                                </m:sSubPr>
                                <m:e>
                                  <m:r>
                                    <a:rPr lang="en-US" sz="2400" i="1">
                                      <a:solidFill>
                                        <a:srgbClr val="00B050"/>
                                      </a:solidFill>
                                      <a:latin typeface="Cambria Math"/>
                                    </a:rPr>
                                    <m:t>𝑟</m:t>
                                  </m:r>
                                </m:e>
                                <m:sub>
                                  <m:r>
                                    <a:rPr lang="en-US" sz="2400" i="1">
                                      <a:solidFill>
                                        <a:srgbClr val="00B050"/>
                                      </a:solidFill>
                                      <a:latin typeface="Cambria Math"/>
                                    </a:rPr>
                                    <m:t>1</m:t>
                                  </m:r>
                                </m:sub>
                              </m:sSub>
                            </m:e>
                            <m:sub/>
                            <m:sup>
                              <m:r>
                                <a:rPr lang="en-US" sz="2400" i="1">
                                  <a:solidFill>
                                    <a:srgbClr val="00B050"/>
                                  </a:solidFill>
                                  <a:latin typeface="Cambria Math"/>
                                </a:rPr>
                                <m:t>𝑐</m:t>
                              </m:r>
                              <m:r>
                                <a:rPr lang="en-US" sz="2400" i="1">
                                  <a:solidFill>
                                    <a:srgbClr val="00B050"/>
                                  </a:solidFill>
                                  <a:latin typeface="Cambria Math"/>
                                </a:rPr>
                                <m:t>,</m:t>
                              </m:r>
                              <m:r>
                                <a:rPr lang="en-US" sz="2400" i="1">
                                  <a:solidFill>
                                    <a:srgbClr val="00B050"/>
                                  </a:solidFill>
                                  <a:latin typeface="Cambria Math"/>
                                </a:rPr>
                                <m:t>𝑝𝑢𝑏</m:t>
                              </m:r>
                            </m:sup>
                          </m:sSubSup>
                        </m:e>
                        <m:sup>
                          <m:r>
                            <a:rPr lang="en-US" sz="2400" b="0" i="1" smtClean="0">
                              <a:solidFill>
                                <a:srgbClr val="00B050"/>
                              </a:solidFill>
                              <a:latin typeface="Cambria Math"/>
                            </a:rPr>
                            <m:t>′</m:t>
                          </m:r>
                        </m:sup>
                      </m:sSup>
                    </m:oMath>
                  </m:oMathPara>
                </a14:m>
                <a:endParaRPr lang="en-US" sz="2400" dirty="0">
                  <a:solidFill>
                    <a:srgbClr val="00B05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475333" y="4572000"/>
                <a:ext cx="1201867" cy="558102"/>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925694" y="6325372"/>
                <a:ext cx="3099278" cy="473591"/>
              </a:xfrm>
              <a:prstGeom prst="rect">
                <a:avLst/>
              </a:prstGeom>
              <a:noFill/>
            </p:spPr>
            <p:txBody>
              <a:bodyPr wrap="square" rtlCol="0">
                <a:spAutoFit/>
              </a:bodyPr>
              <a:lstStyle/>
              <a:p>
                <a:r>
                  <a:rPr lang="en-US" sz="2400" dirty="0" smtClean="0"/>
                  <a:t>Bank Characteristic  </a:t>
                </a:r>
                <a14:m>
                  <m:oMath xmlns:m="http://schemas.openxmlformats.org/officeDocument/2006/math">
                    <m:sSup>
                      <m:sSupPr>
                        <m:ctrlPr>
                          <a:rPr lang="en-US" sz="2400" i="1" smtClean="0">
                            <a:latin typeface="Cambria Math"/>
                          </a:rPr>
                        </m:ctrlPr>
                      </m:sSupPr>
                      <m:e>
                        <m:r>
                          <a:rPr lang="en-US" sz="2400" b="0" i="1" smtClean="0">
                            <a:latin typeface="Cambria Math"/>
                          </a:rPr>
                          <m:t>𝑥</m:t>
                        </m:r>
                      </m:e>
                      <m:sup>
                        <m:r>
                          <a:rPr lang="en-US" sz="2400" b="0" i="1" smtClean="0">
                            <a:latin typeface="Cambria Math"/>
                          </a:rPr>
                          <m:t>𝑖</m:t>
                        </m:r>
                      </m:sup>
                    </m:sSup>
                  </m:oMath>
                </a14:m>
                <a:endParaRPr lang="en-US" sz="2400" dirty="0" smtClean="0"/>
              </a:p>
            </p:txBody>
          </p:sp>
        </mc:Choice>
        <mc:Fallback xmlns="">
          <p:sp>
            <p:nvSpPr>
              <p:cNvPr id="44" name="TextBox 43"/>
              <p:cNvSpPr txBox="1">
                <a:spLocks noRot="1" noChangeAspect="1" noMove="1" noResize="1" noEditPoints="1" noAdjustHandles="1" noChangeArrowheads="1" noChangeShapeType="1" noTextEdit="1"/>
              </p:cNvSpPr>
              <p:nvPr/>
            </p:nvSpPr>
            <p:spPr>
              <a:xfrm>
                <a:off x="5925694" y="6325372"/>
                <a:ext cx="3099278" cy="473591"/>
              </a:xfrm>
              <a:prstGeom prst="rect">
                <a:avLst/>
              </a:prstGeom>
              <a:blipFill rotWithShape="1">
                <a:blip r:embed="rId15"/>
                <a:stretch>
                  <a:fillRect l="-2953" t="-7792" b="-29870"/>
                </a:stretch>
              </a:blipFill>
            </p:spPr>
            <p:txBody>
              <a:bodyPr/>
              <a:lstStyle/>
              <a:p>
                <a:r>
                  <a:rPr lang="en-US">
                    <a:noFill/>
                  </a:rPr>
                  <a:t> </a:t>
                </a:r>
              </a:p>
            </p:txBody>
          </p:sp>
        </mc:Fallback>
      </mc:AlternateContent>
      <p:sp>
        <p:nvSpPr>
          <p:cNvPr id="55" name="TextBox 54"/>
          <p:cNvSpPr txBox="1"/>
          <p:nvPr/>
        </p:nvSpPr>
        <p:spPr>
          <a:xfrm>
            <a:off x="152400" y="12387"/>
            <a:ext cx="8763000" cy="830997"/>
          </a:xfrm>
          <a:prstGeom prst="rect">
            <a:avLst/>
          </a:prstGeom>
          <a:noFill/>
        </p:spPr>
        <p:txBody>
          <a:bodyPr wrap="square" rtlCol="0">
            <a:spAutoFit/>
          </a:bodyPr>
          <a:lstStyle/>
          <a:p>
            <a:r>
              <a:rPr lang="en-US" sz="2400" dirty="0" smtClean="0"/>
              <a:t>The lower the cost of emergency lending, the broader the group getting “non-market” funds.</a:t>
            </a:r>
            <a:endParaRPr lang="en-US" sz="2400" dirty="0"/>
          </a:p>
        </p:txBody>
      </p:sp>
      <p:sp>
        <p:nvSpPr>
          <p:cNvPr id="4" name="Slide Number Placeholder 3"/>
          <p:cNvSpPr>
            <a:spLocks noGrp="1"/>
          </p:cNvSpPr>
          <p:nvPr>
            <p:ph type="sldNum" sz="quarter" idx="12"/>
          </p:nvPr>
        </p:nvSpPr>
        <p:spPr/>
        <p:txBody>
          <a:bodyPr/>
          <a:lstStyle/>
          <a:p>
            <a:fld id="{D3D5CB7C-9259-4864-B3F8-C889525AFFC5}" type="slidenum">
              <a:rPr lang="en-US" smtClean="0"/>
              <a:t>15</a:t>
            </a:fld>
            <a:endParaRPr lang="en-US"/>
          </a:p>
        </p:txBody>
      </p:sp>
    </p:spTree>
    <p:extLst>
      <p:ext uri="{BB962C8B-B14F-4D97-AF65-F5344CB8AC3E}">
        <p14:creationId xmlns:p14="http://schemas.microsoft.com/office/powerpoint/2010/main" val="2194100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94494" y="5857617"/>
            <a:ext cx="6400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694494" y="851159"/>
            <a:ext cx="0" cy="500645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1073150" y="774959"/>
                <a:ext cx="696666" cy="518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rPr>
                          </m:ctrlPr>
                        </m:sSubSupPr>
                        <m:e>
                          <m:sSub>
                            <m:sSubPr>
                              <m:ctrlPr>
                                <a:rPr lang="en-US" sz="2400" b="0" i="1" smtClean="0">
                                  <a:latin typeface="Cambria Math"/>
                                </a:rPr>
                              </m:ctrlPr>
                            </m:sSubPr>
                            <m:e>
                              <m:r>
                                <a:rPr lang="en-US" sz="2400" i="1">
                                  <a:latin typeface="Cambria Math"/>
                                </a:rPr>
                                <m:t>𝑟</m:t>
                              </m:r>
                            </m:e>
                            <m:sub>
                              <m:r>
                                <a:rPr lang="en-US" sz="2400" b="0" i="1" smtClean="0">
                                  <a:latin typeface="Cambria Math"/>
                                </a:rPr>
                                <m:t>𝑡</m:t>
                              </m:r>
                            </m:sub>
                          </m:sSub>
                        </m:e>
                        <m:sub/>
                        <m:sup>
                          <m:r>
                            <a:rPr lang="en-US" sz="2400" b="0" i="1" smtClean="0">
                              <a:latin typeface="Cambria Math"/>
                            </a:rPr>
                            <m:t>𝑐𝑖</m:t>
                          </m:r>
                        </m:sup>
                      </m:sSubSup>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073150" y="774959"/>
                <a:ext cx="696666" cy="51821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415212" y="130677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=1</m:t>
                      </m:r>
                    </m:oMath>
                  </m:oMathPara>
                </a14:m>
                <a:endParaRPr lang="en-US" sz="2400" dirty="0">
                  <a:latin typeface="Utsaah" pitchFamily="34" charset="0"/>
                  <a:ea typeface="Cambria Math" pitchFamily="18" charset="0"/>
                  <a:cs typeface="Utsaah"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415212" y="1306775"/>
                <a:ext cx="914400"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573010" y="3414752"/>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=2</m:t>
                      </m:r>
                    </m:oMath>
                  </m:oMathPara>
                </a14:m>
                <a:endParaRPr lang="en-US" sz="2400" dirty="0">
                  <a:latin typeface="Utsaah" pitchFamily="34" charset="0"/>
                  <a:ea typeface="Cambria Math" pitchFamily="18" charset="0"/>
                  <a:cs typeface="Utsaah"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7573010" y="3414752"/>
                <a:ext cx="914400"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7620000" y="4532869"/>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m:t>
                      </m:r>
                      <m:r>
                        <a:rPr lang="en-US" sz="2400" b="0" i="1" smtClean="0">
                          <a:latin typeface="Cambria Math"/>
                          <a:ea typeface="Cambria Math" pitchFamily="18" charset="0"/>
                          <a:cs typeface="Utsaah" pitchFamily="34" charset="0"/>
                        </a:rPr>
                        <m:t>𝑘</m:t>
                      </m:r>
                    </m:oMath>
                  </m:oMathPara>
                </a14:m>
                <a:endParaRPr lang="en-US" sz="2400" dirty="0">
                  <a:latin typeface="Utsaah" pitchFamily="34" charset="0"/>
                  <a:ea typeface="Cambria Math" pitchFamily="18" charset="0"/>
                  <a:cs typeface="Utsaah"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7620000" y="4532869"/>
                <a:ext cx="914400" cy="461665"/>
              </a:xfrm>
              <a:prstGeom prst="rect">
                <a:avLst/>
              </a:prstGeom>
              <a:blipFill rotWithShape="1">
                <a:blip r:embed="rId6"/>
                <a:stretch>
                  <a:fillRect/>
                </a:stretch>
              </a:blipFill>
            </p:spPr>
            <p:txBody>
              <a:bodyPr/>
              <a:lstStyle/>
              <a:p>
                <a:r>
                  <a:rPr lang="en-US">
                    <a:noFill/>
                  </a:rPr>
                  <a:t> </a:t>
                </a:r>
              </a:p>
            </p:txBody>
          </p:sp>
        </mc:Fallback>
      </mc:AlternateContent>
      <p:sp>
        <p:nvSpPr>
          <p:cNvPr id="41" name="Oval 40"/>
          <p:cNvSpPr/>
          <p:nvPr/>
        </p:nvSpPr>
        <p:spPr>
          <a:xfrm>
            <a:off x="6673850" y="245898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997450" y="397535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673850" y="412775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997450" y="482492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3321050" y="533425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321050" y="549138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997450" y="524742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673850" y="499929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50"/>
              <p:cNvSpPr txBox="1"/>
              <p:nvPr/>
            </p:nvSpPr>
            <p:spPr>
              <a:xfrm>
                <a:off x="6254750" y="586293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2</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6254750" y="5862935"/>
                <a:ext cx="914400"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575175" y="586293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1</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4575175" y="5862935"/>
                <a:ext cx="914400" cy="46166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901950" y="586293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0</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2901950" y="5862935"/>
                <a:ext cx="914400" cy="461665"/>
              </a:xfrm>
              <a:prstGeom prst="rect">
                <a:avLst/>
              </a:prstGeom>
              <a:blipFill rotWithShape="1">
                <a:blip r:embed="rId9"/>
                <a:stretch>
                  <a:fillRect/>
                </a:stretch>
              </a:blipFill>
            </p:spPr>
            <p:txBody>
              <a:bodyPr/>
              <a:lstStyle/>
              <a:p>
                <a:r>
                  <a:rPr lang="en-US">
                    <a:noFill/>
                  </a:rPr>
                  <a:t> </a:t>
                </a:r>
              </a:p>
            </p:txBody>
          </p:sp>
        </mc:Fallback>
      </mc:AlternateContent>
      <p:sp>
        <p:nvSpPr>
          <p:cNvPr id="54" name="Oval 53"/>
          <p:cNvSpPr/>
          <p:nvPr/>
        </p:nvSpPr>
        <p:spPr>
          <a:xfrm>
            <a:off x="3321050" y="499453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438399" y="1768116"/>
            <a:ext cx="4976813" cy="3572491"/>
          </a:xfrm>
          <a:custGeom>
            <a:avLst/>
            <a:gdLst>
              <a:gd name="connsiteX0" fmla="*/ 0 w 5010150"/>
              <a:gd name="connsiteY0" fmla="*/ 3530600 h 3530600"/>
              <a:gd name="connsiteX1" fmla="*/ 933450 w 5010150"/>
              <a:gd name="connsiteY1" fmla="*/ 3244850 h 3530600"/>
              <a:gd name="connsiteX2" fmla="*/ 933450 w 5010150"/>
              <a:gd name="connsiteY2" fmla="*/ 3244850 h 3530600"/>
              <a:gd name="connsiteX3" fmla="*/ 2622550 w 5010150"/>
              <a:gd name="connsiteY3" fmla="*/ 2222500 h 3530600"/>
              <a:gd name="connsiteX4" fmla="*/ 4273550 w 5010150"/>
              <a:gd name="connsiteY4" fmla="*/ 723900 h 3530600"/>
              <a:gd name="connsiteX5" fmla="*/ 5010150 w 5010150"/>
              <a:gd name="connsiteY5" fmla="*/ 0 h 3530600"/>
              <a:gd name="connsiteX6" fmla="*/ 5010150 w 5010150"/>
              <a:gd name="connsiteY6" fmla="*/ 0 h 3530600"/>
              <a:gd name="connsiteX0" fmla="*/ 0 w 5010150"/>
              <a:gd name="connsiteY0" fmla="*/ 3530600 h 3530600"/>
              <a:gd name="connsiteX1" fmla="*/ 603250 w 5010150"/>
              <a:gd name="connsiteY1" fmla="*/ 3378200 h 3530600"/>
              <a:gd name="connsiteX2" fmla="*/ 933450 w 5010150"/>
              <a:gd name="connsiteY2" fmla="*/ 3244850 h 3530600"/>
              <a:gd name="connsiteX3" fmla="*/ 933450 w 5010150"/>
              <a:gd name="connsiteY3" fmla="*/ 3244850 h 3530600"/>
              <a:gd name="connsiteX4" fmla="*/ 2622550 w 5010150"/>
              <a:gd name="connsiteY4" fmla="*/ 2222500 h 3530600"/>
              <a:gd name="connsiteX5" fmla="*/ 4273550 w 5010150"/>
              <a:gd name="connsiteY5" fmla="*/ 723900 h 3530600"/>
              <a:gd name="connsiteX6" fmla="*/ 5010150 w 5010150"/>
              <a:gd name="connsiteY6" fmla="*/ 0 h 3530600"/>
              <a:gd name="connsiteX7" fmla="*/ 5010150 w 5010150"/>
              <a:gd name="connsiteY7" fmla="*/ 0 h 3530600"/>
              <a:gd name="connsiteX0" fmla="*/ 0 w 5010150"/>
              <a:gd name="connsiteY0" fmla="*/ 3530600 h 3530600"/>
              <a:gd name="connsiteX1" fmla="*/ 603250 w 5010150"/>
              <a:gd name="connsiteY1" fmla="*/ 3378200 h 3530600"/>
              <a:gd name="connsiteX2" fmla="*/ 933450 w 5010150"/>
              <a:gd name="connsiteY2" fmla="*/ 3244850 h 3530600"/>
              <a:gd name="connsiteX3" fmla="*/ 933450 w 5010150"/>
              <a:gd name="connsiteY3" fmla="*/ 3244850 h 3530600"/>
              <a:gd name="connsiteX4" fmla="*/ 1841500 w 5010150"/>
              <a:gd name="connsiteY4" fmla="*/ 2749550 h 3530600"/>
              <a:gd name="connsiteX5" fmla="*/ 2622550 w 5010150"/>
              <a:gd name="connsiteY5" fmla="*/ 2222500 h 3530600"/>
              <a:gd name="connsiteX6" fmla="*/ 4273550 w 5010150"/>
              <a:gd name="connsiteY6" fmla="*/ 723900 h 3530600"/>
              <a:gd name="connsiteX7" fmla="*/ 5010150 w 5010150"/>
              <a:gd name="connsiteY7" fmla="*/ 0 h 3530600"/>
              <a:gd name="connsiteX8" fmla="*/ 5010150 w 5010150"/>
              <a:gd name="connsiteY8" fmla="*/ 0 h 3530600"/>
              <a:gd name="connsiteX0" fmla="*/ 0 w 5010150"/>
              <a:gd name="connsiteY0" fmla="*/ 3530600 h 3530600"/>
              <a:gd name="connsiteX1" fmla="*/ 603250 w 5010150"/>
              <a:gd name="connsiteY1" fmla="*/ 3378200 h 3530600"/>
              <a:gd name="connsiteX2" fmla="*/ 933450 w 5010150"/>
              <a:gd name="connsiteY2" fmla="*/ 3244850 h 3530600"/>
              <a:gd name="connsiteX3" fmla="*/ 933450 w 5010150"/>
              <a:gd name="connsiteY3" fmla="*/ 3244850 h 3530600"/>
              <a:gd name="connsiteX4" fmla="*/ 1841500 w 5010150"/>
              <a:gd name="connsiteY4" fmla="*/ 2749550 h 3530600"/>
              <a:gd name="connsiteX5" fmla="*/ 2622550 w 5010150"/>
              <a:gd name="connsiteY5" fmla="*/ 2222500 h 3530600"/>
              <a:gd name="connsiteX6" fmla="*/ 3556000 w 5010150"/>
              <a:gd name="connsiteY6" fmla="*/ 1416050 h 3530600"/>
              <a:gd name="connsiteX7" fmla="*/ 4273550 w 5010150"/>
              <a:gd name="connsiteY7" fmla="*/ 723900 h 3530600"/>
              <a:gd name="connsiteX8" fmla="*/ 5010150 w 5010150"/>
              <a:gd name="connsiteY8" fmla="*/ 0 h 3530600"/>
              <a:gd name="connsiteX9" fmla="*/ 5010150 w 5010150"/>
              <a:gd name="connsiteY9" fmla="*/ 0 h 3530600"/>
              <a:gd name="connsiteX0" fmla="*/ 0 w 5010150"/>
              <a:gd name="connsiteY0" fmla="*/ 3530600 h 3530600"/>
              <a:gd name="connsiteX1" fmla="*/ 260350 w 5010150"/>
              <a:gd name="connsiteY1" fmla="*/ 3492500 h 3530600"/>
              <a:gd name="connsiteX2" fmla="*/ 603250 w 5010150"/>
              <a:gd name="connsiteY2" fmla="*/ 3378200 h 3530600"/>
              <a:gd name="connsiteX3" fmla="*/ 933450 w 5010150"/>
              <a:gd name="connsiteY3" fmla="*/ 3244850 h 3530600"/>
              <a:gd name="connsiteX4" fmla="*/ 933450 w 5010150"/>
              <a:gd name="connsiteY4" fmla="*/ 3244850 h 3530600"/>
              <a:gd name="connsiteX5" fmla="*/ 1841500 w 5010150"/>
              <a:gd name="connsiteY5" fmla="*/ 2749550 h 3530600"/>
              <a:gd name="connsiteX6" fmla="*/ 2622550 w 5010150"/>
              <a:gd name="connsiteY6" fmla="*/ 2222500 h 3530600"/>
              <a:gd name="connsiteX7" fmla="*/ 3556000 w 5010150"/>
              <a:gd name="connsiteY7" fmla="*/ 1416050 h 3530600"/>
              <a:gd name="connsiteX8" fmla="*/ 4273550 w 5010150"/>
              <a:gd name="connsiteY8" fmla="*/ 723900 h 3530600"/>
              <a:gd name="connsiteX9" fmla="*/ 5010150 w 5010150"/>
              <a:gd name="connsiteY9" fmla="*/ 0 h 3530600"/>
              <a:gd name="connsiteX10" fmla="*/ 5010150 w 5010150"/>
              <a:gd name="connsiteY10" fmla="*/ 0 h 353060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622550 w 5010150"/>
              <a:gd name="connsiteY6" fmla="*/ 2222500 h 3549650"/>
              <a:gd name="connsiteX7" fmla="*/ 3556000 w 5010150"/>
              <a:gd name="connsiteY7" fmla="*/ 141605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56000 w 5010150"/>
              <a:gd name="connsiteY7" fmla="*/ 141605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4871244 w 5010150"/>
              <a:gd name="connsiteY9" fmla="*/ 98425 h 3549650"/>
              <a:gd name="connsiteX10" fmla="*/ 5010150 w 5010150"/>
              <a:gd name="connsiteY10" fmla="*/ 0 h 3549650"/>
              <a:gd name="connsiteX11" fmla="*/ 5010150 w 5010150"/>
              <a:gd name="connsiteY11"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4871244 w 5010150"/>
              <a:gd name="connsiteY9" fmla="*/ 98425 h 3549650"/>
              <a:gd name="connsiteX10" fmla="*/ 4928394 w 5010150"/>
              <a:gd name="connsiteY10" fmla="*/ 29369 h 3549650"/>
              <a:gd name="connsiteX11" fmla="*/ 5010150 w 5010150"/>
              <a:gd name="connsiteY11" fmla="*/ 0 h 3549650"/>
              <a:gd name="connsiteX12" fmla="*/ 5010150 w 5010150"/>
              <a:gd name="connsiteY12" fmla="*/ 0 h 3549650"/>
              <a:gd name="connsiteX0" fmla="*/ 0 w 5012073"/>
              <a:gd name="connsiteY0" fmla="*/ 3559175 h 3559175"/>
              <a:gd name="connsiteX1" fmla="*/ 260350 w 5012073"/>
              <a:gd name="connsiteY1" fmla="*/ 3502025 h 3559175"/>
              <a:gd name="connsiteX2" fmla="*/ 603250 w 5012073"/>
              <a:gd name="connsiteY2" fmla="*/ 3387725 h 3559175"/>
              <a:gd name="connsiteX3" fmla="*/ 933450 w 5012073"/>
              <a:gd name="connsiteY3" fmla="*/ 3254375 h 3559175"/>
              <a:gd name="connsiteX4" fmla="*/ 933450 w 5012073"/>
              <a:gd name="connsiteY4" fmla="*/ 3254375 h 3559175"/>
              <a:gd name="connsiteX5" fmla="*/ 1841500 w 5012073"/>
              <a:gd name="connsiteY5" fmla="*/ 2759075 h 3559175"/>
              <a:gd name="connsiteX6" fmla="*/ 2597150 w 5012073"/>
              <a:gd name="connsiteY6" fmla="*/ 2238375 h 3559175"/>
              <a:gd name="connsiteX7" fmla="*/ 3575050 w 5012073"/>
              <a:gd name="connsiteY7" fmla="*/ 1431925 h 3559175"/>
              <a:gd name="connsiteX8" fmla="*/ 4273550 w 5012073"/>
              <a:gd name="connsiteY8" fmla="*/ 733425 h 3559175"/>
              <a:gd name="connsiteX9" fmla="*/ 4871244 w 5012073"/>
              <a:gd name="connsiteY9" fmla="*/ 107950 h 3559175"/>
              <a:gd name="connsiteX10" fmla="*/ 4928394 w 5012073"/>
              <a:gd name="connsiteY10" fmla="*/ 38894 h 3559175"/>
              <a:gd name="connsiteX11" fmla="*/ 5010150 w 5012073"/>
              <a:gd name="connsiteY11" fmla="*/ 9525 h 3559175"/>
              <a:gd name="connsiteX12" fmla="*/ 4983957 w 5012073"/>
              <a:gd name="connsiteY12" fmla="*/ 0 h 3559175"/>
              <a:gd name="connsiteX0" fmla="*/ 0 w 4986742"/>
              <a:gd name="connsiteY0" fmla="*/ 3565632 h 3565632"/>
              <a:gd name="connsiteX1" fmla="*/ 260350 w 4986742"/>
              <a:gd name="connsiteY1" fmla="*/ 3508482 h 3565632"/>
              <a:gd name="connsiteX2" fmla="*/ 603250 w 4986742"/>
              <a:gd name="connsiteY2" fmla="*/ 3394182 h 3565632"/>
              <a:gd name="connsiteX3" fmla="*/ 933450 w 4986742"/>
              <a:gd name="connsiteY3" fmla="*/ 3260832 h 3565632"/>
              <a:gd name="connsiteX4" fmla="*/ 933450 w 4986742"/>
              <a:gd name="connsiteY4" fmla="*/ 3260832 h 3565632"/>
              <a:gd name="connsiteX5" fmla="*/ 1841500 w 4986742"/>
              <a:gd name="connsiteY5" fmla="*/ 2765532 h 3565632"/>
              <a:gd name="connsiteX6" fmla="*/ 2597150 w 4986742"/>
              <a:gd name="connsiteY6" fmla="*/ 2244832 h 3565632"/>
              <a:gd name="connsiteX7" fmla="*/ 3575050 w 4986742"/>
              <a:gd name="connsiteY7" fmla="*/ 1438382 h 3565632"/>
              <a:gd name="connsiteX8" fmla="*/ 4273550 w 4986742"/>
              <a:gd name="connsiteY8" fmla="*/ 739882 h 3565632"/>
              <a:gd name="connsiteX9" fmla="*/ 4871244 w 4986742"/>
              <a:gd name="connsiteY9" fmla="*/ 114407 h 3565632"/>
              <a:gd name="connsiteX10" fmla="*/ 4928394 w 4986742"/>
              <a:gd name="connsiteY10" fmla="*/ 45351 h 3565632"/>
              <a:gd name="connsiteX11" fmla="*/ 4969669 w 4986742"/>
              <a:gd name="connsiteY11" fmla="*/ 1695 h 3565632"/>
              <a:gd name="connsiteX12" fmla="*/ 4983957 w 4986742"/>
              <a:gd name="connsiteY12" fmla="*/ 6457 h 3565632"/>
              <a:gd name="connsiteX0" fmla="*/ 0 w 4980650"/>
              <a:gd name="connsiteY0" fmla="*/ 3567259 h 3567259"/>
              <a:gd name="connsiteX1" fmla="*/ 260350 w 4980650"/>
              <a:gd name="connsiteY1" fmla="*/ 3510109 h 3567259"/>
              <a:gd name="connsiteX2" fmla="*/ 603250 w 4980650"/>
              <a:gd name="connsiteY2" fmla="*/ 3395809 h 3567259"/>
              <a:gd name="connsiteX3" fmla="*/ 933450 w 4980650"/>
              <a:gd name="connsiteY3" fmla="*/ 3262459 h 3567259"/>
              <a:gd name="connsiteX4" fmla="*/ 933450 w 4980650"/>
              <a:gd name="connsiteY4" fmla="*/ 3262459 h 3567259"/>
              <a:gd name="connsiteX5" fmla="*/ 1841500 w 4980650"/>
              <a:gd name="connsiteY5" fmla="*/ 2767159 h 3567259"/>
              <a:gd name="connsiteX6" fmla="*/ 2597150 w 4980650"/>
              <a:gd name="connsiteY6" fmla="*/ 2246459 h 3567259"/>
              <a:gd name="connsiteX7" fmla="*/ 3575050 w 4980650"/>
              <a:gd name="connsiteY7" fmla="*/ 1440009 h 3567259"/>
              <a:gd name="connsiteX8" fmla="*/ 4273550 w 4980650"/>
              <a:gd name="connsiteY8" fmla="*/ 741509 h 3567259"/>
              <a:gd name="connsiteX9" fmla="*/ 4871244 w 4980650"/>
              <a:gd name="connsiteY9" fmla="*/ 116034 h 3567259"/>
              <a:gd name="connsiteX10" fmla="*/ 4928394 w 4980650"/>
              <a:gd name="connsiteY10" fmla="*/ 46978 h 3567259"/>
              <a:gd name="connsiteX11" fmla="*/ 4969669 w 4980650"/>
              <a:gd name="connsiteY11" fmla="*/ 3322 h 3567259"/>
              <a:gd name="connsiteX12" fmla="*/ 4976813 w 4980650"/>
              <a:gd name="connsiteY12" fmla="*/ 940 h 3567259"/>
              <a:gd name="connsiteX0" fmla="*/ 0 w 4976813"/>
              <a:gd name="connsiteY0" fmla="*/ 3572491 h 3572491"/>
              <a:gd name="connsiteX1" fmla="*/ 260350 w 4976813"/>
              <a:gd name="connsiteY1" fmla="*/ 3515341 h 3572491"/>
              <a:gd name="connsiteX2" fmla="*/ 603250 w 4976813"/>
              <a:gd name="connsiteY2" fmla="*/ 3401041 h 3572491"/>
              <a:gd name="connsiteX3" fmla="*/ 933450 w 4976813"/>
              <a:gd name="connsiteY3" fmla="*/ 3267691 h 3572491"/>
              <a:gd name="connsiteX4" fmla="*/ 933450 w 4976813"/>
              <a:gd name="connsiteY4" fmla="*/ 3267691 h 3572491"/>
              <a:gd name="connsiteX5" fmla="*/ 1841500 w 4976813"/>
              <a:gd name="connsiteY5" fmla="*/ 2772391 h 3572491"/>
              <a:gd name="connsiteX6" fmla="*/ 2597150 w 4976813"/>
              <a:gd name="connsiteY6" fmla="*/ 2251691 h 3572491"/>
              <a:gd name="connsiteX7" fmla="*/ 3575050 w 4976813"/>
              <a:gd name="connsiteY7" fmla="*/ 1445241 h 3572491"/>
              <a:gd name="connsiteX8" fmla="*/ 4273550 w 4976813"/>
              <a:gd name="connsiteY8" fmla="*/ 746741 h 3572491"/>
              <a:gd name="connsiteX9" fmla="*/ 4871244 w 4976813"/>
              <a:gd name="connsiteY9" fmla="*/ 121266 h 3572491"/>
              <a:gd name="connsiteX10" fmla="*/ 4928394 w 4976813"/>
              <a:gd name="connsiteY10" fmla="*/ 52210 h 3572491"/>
              <a:gd name="connsiteX11" fmla="*/ 4969669 w 4976813"/>
              <a:gd name="connsiteY11" fmla="*/ 8554 h 3572491"/>
              <a:gd name="connsiteX12" fmla="*/ 4976813 w 4976813"/>
              <a:gd name="connsiteY12" fmla="*/ 6172 h 357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6813" h="3572491">
                <a:moveTo>
                  <a:pt x="0" y="3572491"/>
                </a:moveTo>
                <a:cubicBezTo>
                  <a:pt x="42333" y="3559791"/>
                  <a:pt x="159808" y="3540741"/>
                  <a:pt x="260350" y="3515341"/>
                </a:cubicBezTo>
                <a:cubicBezTo>
                  <a:pt x="360892" y="3489941"/>
                  <a:pt x="490008" y="3435966"/>
                  <a:pt x="603250" y="3401041"/>
                </a:cubicBezTo>
                <a:lnTo>
                  <a:pt x="933450" y="3267691"/>
                </a:lnTo>
                <a:lnTo>
                  <a:pt x="933450" y="3267691"/>
                </a:lnTo>
                <a:cubicBezTo>
                  <a:pt x="1084792" y="3185141"/>
                  <a:pt x="1559983" y="2942783"/>
                  <a:pt x="1841500" y="2772391"/>
                </a:cubicBezTo>
                <a:cubicBezTo>
                  <a:pt x="2123017" y="2601999"/>
                  <a:pt x="2308225" y="2472883"/>
                  <a:pt x="2597150" y="2251691"/>
                </a:cubicBezTo>
                <a:cubicBezTo>
                  <a:pt x="2886075" y="2030499"/>
                  <a:pt x="3299883" y="1695008"/>
                  <a:pt x="3575050" y="1445241"/>
                </a:cubicBezTo>
                <a:cubicBezTo>
                  <a:pt x="3850217" y="1195474"/>
                  <a:pt x="4057518" y="967404"/>
                  <a:pt x="4273550" y="746741"/>
                </a:cubicBezTo>
                <a:cubicBezTo>
                  <a:pt x="4489582" y="526079"/>
                  <a:pt x="4760516" y="235830"/>
                  <a:pt x="4871244" y="121266"/>
                </a:cubicBezTo>
                <a:cubicBezTo>
                  <a:pt x="4981972" y="6702"/>
                  <a:pt x="4905243" y="68614"/>
                  <a:pt x="4928394" y="52210"/>
                </a:cubicBezTo>
                <a:cubicBezTo>
                  <a:pt x="4951545" y="35806"/>
                  <a:pt x="4961599" y="16227"/>
                  <a:pt x="4969669" y="8554"/>
                </a:cubicBezTo>
                <a:cubicBezTo>
                  <a:pt x="4977739" y="881"/>
                  <a:pt x="4976019" y="-4941"/>
                  <a:pt x="4976813" y="6172"/>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444750" y="3739139"/>
            <a:ext cx="5128260" cy="1783080"/>
          </a:xfrm>
          <a:custGeom>
            <a:avLst/>
            <a:gdLst>
              <a:gd name="connsiteX0" fmla="*/ 0 w 5128260"/>
              <a:gd name="connsiteY0" fmla="*/ 1783080 h 1783080"/>
              <a:gd name="connsiteX1" fmla="*/ 914400 w 5128260"/>
              <a:gd name="connsiteY1" fmla="*/ 1638300 h 1783080"/>
              <a:gd name="connsiteX2" fmla="*/ 2590800 w 5128260"/>
              <a:gd name="connsiteY2" fmla="*/ 1127760 h 1783080"/>
              <a:gd name="connsiteX3" fmla="*/ 4267200 w 5128260"/>
              <a:gd name="connsiteY3" fmla="*/ 434340 h 1783080"/>
              <a:gd name="connsiteX4" fmla="*/ 5128260 w 512826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260" h="1783080">
                <a:moveTo>
                  <a:pt x="0" y="1783080"/>
                </a:moveTo>
                <a:cubicBezTo>
                  <a:pt x="241300" y="1765300"/>
                  <a:pt x="482600" y="1747520"/>
                  <a:pt x="914400" y="1638300"/>
                </a:cubicBezTo>
                <a:cubicBezTo>
                  <a:pt x="1346200" y="1529080"/>
                  <a:pt x="2032000" y="1328420"/>
                  <a:pt x="2590800" y="1127760"/>
                </a:cubicBezTo>
                <a:cubicBezTo>
                  <a:pt x="3149600" y="927100"/>
                  <a:pt x="3844290" y="622300"/>
                  <a:pt x="4267200" y="434340"/>
                </a:cubicBezTo>
                <a:cubicBezTo>
                  <a:pt x="4690110" y="246380"/>
                  <a:pt x="4909185" y="123190"/>
                  <a:pt x="512826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2444750" y="4851659"/>
            <a:ext cx="5175250" cy="768350"/>
          </a:xfrm>
          <a:custGeom>
            <a:avLst/>
            <a:gdLst>
              <a:gd name="connsiteX0" fmla="*/ 0 w 5175250"/>
              <a:gd name="connsiteY0" fmla="*/ 768350 h 768350"/>
              <a:gd name="connsiteX1" fmla="*/ 914400 w 5175250"/>
              <a:gd name="connsiteY1" fmla="*/ 685800 h 768350"/>
              <a:gd name="connsiteX2" fmla="*/ 2590800 w 5175250"/>
              <a:gd name="connsiteY2" fmla="*/ 438150 h 768350"/>
              <a:gd name="connsiteX3" fmla="*/ 4267200 w 5175250"/>
              <a:gd name="connsiteY3" fmla="*/ 184150 h 768350"/>
              <a:gd name="connsiteX4" fmla="*/ 5175250 w 5175250"/>
              <a:gd name="connsiteY4" fmla="*/ 0 h 768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5250" h="768350">
                <a:moveTo>
                  <a:pt x="0" y="768350"/>
                </a:moveTo>
                <a:cubicBezTo>
                  <a:pt x="241300" y="754591"/>
                  <a:pt x="482600" y="740833"/>
                  <a:pt x="914400" y="685800"/>
                </a:cubicBezTo>
                <a:cubicBezTo>
                  <a:pt x="1346200" y="630767"/>
                  <a:pt x="2590800" y="438150"/>
                  <a:pt x="2590800" y="438150"/>
                </a:cubicBezTo>
                <a:lnTo>
                  <a:pt x="4267200" y="184150"/>
                </a:lnTo>
                <a:cubicBezTo>
                  <a:pt x="4697942" y="111125"/>
                  <a:pt x="4936596" y="55562"/>
                  <a:pt x="517525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6200000">
            <a:off x="-650501" y="3237855"/>
            <a:ext cx="4015858" cy="461665"/>
          </a:xfrm>
          <a:prstGeom prst="rect">
            <a:avLst/>
          </a:prstGeom>
          <a:noFill/>
        </p:spPr>
        <p:txBody>
          <a:bodyPr wrap="square" rtlCol="0">
            <a:spAutoFit/>
          </a:bodyPr>
          <a:lstStyle/>
          <a:p>
            <a:pPr algn="ctr"/>
            <a:r>
              <a:rPr lang="en-US" sz="2400" dirty="0" smtClean="0"/>
              <a:t>External Finance Cost</a:t>
            </a:r>
            <a:endParaRPr lang="en-US" sz="2400" dirty="0"/>
          </a:p>
        </p:txBody>
      </p:sp>
      <p:cxnSp>
        <p:nvCxnSpPr>
          <p:cNvPr id="24" name="Straight Connector 23"/>
          <p:cNvCxnSpPr/>
          <p:nvPr/>
        </p:nvCxnSpPr>
        <p:spPr>
          <a:xfrm>
            <a:off x="1911350" y="1003559"/>
            <a:ext cx="5570333" cy="0"/>
          </a:xfrm>
          <a:prstGeom prst="line">
            <a:avLst/>
          </a:prstGeom>
          <a:ln w="15875">
            <a:solidFill>
              <a:srgbClr val="00B05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1911350" y="1011061"/>
                <a:ext cx="1116075" cy="5132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rgbClr val="00B050"/>
                              </a:solidFill>
                              <a:latin typeface="Cambria Math"/>
                            </a:rPr>
                          </m:ctrlPr>
                        </m:sSubSupPr>
                        <m:e>
                          <m:sSub>
                            <m:sSubPr>
                              <m:ctrlPr>
                                <a:rPr lang="en-US" sz="2400" b="0" i="1" smtClean="0">
                                  <a:solidFill>
                                    <a:srgbClr val="00B050"/>
                                  </a:solidFill>
                                  <a:latin typeface="Cambria Math"/>
                                </a:rPr>
                              </m:ctrlPr>
                            </m:sSubPr>
                            <m:e>
                              <m:r>
                                <a:rPr lang="en-US" sz="2400" i="1">
                                  <a:solidFill>
                                    <a:srgbClr val="00B050"/>
                                  </a:solidFill>
                                  <a:latin typeface="Cambria Math"/>
                                </a:rPr>
                                <m:t>𝑟</m:t>
                              </m:r>
                            </m:e>
                            <m:sub>
                              <m:r>
                                <a:rPr lang="en-US" sz="2400" b="0" i="1" smtClean="0">
                                  <a:solidFill>
                                    <a:srgbClr val="00B050"/>
                                  </a:solidFill>
                                  <a:latin typeface="Cambria Math"/>
                                </a:rPr>
                                <m:t>0</m:t>
                              </m:r>
                            </m:sub>
                          </m:sSub>
                        </m:e>
                        <m:sub/>
                        <m:sup>
                          <m:r>
                            <a:rPr lang="en-US" sz="2400" b="0" i="1" smtClean="0">
                              <a:solidFill>
                                <a:srgbClr val="00B050"/>
                              </a:solidFill>
                              <a:latin typeface="Cambria Math"/>
                            </a:rPr>
                            <m:t>𝑐</m:t>
                          </m:r>
                          <m:r>
                            <a:rPr lang="en-US" sz="2400" b="0" i="1" smtClean="0">
                              <a:solidFill>
                                <a:srgbClr val="00B050"/>
                              </a:solidFill>
                              <a:latin typeface="Cambria Math"/>
                            </a:rPr>
                            <m:t>,</m:t>
                          </m:r>
                          <m:r>
                            <a:rPr lang="en-US" sz="2400" b="0" i="1" smtClean="0">
                              <a:solidFill>
                                <a:srgbClr val="00B050"/>
                              </a:solidFill>
                              <a:latin typeface="Cambria Math"/>
                            </a:rPr>
                            <m:t>𝑝𝑢𝑏</m:t>
                          </m:r>
                        </m:sup>
                      </m:sSubSup>
                    </m:oMath>
                  </m:oMathPara>
                </a14:m>
                <a:endParaRPr lang="en-US" sz="2400" dirty="0">
                  <a:solidFill>
                    <a:srgbClr val="00B05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11350" y="1011061"/>
                <a:ext cx="1116075" cy="513217"/>
              </a:xfrm>
              <a:prstGeom prst="rect">
                <a:avLst/>
              </a:prstGeom>
              <a:blipFill rotWithShape="1">
                <a:blip r:embed="rId10"/>
                <a:stretch>
                  <a:fillRect/>
                </a:stretch>
              </a:blipFill>
            </p:spPr>
            <p:txBody>
              <a:bodyPr/>
              <a:lstStyle/>
              <a:p>
                <a:r>
                  <a:rPr lang="en-US">
                    <a:noFill/>
                  </a:rPr>
                  <a:t> </a:t>
                </a:r>
              </a:p>
            </p:txBody>
          </p:sp>
        </mc:Fallback>
      </mc:AlternateContent>
      <p:sp>
        <p:nvSpPr>
          <p:cNvPr id="26" name="TextBox 25"/>
          <p:cNvSpPr txBox="1"/>
          <p:nvPr/>
        </p:nvSpPr>
        <p:spPr>
          <a:xfrm>
            <a:off x="152400" y="12387"/>
            <a:ext cx="8763000" cy="461665"/>
          </a:xfrm>
          <a:prstGeom prst="rect">
            <a:avLst/>
          </a:prstGeom>
          <a:noFill/>
        </p:spPr>
        <p:txBody>
          <a:bodyPr wrap="square" rtlCol="0">
            <a:spAutoFit/>
          </a:bodyPr>
          <a:lstStyle/>
          <a:p>
            <a:r>
              <a:rPr lang="en-US" sz="2400" dirty="0" smtClean="0"/>
              <a:t>With Public Liquidity Provision</a:t>
            </a:r>
            <a:endParaRPr lang="en-US" sz="2400" dirty="0"/>
          </a:p>
        </p:txBody>
      </p:sp>
      <p:sp>
        <p:nvSpPr>
          <p:cNvPr id="4" name="Slide Number Placeholder 3"/>
          <p:cNvSpPr>
            <a:spLocks noGrp="1"/>
          </p:cNvSpPr>
          <p:nvPr>
            <p:ph type="sldNum" sz="quarter" idx="12"/>
          </p:nvPr>
        </p:nvSpPr>
        <p:spPr/>
        <p:txBody>
          <a:bodyPr/>
          <a:lstStyle/>
          <a:p>
            <a:fld id="{D3D5CB7C-9259-4864-B3F8-C889525AFFC5}" type="slidenum">
              <a:rPr lang="en-US" smtClean="0"/>
              <a:t>16</a:t>
            </a:fld>
            <a:endParaRPr lang="en-US"/>
          </a:p>
        </p:txBody>
      </p:sp>
    </p:spTree>
    <p:extLst>
      <p:ext uri="{BB962C8B-B14F-4D97-AF65-F5344CB8AC3E}">
        <p14:creationId xmlns:p14="http://schemas.microsoft.com/office/powerpoint/2010/main" val="1949917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688144" y="5857617"/>
            <a:ext cx="6400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688144" y="851159"/>
            <a:ext cx="0" cy="500645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7408862" y="1524278"/>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=1</m:t>
                      </m:r>
                    </m:oMath>
                  </m:oMathPara>
                </a14:m>
                <a:endParaRPr lang="en-US" sz="2400" dirty="0">
                  <a:latin typeface="Utsaah" pitchFamily="34" charset="0"/>
                  <a:ea typeface="Cambria Math" pitchFamily="18" charset="0"/>
                  <a:cs typeface="Utsaah"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408862" y="1524278"/>
                <a:ext cx="914400" cy="46166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781800" y="4000984"/>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=2</m:t>
                      </m:r>
                    </m:oMath>
                  </m:oMathPara>
                </a14:m>
                <a:endParaRPr lang="en-US" sz="2400" dirty="0">
                  <a:latin typeface="Utsaah" pitchFamily="34" charset="0"/>
                  <a:ea typeface="Cambria Math" pitchFamily="18" charset="0"/>
                  <a:cs typeface="Utsaah"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781800" y="4000984"/>
                <a:ext cx="914400"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858000" y="4763701"/>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m:t>
                      </m:r>
                      <m:r>
                        <a:rPr lang="en-US" sz="2400" b="0" i="1" smtClean="0">
                          <a:latin typeface="Cambria Math"/>
                          <a:ea typeface="Cambria Math" pitchFamily="18" charset="0"/>
                          <a:cs typeface="Utsaah" pitchFamily="34" charset="0"/>
                        </a:rPr>
                        <m:t>𝑘</m:t>
                      </m:r>
                    </m:oMath>
                  </m:oMathPara>
                </a14:m>
                <a:endParaRPr lang="en-US" sz="2400" dirty="0">
                  <a:latin typeface="Utsaah" pitchFamily="34" charset="0"/>
                  <a:ea typeface="Cambria Math" pitchFamily="18" charset="0"/>
                  <a:cs typeface="Utsaah"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858000" y="4763701"/>
                <a:ext cx="914400" cy="461665"/>
              </a:xfrm>
              <a:prstGeom prst="rect">
                <a:avLst/>
              </a:prstGeom>
              <a:blipFill rotWithShape="1">
                <a:blip r:embed="rId4"/>
                <a:stretch>
                  <a:fillRect/>
                </a:stretch>
              </a:blipFill>
            </p:spPr>
            <p:txBody>
              <a:bodyPr/>
              <a:lstStyle/>
              <a:p>
                <a:r>
                  <a:rPr lang="en-US">
                    <a:noFill/>
                  </a:rPr>
                  <a:t> </a:t>
                </a:r>
              </a:p>
            </p:txBody>
          </p:sp>
        </mc:Fallback>
      </mc:AlternateContent>
      <p:sp>
        <p:nvSpPr>
          <p:cNvPr id="8" name="Oval 7"/>
          <p:cNvSpPr/>
          <p:nvPr/>
        </p:nvSpPr>
        <p:spPr>
          <a:xfrm>
            <a:off x="6667500" y="245898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91100" y="397535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67500" y="412775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91100" y="482492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314700" y="533425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314700" y="549138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991100" y="524742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667500" y="499929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6248400" y="586293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2</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248400" y="5862935"/>
                <a:ext cx="914400"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568825" y="586293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1</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568825" y="5862935"/>
                <a:ext cx="914400"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895600" y="586293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0</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895600" y="5862935"/>
                <a:ext cx="914400" cy="461665"/>
              </a:xfrm>
              <a:prstGeom prst="rect">
                <a:avLst/>
              </a:prstGeom>
              <a:blipFill rotWithShape="1">
                <a:blip r:embed="rId7"/>
                <a:stretch>
                  <a:fillRect/>
                </a:stretch>
              </a:blipFill>
            </p:spPr>
            <p:txBody>
              <a:bodyPr/>
              <a:lstStyle/>
              <a:p>
                <a:r>
                  <a:rPr lang="en-US">
                    <a:noFill/>
                  </a:rPr>
                  <a:t> </a:t>
                </a:r>
              </a:p>
            </p:txBody>
          </p:sp>
        </mc:Fallback>
      </mc:AlternateContent>
      <p:sp>
        <p:nvSpPr>
          <p:cNvPr id="19" name="Oval 18"/>
          <p:cNvSpPr/>
          <p:nvPr/>
        </p:nvSpPr>
        <p:spPr>
          <a:xfrm>
            <a:off x="3314700" y="499453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432049" y="1768116"/>
            <a:ext cx="4976813" cy="3572491"/>
          </a:xfrm>
          <a:custGeom>
            <a:avLst/>
            <a:gdLst>
              <a:gd name="connsiteX0" fmla="*/ 0 w 5010150"/>
              <a:gd name="connsiteY0" fmla="*/ 3530600 h 3530600"/>
              <a:gd name="connsiteX1" fmla="*/ 933450 w 5010150"/>
              <a:gd name="connsiteY1" fmla="*/ 3244850 h 3530600"/>
              <a:gd name="connsiteX2" fmla="*/ 933450 w 5010150"/>
              <a:gd name="connsiteY2" fmla="*/ 3244850 h 3530600"/>
              <a:gd name="connsiteX3" fmla="*/ 2622550 w 5010150"/>
              <a:gd name="connsiteY3" fmla="*/ 2222500 h 3530600"/>
              <a:gd name="connsiteX4" fmla="*/ 4273550 w 5010150"/>
              <a:gd name="connsiteY4" fmla="*/ 723900 h 3530600"/>
              <a:gd name="connsiteX5" fmla="*/ 5010150 w 5010150"/>
              <a:gd name="connsiteY5" fmla="*/ 0 h 3530600"/>
              <a:gd name="connsiteX6" fmla="*/ 5010150 w 5010150"/>
              <a:gd name="connsiteY6" fmla="*/ 0 h 3530600"/>
              <a:gd name="connsiteX0" fmla="*/ 0 w 5010150"/>
              <a:gd name="connsiteY0" fmla="*/ 3530600 h 3530600"/>
              <a:gd name="connsiteX1" fmla="*/ 603250 w 5010150"/>
              <a:gd name="connsiteY1" fmla="*/ 3378200 h 3530600"/>
              <a:gd name="connsiteX2" fmla="*/ 933450 w 5010150"/>
              <a:gd name="connsiteY2" fmla="*/ 3244850 h 3530600"/>
              <a:gd name="connsiteX3" fmla="*/ 933450 w 5010150"/>
              <a:gd name="connsiteY3" fmla="*/ 3244850 h 3530600"/>
              <a:gd name="connsiteX4" fmla="*/ 2622550 w 5010150"/>
              <a:gd name="connsiteY4" fmla="*/ 2222500 h 3530600"/>
              <a:gd name="connsiteX5" fmla="*/ 4273550 w 5010150"/>
              <a:gd name="connsiteY5" fmla="*/ 723900 h 3530600"/>
              <a:gd name="connsiteX6" fmla="*/ 5010150 w 5010150"/>
              <a:gd name="connsiteY6" fmla="*/ 0 h 3530600"/>
              <a:gd name="connsiteX7" fmla="*/ 5010150 w 5010150"/>
              <a:gd name="connsiteY7" fmla="*/ 0 h 3530600"/>
              <a:gd name="connsiteX0" fmla="*/ 0 w 5010150"/>
              <a:gd name="connsiteY0" fmla="*/ 3530600 h 3530600"/>
              <a:gd name="connsiteX1" fmla="*/ 603250 w 5010150"/>
              <a:gd name="connsiteY1" fmla="*/ 3378200 h 3530600"/>
              <a:gd name="connsiteX2" fmla="*/ 933450 w 5010150"/>
              <a:gd name="connsiteY2" fmla="*/ 3244850 h 3530600"/>
              <a:gd name="connsiteX3" fmla="*/ 933450 w 5010150"/>
              <a:gd name="connsiteY3" fmla="*/ 3244850 h 3530600"/>
              <a:gd name="connsiteX4" fmla="*/ 1841500 w 5010150"/>
              <a:gd name="connsiteY4" fmla="*/ 2749550 h 3530600"/>
              <a:gd name="connsiteX5" fmla="*/ 2622550 w 5010150"/>
              <a:gd name="connsiteY5" fmla="*/ 2222500 h 3530600"/>
              <a:gd name="connsiteX6" fmla="*/ 4273550 w 5010150"/>
              <a:gd name="connsiteY6" fmla="*/ 723900 h 3530600"/>
              <a:gd name="connsiteX7" fmla="*/ 5010150 w 5010150"/>
              <a:gd name="connsiteY7" fmla="*/ 0 h 3530600"/>
              <a:gd name="connsiteX8" fmla="*/ 5010150 w 5010150"/>
              <a:gd name="connsiteY8" fmla="*/ 0 h 3530600"/>
              <a:gd name="connsiteX0" fmla="*/ 0 w 5010150"/>
              <a:gd name="connsiteY0" fmla="*/ 3530600 h 3530600"/>
              <a:gd name="connsiteX1" fmla="*/ 603250 w 5010150"/>
              <a:gd name="connsiteY1" fmla="*/ 3378200 h 3530600"/>
              <a:gd name="connsiteX2" fmla="*/ 933450 w 5010150"/>
              <a:gd name="connsiteY2" fmla="*/ 3244850 h 3530600"/>
              <a:gd name="connsiteX3" fmla="*/ 933450 w 5010150"/>
              <a:gd name="connsiteY3" fmla="*/ 3244850 h 3530600"/>
              <a:gd name="connsiteX4" fmla="*/ 1841500 w 5010150"/>
              <a:gd name="connsiteY4" fmla="*/ 2749550 h 3530600"/>
              <a:gd name="connsiteX5" fmla="*/ 2622550 w 5010150"/>
              <a:gd name="connsiteY5" fmla="*/ 2222500 h 3530600"/>
              <a:gd name="connsiteX6" fmla="*/ 3556000 w 5010150"/>
              <a:gd name="connsiteY6" fmla="*/ 1416050 h 3530600"/>
              <a:gd name="connsiteX7" fmla="*/ 4273550 w 5010150"/>
              <a:gd name="connsiteY7" fmla="*/ 723900 h 3530600"/>
              <a:gd name="connsiteX8" fmla="*/ 5010150 w 5010150"/>
              <a:gd name="connsiteY8" fmla="*/ 0 h 3530600"/>
              <a:gd name="connsiteX9" fmla="*/ 5010150 w 5010150"/>
              <a:gd name="connsiteY9" fmla="*/ 0 h 3530600"/>
              <a:gd name="connsiteX0" fmla="*/ 0 w 5010150"/>
              <a:gd name="connsiteY0" fmla="*/ 3530600 h 3530600"/>
              <a:gd name="connsiteX1" fmla="*/ 260350 w 5010150"/>
              <a:gd name="connsiteY1" fmla="*/ 3492500 h 3530600"/>
              <a:gd name="connsiteX2" fmla="*/ 603250 w 5010150"/>
              <a:gd name="connsiteY2" fmla="*/ 3378200 h 3530600"/>
              <a:gd name="connsiteX3" fmla="*/ 933450 w 5010150"/>
              <a:gd name="connsiteY3" fmla="*/ 3244850 h 3530600"/>
              <a:gd name="connsiteX4" fmla="*/ 933450 w 5010150"/>
              <a:gd name="connsiteY4" fmla="*/ 3244850 h 3530600"/>
              <a:gd name="connsiteX5" fmla="*/ 1841500 w 5010150"/>
              <a:gd name="connsiteY5" fmla="*/ 2749550 h 3530600"/>
              <a:gd name="connsiteX6" fmla="*/ 2622550 w 5010150"/>
              <a:gd name="connsiteY6" fmla="*/ 2222500 h 3530600"/>
              <a:gd name="connsiteX7" fmla="*/ 3556000 w 5010150"/>
              <a:gd name="connsiteY7" fmla="*/ 1416050 h 3530600"/>
              <a:gd name="connsiteX8" fmla="*/ 4273550 w 5010150"/>
              <a:gd name="connsiteY8" fmla="*/ 723900 h 3530600"/>
              <a:gd name="connsiteX9" fmla="*/ 5010150 w 5010150"/>
              <a:gd name="connsiteY9" fmla="*/ 0 h 3530600"/>
              <a:gd name="connsiteX10" fmla="*/ 5010150 w 5010150"/>
              <a:gd name="connsiteY10" fmla="*/ 0 h 353060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622550 w 5010150"/>
              <a:gd name="connsiteY6" fmla="*/ 2222500 h 3549650"/>
              <a:gd name="connsiteX7" fmla="*/ 3556000 w 5010150"/>
              <a:gd name="connsiteY7" fmla="*/ 141605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56000 w 5010150"/>
              <a:gd name="connsiteY7" fmla="*/ 141605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4871244 w 5010150"/>
              <a:gd name="connsiteY9" fmla="*/ 98425 h 3549650"/>
              <a:gd name="connsiteX10" fmla="*/ 5010150 w 5010150"/>
              <a:gd name="connsiteY10" fmla="*/ 0 h 3549650"/>
              <a:gd name="connsiteX11" fmla="*/ 5010150 w 5010150"/>
              <a:gd name="connsiteY11"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4871244 w 5010150"/>
              <a:gd name="connsiteY9" fmla="*/ 98425 h 3549650"/>
              <a:gd name="connsiteX10" fmla="*/ 4928394 w 5010150"/>
              <a:gd name="connsiteY10" fmla="*/ 29369 h 3549650"/>
              <a:gd name="connsiteX11" fmla="*/ 5010150 w 5010150"/>
              <a:gd name="connsiteY11" fmla="*/ 0 h 3549650"/>
              <a:gd name="connsiteX12" fmla="*/ 5010150 w 5010150"/>
              <a:gd name="connsiteY12" fmla="*/ 0 h 3549650"/>
              <a:gd name="connsiteX0" fmla="*/ 0 w 5012073"/>
              <a:gd name="connsiteY0" fmla="*/ 3559175 h 3559175"/>
              <a:gd name="connsiteX1" fmla="*/ 260350 w 5012073"/>
              <a:gd name="connsiteY1" fmla="*/ 3502025 h 3559175"/>
              <a:gd name="connsiteX2" fmla="*/ 603250 w 5012073"/>
              <a:gd name="connsiteY2" fmla="*/ 3387725 h 3559175"/>
              <a:gd name="connsiteX3" fmla="*/ 933450 w 5012073"/>
              <a:gd name="connsiteY3" fmla="*/ 3254375 h 3559175"/>
              <a:gd name="connsiteX4" fmla="*/ 933450 w 5012073"/>
              <a:gd name="connsiteY4" fmla="*/ 3254375 h 3559175"/>
              <a:gd name="connsiteX5" fmla="*/ 1841500 w 5012073"/>
              <a:gd name="connsiteY5" fmla="*/ 2759075 h 3559175"/>
              <a:gd name="connsiteX6" fmla="*/ 2597150 w 5012073"/>
              <a:gd name="connsiteY6" fmla="*/ 2238375 h 3559175"/>
              <a:gd name="connsiteX7" fmla="*/ 3575050 w 5012073"/>
              <a:gd name="connsiteY7" fmla="*/ 1431925 h 3559175"/>
              <a:gd name="connsiteX8" fmla="*/ 4273550 w 5012073"/>
              <a:gd name="connsiteY8" fmla="*/ 733425 h 3559175"/>
              <a:gd name="connsiteX9" fmla="*/ 4871244 w 5012073"/>
              <a:gd name="connsiteY9" fmla="*/ 107950 h 3559175"/>
              <a:gd name="connsiteX10" fmla="*/ 4928394 w 5012073"/>
              <a:gd name="connsiteY10" fmla="*/ 38894 h 3559175"/>
              <a:gd name="connsiteX11" fmla="*/ 5010150 w 5012073"/>
              <a:gd name="connsiteY11" fmla="*/ 9525 h 3559175"/>
              <a:gd name="connsiteX12" fmla="*/ 4983957 w 5012073"/>
              <a:gd name="connsiteY12" fmla="*/ 0 h 3559175"/>
              <a:gd name="connsiteX0" fmla="*/ 0 w 4986742"/>
              <a:gd name="connsiteY0" fmla="*/ 3565632 h 3565632"/>
              <a:gd name="connsiteX1" fmla="*/ 260350 w 4986742"/>
              <a:gd name="connsiteY1" fmla="*/ 3508482 h 3565632"/>
              <a:gd name="connsiteX2" fmla="*/ 603250 w 4986742"/>
              <a:gd name="connsiteY2" fmla="*/ 3394182 h 3565632"/>
              <a:gd name="connsiteX3" fmla="*/ 933450 w 4986742"/>
              <a:gd name="connsiteY3" fmla="*/ 3260832 h 3565632"/>
              <a:gd name="connsiteX4" fmla="*/ 933450 w 4986742"/>
              <a:gd name="connsiteY4" fmla="*/ 3260832 h 3565632"/>
              <a:gd name="connsiteX5" fmla="*/ 1841500 w 4986742"/>
              <a:gd name="connsiteY5" fmla="*/ 2765532 h 3565632"/>
              <a:gd name="connsiteX6" fmla="*/ 2597150 w 4986742"/>
              <a:gd name="connsiteY6" fmla="*/ 2244832 h 3565632"/>
              <a:gd name="connsiteX7" fmla="*/ 3575050 w 4986742"/>
              <a:gd name="connsiteY7" fmla="*/ 1438382 h 3565632"/>
              <a:gd name="connsiteX8" fmla="*/ 4273550 w 4986742"/>
              <a:gd name="connsiteY8" fmla="*/ 739882 h 3565632"/>
              <a:gd name="connsiteX9" fmla="*/ 4871244 w 4986742"/>
              <a:gd name="connsiteY9" fmla="*/ 114407 h 3565632"/>
              <a:gd name="connsiteX10" fmla="*/ 4928394 w 4986742"/>
              <a:gd name="connsiteY10" fmla="*/ 45351 h 3565632"/>
              <a:gd name="connsiteX11" fmla="*/ 4969669 w 4986742"/>
              <a:gd name="connsiteY11" fmla="*/ 1695 h 3565632"/>
              <a:gd name="connsiteX12" fmla="*/ 4983957 w 4986742"/>
              <a:gd name="connsiteY12" fmla="*/ 6457 h 3565632"/>
              <a:gd name="connsiteX0" fmla="*/ 0 w 4980650"/>
              <a:gd name="connsiteY0" fmla="*/ 3567259 h 3567259"/>
              <a:gd name="connsiteX1" fmla="*/ 260350 w 4980650"/>
              <a:gd name="connsiteY1" fmla="*/ 3510109 h 3567259"/>
              <a:gd name="connsiteX2" fmla="*/ 603250 w 4980650"/>
              <a:gd name="connsiteY2" fmla="*/ 3395809 h 3567259"/>
              <a:gd name="connsiteX3" fmla="*/ 933450 w 4980650"/>
              <a:gd name="connsiteY3" fmla="*/ 3262459 h 3567259"/>
              <a:gd name="connsiteX4" fmla="*/ 933450 w 4980650"/>
              <a:gd name="connsiteY4" fmla="*/ 3262459 h 3567259"/>
              <a:gd name="connsiteX5" fmla="*/ 1841500 w 4980650"/>
              <a:gd name="connsiteY5" fmla="*/ 2767159 h 3567259"/>
              <a:gd name="connsiteX6" fmla="*/ 2597150 w 4980650"/>
              <a:gd name="connsiteY6" fmla="*/ 2246459 h 3567259"/>
              <a:gd name="connsiteX7" fmla="*/ 3575050 w 4980650"/>
              <a:gd name="connsiteY7" fmla="*/ 1440009 h 3567259"/>
              <a:gd name="connsiteX8" fmla="*/ 4273550 w 4980650"/>
              <a:gd name="connsiteY8" fmla="*/ 741509 h 3567259"/>
              <a:gd name="connsiteX9" fmla="*/ 4871244 w 4980650"/>
              <a:gd name="connsiteY9" fmla="*/ 116034 h 3567259"/>
              <a:gd name="connsiteX10" fmla="*/ 4928394 w 4980650"/>
              <a:gd name="connsiteY10" fmla="*/ 46978 h 3567259"/>
              <a:gd name="connsiteX11" fmla="*/ 4969669 w 4980650"/>
              <a:gd name="connsiteY11" fmla="*/ 3322 h 3567259"/>
              <a:gd name="connsiteX12" fmla="*/ 4976813 w 4980650"/>
              <a:gd name="connsiteY12" fmla="*/ 940 h 3567259"/>
              <a:gd name="connsiteX0" fmla="*/ 0 w 4976813"/>
              <a:gd name="connsiteY0" fmla="*/ 3572491 h 3572491"/>
              <a:gd name="connsiteX1" fmla="*/ 260350 w 4976813"/>
              <a:gd name="connsiteY1" fmla="*/ 3515341 h 3572491"/>
              <a:gd name="connsiteX2" fmla="*/ 603250 w 4976813"/>
              <a:gd name="connsiteY2" fmla="*/ 3401041 h 3572491"/>
              <a:gd name="connsiteX3" fmla="*/ 933450 w 4976813"/>
              <a:gd name="connsiteY3" fmla="*/ 3267691 h 3572491"/>
              <a:gd name="connsiteX4" fmla="*/ 933450 w 4976813"/>
              <a:gd name="connsiteY4" fmla="*/ 3267691 h 3572491"/>
              <a:gd name="connsiteX5" fmla="*/ 1841500 w 4976813"/>
              <a:gd name="connsiteY5" fmla="*/ 2772391 h 3572491"/>
              <a:gd name="connsiteX6" fmla="*/ 2597150 w 4976813"/>
              <a:gd name="connsiteY6" fmla="*/ 2251691 h 3572491"/>
              <a:gd name="connsiteX7" fmla="*/ 3575050 w 4976813"/>
              <a:gd name="connsiteY7" fmla="*/ 1445241 h 3572491"/>
              <a:gd name="connsiteX8" fmla="*/ 4273550 w 4976813"/>
              <a:gd name="connsiteY8" fmla="*/ 746741 h 3572491"/>
              <a:gd name="connsiteX9" fmla="*/ 4871244 w 4976813"/>
              <a:gd name="connsiteY9" fmla="*/ 121266 h 3572491"/>
              <a:gd name="connsiteX10" fmla="*/ 4928394 w 4976813"/>
              <a:gd name="connsiteY10" fmla="*/ 52210 h 3572491"/>
              <a:gd name="connsiteX11" fmla="*/ 4969669 w 4976813"/>
              <a:gd name="connsiteY11" fmla="*/ 8554 h 3572491"/>
              <a:gd name="connsiteX12" fmla="*/ 4976813 w 4976813"/>
              <a:gd name="connsiteY12" fmla="*/ 6172 h 357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6813" h="3572491">
                <a:moveTo>
                  <a:pt x="0" y="3572491"/>
                </a:moveTo>
                <a:cubicBezTo>
                  <a:pt x="42333" y="3559791"/>
                  <a:pt x="159808" y="3540741"/>
                  <a:pt x="260350" y="3515341"/>
                </a:cubicBezTo>
                <a:cubicBezTo>
                  <a:pt x="360892" y="3489941"/>
                  <a:pt x="490008" y="3435966"/>
                  <a:pt x="603250" y="3401041"/>
                </a:cubicBezTo>
                <a:lnTo>
                  <a:pt x="933450" y="3267691"/>
                </a:lnTo>
                <a:lnTo>
                  <a:pt x="933450" y="3267691"/>
                </a:lnTo>
                <a:cubicBezTo>
                  <a:pt x="1084792" y="3185141"/>
                  <a:pt x="1559983" y="2942783"/>
                  <a:pt x="1841500" y="2772391"/>
                </a:cubicBezTo>
                <a:cubicBezTo>
                  <a:pt x="2123017" y="2601999"/>
                  <a:pt x="2308225" y="2472883"/>
                  <a:pt x="2597150" y="2251691"/>
                </a:cubicBezTo>
                <a:cubicBezTo>
                  <a:pt x="2886075" y="2030499"/>
                  <a:pt x="3299883" y="1695008"/>
                  <a:pt x="3575050" y="1445241"/>
                </a:cubicBezTo>
                <a:cubicBezTo>
                  <a:pt x="3850217" y="1195474"/>
                  <a:pt x="4057518" y="967404"/>
                  <a:pt x="4273550" y="746741"/>
                </a:cubicBezTo>
                <a:cubicBezTo>
                  <a:pt x="4489582" y="526079"/>
                  <a:pt x="4760516" y="235830"/>
                  <a:pt x="4871244" y="121266"/>
                </a:cubicBezTo>
                <a:cubicBezTo>
                  <a:pt x="4981972" y="6702"/>
                  <a:pt x="4905243" y="68614"/>
                  <a:pt x="4928394" y="52210"/>
                </a:cubicBezTo>
                <a:cubicBezTo>
                  <a:pt x="4951545" y="35806"/>
                  <a:pt x="4961599" y="16227"/>
                  <a:pt x="4969669" y="8554"/>
                </a:cubicBezTo>
                <a:cubicBezTo>
                  <a:pt x="4977739" y="881"/>
                  <a:pt x="4976019" y="-4941"/>
                  <a:pt x="4976813" y="6172"/>
                </a:cubicBez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438400" y="4127759"/>
            <a:ext cx="4343400" cy="1394460"/>
          </a:xfrm>
          <a:custGeom>
            <a:avLst/>
            <a:gdLst>
              <a:gd name="connsiteX0" fmla="*/ 0 w 5128260"/>
              <a:gd name="connsiteY0" fmla="*/ 1783080 h 1783080"/>
              <a:gd name="connsiteX1" fmla="*/ 914400 w 5128260"/>
              <a:gd name="connsiteY1" fmla="*/ 1638300 h 1783080"/>
              <a:gd name="connsiteX2" fmla="*/ 2590800 w 5128260"/>
              <a:gd name="connsiteY2" fmla="*/ 1127760 h 1783080"/>
              <a:gd name="connsiteX3" fmla="*/ 4267200 w 5128260"/>
              <a:gd name="connsiteY3" fmla="*/ 434340 h 1783080"/>
              <a:gd name="connsiteX4" fmla="*/ 5128260 w 512826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260" h="1783080">
                <a:moveTo>
                  <a:pt x="0" y="1783080"/>
                </a:moveTo>
                <a:cubicBezTo>
                  <a:pt x="241300" y="1765300"/>
                  <a:pt x="482600" y="1747520"/>
                  <a:pt x="914400" y="1638300"/>
                </a:cubicBezTo>
                <a:cubicBezTo>
                  <a:pt x="1346200" y="1529080"/>
                  <a:pt x="2032000" y="1328420"/>
                  <a:pt x="2590800" y="1127760"/>
                </a:cubicBezTo>
                <a:cubicBezTo>
                  <a:pt x="3149600" y="927100"/>
                  <a:pt x="3844290" y="622300"/>
                  <a:pt x="4267200" y="434340"/>
                </a:cubicBezTo>
                <a:cubicBezTo>
                  <a:pt x="4690110" y="246380"/>
                  <a:pt x="4909185" y="123190"/>
                  <a:pt x="5128260" y="0"/>
                </a:cubicBezTo>
              </a:path>
            </a:pathLst>
          </a:custGeom>
          <a:no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438400" y="4999295"/>
            <a:ext cx="4419600" cy="620713"/>
          </a:xfrm>
          <a:custGeom>
            <a:avLst/>
            <a:gdLst>
              <a:gd name="connsiteX0" fmla="*/ 0 w 5175250"/>
              <a:gd name="connsiteY0" fmla="*/ 768350 h 768350"/>
              <a:gd name="connsiteX1" fmla="*/ 914400 w 5175250"/>
              <a:gd name="connsiteY1" fmla="*/ 685800 h 768350"/>
              <a:gd name="connsiteX2" fmla="*/ 2590800 w 5175250"/>
              <a:gd name="connsiteY2" fmla="*/ 438150 h 768350"/>
              <a:gd name="connsiteX3" fmla="*/ 4267200 w 5175250"/>
              <a:gd name="connsiteY3" fmla="*/ 184150 h 768350"/>
              <a:gd name="connsiteX4" fmla="*/ 5175250 w 5175250"/>
              <a:gd name="connsiteY4" fmla="*/ 0 h 768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5250" h="768350">
                <a:moveTo>
                  <a:pt x="0" y="768350"/>
                </a:moveTo>
                <a:cubicBezTo>
                  <a:pt x="241300" y="754591"/>
                  <a:pt x="482600" y="740833"/>
                  <a:pt x="914400" y="685800"/>
                </a:cubicBezTo>
                <a:cubicBezTo>
                  <a:pt x="1346200" y="630767"/>
                  <a:pt x="2590800" y="438150"/>
                  <a:pt x="2590800" y="438150"/>
                </a:cubicBezTo>
                <a:lnTo>
                  <a:pt x="4267200" y="184150"/>
                </a:lnTo>
                <a:cubicBezTo>
                  <a:pt x="4697942" y="111125"/>
                  <a:pt x="4936596" y="55562"/>
                  <a:pt x="5175250" y="0"/>
                </a:cubicBezTo>
              </a:path>
            </a:pathLst>
          </a:custGeom>
          <a:no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905000" y="4016349"/>
            <a:ext cx="4762500" cy="0"/>
          </a:xfrm>
          <a:prstGeom prst="line">
            <a:avLst/>
          </a:prstGeom>
          <a:ln w="15875">
            <a:solidFill>
              <a:srgbClr val="00B05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1905000" y="4016349"/>
                <a:ext cx="1108957" cy="510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rgbClr val="00B050"/>
                              </a:solidFill>
                              <a:latin typeface="Cambria Math"/>
                            </a:rPr>
                          </m:ctrlPr>
                        </m:sSubSupPr>
                        <m:e>
                          <m:sSub>
                            <m:sSubPr>
                              <m:ctrlPr>
                                <a:rPr lang="en-US" sz="2400" b="0" i="1" smtClean="0">
                                  <a:solidFill>
                                    <a:srgbClr val="00B050"/>
                                  </a:solidFill>
                                  <a:latin typeface="Cambria Math"/>
                                </a:rPr>
                              </m:ctrlPr>
                            </m:sSubPr>
                            <m:e>
                              <m:r>
                                <a:rPr lang="en-US" sz="2400" i="1">
                                  <a:solidFill>
                                    <a:srgbClr val="00B050"/>
                                  </a:solidFill>
                                  <a:latin typeface="Cambria Math"/>
                                </a:rPr>
                                <m:t>𝑟</m:t>
                              </m:r>
                            </m:e>
                            <m:sub>
                              <m:r>
                                <a:rPr lang="en-US" sz="2400" b="0" i="1" smtClean="0">
                                  <a:solidFill>
                                    <a:srgbClr val="00B050"/>
                                  </a:solidFill>
                                  <a:latin typeface="Cambria Math"/>
                                </a:rPr>
                                <m:t>1</m:t>
                              </m:r>
                            </m:sub>
                          </m:sSub>
                        </m:e>
                        <m:sub/>
                        <m:sup>
                          <m:r>
                            <a:rPr lang="en-US" sz="2400" b="0" i="1" smtClean="0">
                              <a:solidFill>
                                <a:srgbClr val="00B050"/>
                              </a:solidFill>
                              <a:latin typeface="Cambria Math"/>
                            </a:rPr>
                            <m:t>𝑐</m:t>
                          </m:r>
                          <m:r>
                            <a:rPr lang="en-US" sz="2400" b="0" i="1" smtClean="0">
                              <a:solidFill>
                                <a:srgbClr val="00B050"/>
                              </a:solidFill>
                              <a:latin typeface="Cambria Math"/>
                            </a:rPr>
                            <m:t>,</m:t>
                          </m:r>
                          <m:r>
                            <a:rPr lang="en-US" sz="2400" b="0" i="1" smtClean="0">
                              <a:solidFill>
                                <a:srgbClr val="00B050"/>
                              </a:solidFill>
                              <a:latin typeface="Cambria Math"/>
                            </a:rPr>
                            <m:t>𝑝𝑢𝑏</m:t>
                          </m:r>
                        </m:sup>
                      </m:sSubSup>
                    </m:oMath>
                  </m:oMathPara>
                </a14:m>
                <a:endParaRPr lang="en-US" sz="2400" dirty="0">
                  <a:solidFill>
                    <a:srgbClr val="00B05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905000" y="4016349"/>
                <a:ext cx="1108957" cy="510909"/>
              </a:xfrm>
              <a:prstGeom prst="rect">
                <a:avLst/>
              </a:prstGeom>
              <a:blipFill rotWithShape="1">
                <a:blip r:embed="rId8"/>
                <a:stretch>
                  <a:fillRect/>
                </a:stretch>
              </a:blipFill>
            </p:spPr>
            <p:txBody>
              <a:bodyPr/>
              <a:lstStyle/>
              <a:p>
                <a:r>
                  <a:rPr lang="en-US">
                    <a:noFill/>
                  </a:rPr>
                  <a:t> </a:t>
                </a:r>
              </a:p>
            </p:txBody>
          </p:sp>
        </mc:Fallback>
      </mc:AlternateContent>
      <p:sp>
        <p:nvSpPr>
          <p:cNvPr id="27" name="Freeform 26"/>
          <p:cNvSpPr/>
          <p:nvPr/>
        </p:nvSpPr>
        <p:spPr>
          <a:xfrm>
            <a:off x="2425698" y="4010000"/>
            <a:ext cx="2597151" cy="1324257"/>
          </a:xfrm>
          <a:custGeom>
            <a:avLst/>
            <a:gdLst>
              <a:gd name="connsiteX0" fmla="*/ 0 w 5010150"/>
              <a:gd name="connsiteY0" fmla="*/ 3530600 h 3530600"/>
              <a:gd name="connsiteX1" fmla="*/ 933450 w 5010150"/>
              <a:gd name="connsiteY1" fmla="*/ 3244850 h 3530600"/>
              <a:gd name="connsiteX2" fmla="*/ 933450 w 5010150"/>
              <a:gd name="connsiteY2" fmla="*/ 3244850 h 3530600"/>
              <a:gd name="connsiteX3" fmla="*/ 2622550 w 5010150"/>
              <a:gd name="connsiteY3" fmla="*/ 2222500 h 3530600"/>
              <a:gd name="connsiteX4" fmla="*/ 4273550 w 5010150"/>
              <a:gd name="connsiteY4" fmla="*/ 723900 h 3530600"/>
              <a:gd name="connsiteX5" fmla="*/ 5010150 w 5010150"/>
              <a:gd name="connsiteY5" fmla="*/ 0 h 3530600"/>
              <a:gd name="connsiteX6" fmla="*/ 5010150 w 5010150"/>
              <a:gd name="connsiteY6" fmla="*/ 0 h 3530600"/>
              <a:gd name="connsiteX0" fmla="*/ 0 w 5010150"/>
              <a:gd name="connsiteY0" fmla="*/ 3530600 h 3530600"/>
              <a:gd name="connsiteX1" fmla="*/ 603250 w 5010150"/>
              <a:gd name="connsiteY1" fmla="*/ 3378200 h 3530600"/>
              <a:gd name="connsiteX2" fmla="*/ 933450 w 5010150"/>
              <a:gd name="connsiteY2" fmla="*/ 3244850 h 3530600"/>
              <a:gd name="connsiteX3" fmla="*/ 933450 w 5010150"/>
              <a:gd name="connsiteY3" fmla="*/ 3244850 h 3530600"/>
              <a:gd name="connsiteX4" fmla="*/ 2622550 w 5010150"/>
              <a:gd name="connsiteY4" fmla="*/ 2222500 h 3530600"/>
              <a:gd name="connsiteX5" fmla="*/ 4273550 w 5010150"/>
              <a:gd name="connsiteY5" fmla="*/ 723900 h 3530600"/>
              <a:gd name="connsiteX6" fmla="*/ 5010150 w 5010150"/>
              <a:gd name="connsiteY6" fmla="*/ 0 h 3530600"/>
              <a:gd name="connsiteX7" fmla="*/ 5010150 w 5010150"/>
              <a:gd name="connsiteY7" fmla="*/ 0 h 3530600"/>
              <a:gd name="connsiteX0" fmla="*/ 0 w 5010150"/>
              <a:gd name="connsiteY0" fmla="*/ 3530600 h 3530600"/>
              <a:gd name="connsiteX1" fmla="*/ 603250 w 5010150"/>
              <a:gd name="connsiteY1" fmla="*/ 3378200 h 3530600"/>
              <a:gd name="connsiteX2" fmla="*/ 933450 w 5010150"/>
              <a:gd name="connsiteY2" fmla="*/ 3244850 h 3530600"/>
              <a:gd name="connsiteX3" fmla="*/ 933450 w 5010150"/>
              <a:gd name="connsiteY3" fmla="*/ 3244850 h 3530600"/>
              <a:gd name="connsiteX4" fmla="*/ 1841500 w 5010150"/>
              <a:gd name="connsiteY4" fmla="*/ 2749550 h 3530600"/>
              <a:gd name="connsiteX5" fmla="*/ 2622550 w 5010150"/>
              <a:gd name="connsiteY5" fmla="*/ 2222500 h 3530600"/>
              <a:gd name="connsiteX6" fmla="*/ 4273550 w 5010150"/>
              <a:gd name="connsiteY6" fmla="*/ 723900 h 3530600"/>
              <a:gd name="connsiteX7" fmla="*/ 5010150 w 5010150"/>
              <a:gd name="connsiteY7" fmla="*/ 0 h 3530600"/>
              <a:gd name="connsiteX8" fmla="*/ 5010150 w 5010150"/>
              <a:gd name="connsiteY8" fmla="*/ 0 h 3530600"/>
              <a:gd name="connsiteX0" fmla="*/ 0 w 5010150"/>
              <a:gd name="connsiteY0" fmla="*/ 3530600 h 3530600"/>
              <a:gd name="connsiteX1" fmla="*/ 603250 w 5010150"/>
              <a:gd name="connsiteY1" fmla="*/ 3378200 h 3530600"/>
              <a:gd name="connsiteX2" fmla="*/ 933450 w 5010150"/>
              <a:gd name="connsiteY2" fmla="*/ 3244850 h 3530600"/>
              <a:gd name="connsiteX3" fmla="*/ 933450 w 5010150"/>
              <a:gd name="connsiteY3" fmla="*/ 3244850 h 3530600"/>
              <a:gd name="connsiteX4" fmla="*/ 1841500 w 5010150"/>
              <a:gd name="connsiteY4" fmla="*/ 2749550 h 3530600"/>
              <a:gd name="connsiteX5" fmla="*/ 2622550 w 5010150"/>
              <a:gd name="connsiteY5" fmla="*/ 2222500 h 3530600"/>
              <a:gd name="connsiteX6" fmla="*/ 3556000 w 5010150"/>
              <a:gd name="connsiteY6" fmla="*/ 1416050 h 3530600"/>
              <a:gd name="connsiteX7" fmla="*/ 4273550 w 5010150"/>
              <a:gd name="connsiteY7" fmla="*/ 723900 h 3530600"/>
              <a:gd name="connsiteX8" fmla="*/ 5010150 w 5010150"/>
              <a:gd name="connsiteY8" fmla="*/ 0 h 3530600"/>
              <a:gd name="connsiteX9" fmla="*/ 5010150 w 5010150"/>
              <a:gd name="connsiteY9" fmla="*/ 0 h 3530600"/>
              <a:gd name="connsiteX0" fmla="*/ 0 w 5010150"/>
              <a:gd name="connsiteY0" fmla="*/ 3530600 h 3530600"/>
              <a:gd name="connsiteX1" fmla="*/ 260350 w 5010150"/>
              <a:gd name="connsiteY1" fmla="*/ 3492500 h 3530600"/>
              <a:gd name="connsiteX2" fmla="*/ 603250 w 5010150"/>
              <a:gd name="connsiteY2" fmla="*/ 3378200 h 3530600"/>
              <a:gd name="connsiteX3" fmla="*/ 933450 w 5010150"/>
              <a:gd name="connsiteY3" fmla="*/ 3244850 h 3530600"/>
              <a:gd name="connsiteX4" fmla="*/ 933450 w 5010150"/>
              <a:gd name="connsiteY4" fmla="*/ 3244850 h 3530600"/>
              <a:gd name="connsiteX5" fmla="*/ 1841500 w 5010150"/>
              <a:gd name="connsiteY5" fmla="*/ 2749550 h 3530600"/>
              <a:gd name="connsiteX6" fmla="*/ 2622550 w 5010150"/>
              <a:gd name="connsiteY6" fmla="*/ 2222500 h 3530600"/>
              <a:gd name="connsiteX7" fmla="*/ 3556000 w 5010150"/>
              <a:gd name="connsiteY7" fmla="*/ 1416050 h 3530600"/>
              <a:gd name="connsiteX8" fmla="*/ 4273550 w 5010150"/>
              <a:gd name="connsiteY8" fmla="*/ 723900 h 3530600"/>
              <a:gd name="connsiteX9" fmla="*/ 5010150 w 5010150"/>
              <a:gd name="connsiteY9" fmla="*/ 0 h 3530600"/>
              <a:gd name="connsiteX10" fmla="*/ 5010150 w 5010150"/>
              <a:gd name="connsiteY10" fmla="*/ 0 h 353060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622550 w 5010150"/>
              <a:gd name="connsiteY6" fmla="*/ 2222500 h 3549650"/>
              <a:gd name="connsiteX7" fmla="*/ 3556000 w 5010150"/>
              <a:gd name="connsiteY7" fmla="*/ 141605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56000 w 5010150"/>
              <a:gd name="connsiteY7" fmla="*/ 141605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4871244 w 5010150"/>
              <a:gd name="connsiteY9" fmla="*/ 98425 h 3549650"/>
              <a:gd name="connsiteX10" fmla="*/ 5010150 w 5010150"/>
              <a:gd name="connsiteY10" fmla="*/ 0 h 3549650"/>
              <a:gd name="connsiteX11" fmla="*/ 5010150 w 5010150"/>
              <a:gd name="connsiteY11"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4871244 w 5010150"/>
              <a:gd name="connsiteY9" fmla="*/ 98425 h 3549650"/>
              <a:gd name="connsiteX10" fmla="*/ 4928394 w 5010150"/>
              <a:gd name="connsiteY10" fmla="*/ 29369 h 3549650"/>
              <a:gd name="connsiteX11" fmla="*/ 5010150 w 5010150"/>
              <a:gd name="connsiteY11" fmla="*/ 0 h 3549650"/>
              <a:gd name="connsiteX12" fmla="*/ 5010150 w 5010150"/>
              <a:gd name="connsiteY12" fmla="*/ 0 h 3549650"/>
              <a:gd name="connsiteX0" fmla="*/ 0 w 5012073"/>
              <a:gd name="connsiteY0" fmla="*/ 3559175 h 3559175"/>
              <a:gd name="connsiteX1" fmla="*/ 260350 w 5012073"/>
              <a:gd name="connsiteY1" fmla="*/ 3502025 h 3559175"/>
              <a:gd name="connsiteX2" fmla="*/ 603250 w 5012073"/>
              <a:gd name="connsiteY2" fmla="*/ 3387725 h 3559175"/>
              <a:gd name="connsiteX3" fmla="*/ 933450 w 5012073"/>
              <a:gd name="connsiteY3" fmla="*/ 3254375 h 3559175"/>
              <a:gd name="connsiteX4" fmla="*/ 933450 w 5012073"/>
              <a:gd name="connsiteY4" fmla="*/ 3254375 h 3559175"/>
              <a:gd name="connsiteX5" fmla="*/ 1841500 w 5012073"/>
              <a:gd name="connsiteY5" fmla="*/ 2759075 h 3559175"/>
              <a:gd name="connsiteX6" fmla="*/ 2597150 w 5012073"/>
              <a:gd name="connsiteY6" fmla="*/ 2238375 h 3559175"/>
              <a:gd name="connsiteX7" fmla="*/ 3575050 w 5012073"/>
              <a:gd name="connsiteY7" fmla="*/ 1431925 h 3559175"/>
              <a:gd name="connsiteX8" fmla="*/ 4273550 w 5012073"/>
              <a:gd name="connsiteY8" fmla="*/ 733425 h 3559175"/>
              <a:gd name="connsiteX9" fmla="*/ 4871244 w 5012073"/>
              <a:gd name="connsiteY9" fmla="*/ 107950 h 3559175"/>
              <a:gd name="connsiteX10" fmla="*/ 4928394 w 5012073"/>
              <a:gd name="connsiteY10" fmla="*/ 38894 h 3559175"/>
              <a:gd name="connsiteX11" fmla="*/ 5010150 w 5012073"/>
              <a:gd name="connsiteY11" fmla="*/ 9525 h 3559175"/>
              <a:gd name="connsiteX12" fmla="*/ 4983957 w 5012073"/>
              <a:gd name="connsiteY12" fmla="*/ 0 h 3559175"/>
              <a:gd name="connsiteX0" fmla="*/ 0 w 4986742"/>
              <a:gd name="connsiteY0" fmla="*/ 3565632 h 3565632"/>
              <a:gd name="connsiteX1" fmla="*/ 260350 w 4986742"/>
              <a:gd name="connsiteY1" fmla="*/ 3508482 h 3565632"/>
              <a:gd name="connsiteX2" fmla="*/ 603250 w 4986742"/>
              <a:gd name="connsiteY2" fmla="*/ 3394182 h 3565632"/>
              <a:gd name="connsiteX3" fmla="*/ 933450 w 4986742"/>
              <a:gd name="connsiteY3" fmla="*/ 3260832 h 3565632"/>
              <a:gd name="connsiteX4" fmla="*/ 933450 w 4986742"/>
              <a:gd name="connsiteY4" fmla="*/ 3260832 h 3565632"/>
              <a:gd name="connsiteX5" fmla="*/ 1841500 w 4986742"/>
              <a:gd name="connsiteY5" fmla="*/ 2765532 h 3565632"/>
              <a:gd name="connsiteX6" fmla="*/ 2597150 w 4986742"/>
              <a:gd name="connsiteY6" fmla="*/ 2244832 h 3565632"/>
              <a:gd name="connsiteX7" fmla="*/ 3575050 w 4986742"/>
              <a:gd name="connsiteY7" fmla="*/ 1438382 h 3565632"/>
              <a:gd name="connsiteX8" fmla="*/ 4273550 w 4986742"/>
              <a:gd name="connsiteY8" fmla="*/ 739882 h 3565632"/>
              <a:gd name="connsiteX9" fmla="*/ 4871244 w 4986742"/>
              <a:gd name="connsiteY9" fmla="*/ 114407 h 3565632"/>
              <a:gd name="connsiteX10" fmla="*/ 4928394 w 4986742"/>
              <a:gd name="connsiteY10" fmla="*/ 45351 h 3565632"/>
              <a:gd name="connsiteX11" fmla="*/ 4969669 w 4986742"/>
              <a:gd name="connsiteY11" fmla="*/ 1695 h 3565632"/>
              <a:gd name="connsiteX12" fmla="*/ 4983957 w 4986742"/>
              <a:gd name="connsiteY12" fmla="*/ 6457 h 3565632"/>
              <a:gd name="connsiteX0" fmla="*/ 0 w 4980650"/>
              <a:gd name="connsiteY0" fmla="*/ 3567259 h 3567259"/>
              <a:gd name="connsiteX1" fmla="*/ 260350 w 4980650"/>
              <a:gd name="connsiteY1" fmla="*/ 3510109 h 3567259"/>
              <a:gd name="connsiteX2" fmla="*/ 603250 w 4980650"/>
              <a:gd name="connsiteY2" fmla="*/ 3395809 h 3567259"/>
              <a:gd name="connsiteX3" fmla="*/ 933450 w 4980650"/>
              <a:gd name="connsiteY3" fmla="*/ 3262459 h 3567259"/>
              <a:gd name="connsiteX4" fmla="*/ 933450 w 4980650"/>
              <a:gd name="connsiteY4" fmla="*/ 3262459 h 3567259"/>
              <a:gd name="connsiteX5" fmla="*/ 1841500 w 4980650"/>
              <a:gd name="connsiteY5" fmla="*/ 2767159 h 3567259"/>
              <a:gd name="connsiteX6" fmla="*/ 2597150 w 4980650"/>
              <a:gd name="connsiteY6" fmla="*/ 2246459 h 3567259"/>
              <a:gd name="connsiteX7" fmla="*/ 3575050 w 4980650"/>
              <a:gd name="connsiteY7" fmla="*/ 1440009 h 3567259"/>
              <a:gd name="connsiteX8" fmla="*/ 4273550 w 4980650"/>
              <a:gd name="connsiteY8" fmla="*/ 741509 h 3567259"/>
              <a:gd name="connsiteX9" fmla="*/ 4871244 w 4980650"/>
              <a:gd name="connsiteY9" fmla="*/ 116034 h 3567259"/>
              <a:gd name="connsiteX10" fmla="*/ 4928394 w 4980650"/>
              <a:gd name="connsiteY10" fmla="*/ 46978 h 3567259"/>
              <a:gd name="connsiteX11" fmla="*/ 4969669 w 4980650"/>
              <a:gd name="connsiteY11" fmla="*/ 3322 h 3567259"/>
              <a:gd name="connsiteX12" fmla="*/ 4976813 w 4980650"/>
              <a:gd name="connsiteY12" fmla="*/ 940 h 3567259"/>
              <a:gd name="connsiteX0" fmla="*/ 0 w 4976813"/>
              <a:gd name="connsiteY0" fmla="*/ 3572491 h 3572491"/>
              <a:gd name="connsiteX1" fmla="*/ 260350 w 4976813"/>
              <a:gd name="connsiteY1" fmla="*/ 3515341 h 3572491"/>
              <a:gd name="connsiteX2" fmla="*/ 603250 w 4976813"/>
              <a:gd name="connsiteY2" fmla="*/ 3401041 h 3572491"/>
              <a:gd name="connsiteX3" fmla="*/ 933450 w 4976813"/>
              <a:gd name="connsiteY3" fmla="*/ 3267691 h 3572491"/>
              <a:gd name="connsiteX4" fmla="*/ 933450 w 4976813"/>
              <a:gd name="connsiteY4" fmla="*/ 3267691 h 3572491"/>
              <a:gd name="connsiteX5" fmla="*/ 1841500 w 4976813"/>
              <a:gd name="connsiteY5" fmla="*/ 2772391 h 3572491"/>
              <a:gd name="connsiteX6" fmla="*/ 2597150 w 4976813"/>
              <a:gd name="connsiteY6" fmla="*/ 2251691 h 3572491"/>
              <a:gd name="connsiteX7" fmla="*/ 3575050 w 4976813"/>
              <a:gd name="connsiteY7" fmla="*/ 1445241 h 3572491"/>
              <a:gd name="connsiteX8" fmla="*/ 4273550 w 4976813"/>
              <a:gd name="connsiteY8" fmla="*/ 746741 h 3572491"/>
              <a:gd name="connsiteX9" fmla="*/ 4871244 w 4976813"/>
              <a:gd name="connsiteY9" fmla="*/ 121266 h 3572491"/>
              <a:gd name="connsiteX10" fmla="*/ 4928394 w 4976813"/>
              <a:gd name="connsiteY10" fmla="*/ 52210 h 3572491"/>
              <a:gd name="connsiteX11" fmla="*/ 4969669 w 4976813"/>
              <a:gd name="connsiteY11" fmla="*/ 8554 h 3572491"/>
              <a:gd name="connsiteX12" fmla="*/ 4976813 w 4976813"/>
              <a:gd name="connsiteY12" fmla="*/ 6172 h 3572491"/>
              <a:gd name="connsiteX0" fmla="*/ 0 w 4976813"/>
              <a:gd name="connsiteY0" fmla="*/ 3572491 h 3572491"/>
              <a:gd name="connsiteX1" fmla="*/ 260350 w 4976813"/>
              <a:gd name="connsiteY1" fmla="*/ 3515341 h 3572491"/>
              <a:gd name="connsiteX2" fmla="*/ 603250 w 4976813"/>
              <a:gd name="connsiteY2" fmla="*/ 3401041 h 3572491"/>
              <a:gd name="connsiteX3" fmla="*/ 933450 w 4976813"/>
              <a:gd name="connsiteY3" fmla="*/ 3267691 h 3572491"/>
              <a:gd name="connsiteX4" fmla="*/ 933450 w 4976813"/>
              <a:gd name="connsiteY4" fmla="*/ 3267691 h 3572491"/>
              <a:gd name="connsiteX5" fmla="*/ 1841500 w 4976813"/>
              <a:gd name="connsiteY5" fmla="*/ 2772391 h 3572491"/>
              <a:gd name="connsiteX6" fmla="*/ 2560645 w 4976813"/>
              <a:gd name="connsiteY6" fmla="*/ 2200300 h 3572491"/>
              <a:gd name="connsiteX7" fmla="*/ 3575050 w 4976813"/>
              <a:gd name="connsiteY7" fmla="*/ 1445241 h 3572491"/>
              <a:gd name="connsiteX8" fmla="*/ 4273550 w 4976813"/>
              <a:gd name="connsiteY8" fmla="*/ 746741 h 3572491"/>
              <a:gd name="connsiteX9" fmla="*/ 4871244 w 4976813"/>
              <a:gd name="connsiteY9" fmla="*/ 121266 h 3572491"/>
              <a:gd name="connsiteX10" fmla="*/ 4928394 w 4976813"/>
              <a:gd name="connsiteY10" fmla="*/ 52210 h 3572491"/>
              <a:gd name="connsiteX11" fmla="*/ 4969669 w 4976813"/>
              <a:gd name="connsiteY11" fmla="*/ 8554 h 3572491"/>
              <a:gd name="connsiteX12" fmla="*/ 4976813 w 4976813"/>
              <a:gd name="connsiteY12" fmla="*/ 6172 h 3572491"/>
              <a:gd name="connsiteX0" fmla="*/ 0 w 4976813"/>
              <a:gd name="connsiteY0" fmla="*/ 3572491 h 3572491"/>
              <a:gd name="connsiteX1" fmla="*/ 260350 w 4976813"/>
              <a:gd name="connsiteY1" fmla="*/ 3515341 h 3572491"/>
              <a:gd name="connsiteX2" fmla="*/ 603250 w 4976813"/>
              <a:gd name="connsiteY2" fmla="*/ 3401041 h 3572491"/>
              <a:gd name="connsiteX3" fmla="*/ 933450 w 4976813"/>
              <a:gd name="connsiteY3" fmla="*/ 3267691 h 3572491"/>
              <a:gd name="connsiteX4" fmla="*/ 933450 w 4976813"/>
              <a:gd name="connsiteY4" fmla="*/ 3267691 h 3572491"/>
              <a:gd name="connsiteX5" fmla="*/ 1786743 w 4976813"/>
              <a:gd name="connsiteY5" fmla="*/ 2759546 h 3572491"/>
              <a:gd name="connsiteX6" fmla="*/ 2560645 w 4976813"/>
              <a:gd name="connsiteY6" fmla="*/ 2200300 h 3572491"/>
              <a:gd name="connsiteX7" fmla="*/ 3575050 w 4976813"/>
              <a:gd name="connsiteY7" fmla="*/ 1445241 h 3572491"/>
              <a:gd name="connsiteX8" fmla="*/ 4273550 w 4976813"/>
              <a:gd name="connsiteY8" fmla="*/ 746741 h 3572491"/>
              <a:gd name="connsiteX9" fmla="*/ 4871244 w 4976813"/>
              <a:gd name="connsiteY9" fmla="*/ 121266 h 3572491"/>
              <a:gd name="connsiteX10" fmla="*/ 4928394 w 4976813"/>
              <a:gd name="connsiteY10" fmla="*/ 52210 h 3572491"/>
              <a:gd name="connsiteX11" fmla="*/ 4969669 w 4976813"/>
              <a:gd name="connsiteY11" fmla="*/ 8554 h 3572491"/>
              <a:gd name="connsiteX12" fmla="*/ 4976813 w 4976813"/>
              <a:gd name="connsiteY12" fmla="*/ 6172 h 3572491"/>
              <a:gd name="connsiteX0" fmla="*/ 0 w 4976813"/>
              <a:gd name="connsiteY0" fmla="*/ 3572491 h 3572491"/>
              <a:gd name="connsiteX1" fmla="*/ 260350 w 4976813"/>
              <a:gd name="connsiteY1" fmla="*/ 3515341 h 3572491"/>
              <a:gd name="connsiteX2" fmla="*/ 603250 w 4976813"/>
              <a:gd name="connsiteY2" fmla="*/ 3401041 h 3572491"/>
              <a:gd name="connsiteX3" fmla="*/ 933450 w 4976813"/>
              <a:gd name="connsiteY3" fmla="*/ 3267691 h 3572491"/>
              <a:gd name="connsiteX4" fmla="*/ 933450 w 4976813"/>
              <a:gd name="connsiteY4" fmla="*/ 3267691 h 3572491"/>
              <a:gd name="connsiteX5" fmla="*/ 1786743 w 4976813"/>
              <a:gd name="connsiteY5" fmla="*/ 2759546 h 3572491"/>
              <a:gd name="connsiteX6" fmla="*/ 2560645 w 4976813"/>
              <a:gd name="connsiteY6" fmla="*/ 2200300 h 3572491"/>
              <a:gd name="connsiteX7" fmla="*/ 3556798 w 4976813"/>
              <a:gd name="connsiteY7" fmla="*/ 1406695 h 3572491"/>
              <a:gd name="connsiteX8" fmla="*/ 4273550 w 4976813"/>
              <a:gd name="connsiteY8" fmla="*/ 746741 h 3572491"/>
              <a:gd name="connsiteX9" fmla="*/ 4871244 w 4976813"/>
              <a:gd name="connsiteY9" fmla="*/ 121266 h 3572491"/>
              <a:gd name="connsiteX10" fmla="*/ 4928394 w 4976813"/>
              <a:gd name="connsiteY10" fmla="*/ 52210 h 3572491"/>
              <a:gd name="connsiteX11" fmla="*/ 4969669 w 4976813"/>
              <a:gd name="connsiteY11" fmla="*/ 8554 h 3572491"/>
              <a:gd name="connsiteX12" fmla="*/ 4976813 w 4976813"/>
              <a:gd name="connsiteY12" fmla="*/ 6172 h 357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6813" h="3572491">
                <a:moveTo>
                  <a:pt x="0" y="3572491"/>
                </a:moveTo>
                <a:cubicBezTo>
                  <a:pt x="42333" y="3559791"/>
                  <a:pt x="159808" y="3540741"/>
                  <a:pt x="260350" y="3515341"/>
                </a:cubicBezTo>
                <a:cubicBezTo>
                  <a:pt x="360892" y="3489941"/>
                  <a:pt x="490008" y="3435966"/>
                  <a:pt x="603250" y="3401041"/>
                </a:cubicBezTo>
                <a:lnTo>
                  <a:pt x="933450" y="3267691"/>
                </a:lnTo>
                <a:lnTo>
                  <a:pt x="933450" y="3267691"/>
                </a:lnTo>
                <a:lnTo>
                  <a:pt x="1786743" y="2759546"/>
                </a:lnTo>
                <a:cubicBezTo>
                  <a:pt x="2068260" y="2589154"/>
                  <a:pt x="2265636" y="2425775"/>
                  <a:pt x="2560645" y="2200300"/>
                </a:cubicBezTo>
                <a:cubicBezTo>
                  <a:pt x="2855654" y="1974825"/>
                  <a:pt x="3281631" y="1656462"/>
                  <a:pt x="3556798" y="1406695"/>
                </a:cubicBezTo>
                <a:cubicBezTo>
                  <a:pt x="3831965" y="1156928"/>
                  <a:pt x="4054476" y="960979"/>
                  <a:pt x="4273550" y="746741"/>
                </a:cubicBezTo>
                <a:cubicBezTo>
                  <a:pt x="4492624" y="532503"/>
                  <a:pt x="4760516" y="235830"/>
                  <a:pt x="4871244" y="121266"/>
                </a:cubicBezTo>
                <a:cubicBezTo>
                  <a:pt x="4981972" y="6702"/>
                  <a:pt x="4905243" y="68614"/>
                  <a:pt x="4928394" y="52210"/>
                </a:cubicBezTo>
                <a:cubicBezTo>
                  <a:pt x="4951545" y="35806"/>
                  <a:pt x="4961599" y="16227"/>
                  <a:pt x="4969669" y="8554"/>
                </a:cubicBezTo>
                <a:cubicBezTo>
                  <a:pt x="4977739" y="881"/>
                  <a:pt x="4976019" y="-4941"/>
                  <a:pt x="4976813" y="6172"/>
                </a:cubicBezTo>
              </a:path>
            </a:pathLst>
          </a:custGeom>
          <a:no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5029200" y="4007619"/>
            <a:ext cx="175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6200000">
            <a:off x="-656851" y="3237855"/>
            <a:ext cx="4015858" cy="461665"/>
          </a:xfrm>
          <a:prstGeom prst="rect">
            <a:avLst/>
          </a:prstGeom>
          <a:noFill/>
        </p:spPr>
        <p:txBody>
          <a:bodyPr wrap="square" rtlCol="0">
            <a:spAutoFit/>
          </a:bodyPr>
          <a:lstStyle/>
          <a:p>
            <a:pPr algn="ctr"/>
            <a:r>
              <a:rPr lang="en-US" sz="2400" dirty="0" smtClean="0"/>
              <a:t>External Finance Cost</a:t>
            </a:r>
            <a:endParaRPr lang="en-US" sz="2400" dirty="0"/>
          </a:p>
        </p:txBody>
      </p:sp>
      <mc:AlternateContent xmlns:mc="http://schemas.openxmlformats.org/markup-compatibility/2006" xmlns:a14="http://schemas.microsoft.com/office/drawing/2010/main">
        <mc:Choice Requires="a14">
          <p:sp>
            <p:nvSpPr>
              <p:cNvPr id="30" name="TextBox 29"/>
              <p:cNvSpPr txBox="1"/>
              <p:nvPr/>
            </p:nvSpPr>
            <p:spPr>
              <a:xfrm>
                <a:off x="1073150" y="774959"/>
                <a:ext cx="696666" cy="518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rPr>
                          </m:ctrlPr>
                        </m:sSubSupPr>
                        <m:e>
                          <m:sSub>
                            <m:sSubPr>
                              <m:ctrlPr>
                                <a:rPr lang="en-US" sz="2400" b="0" i="1" smtClean="0">
                                  <a:latin typeface="Cambria Math"/>
                                </a:rPr>
                              </m:ctrlPr>
                            </m:sSubPr>
                            <m:e>
                              <m:r>
                                <a:rPr lang="en-US" sz="2400" i="1">
                                  <a:latin typeface="Cambria Math"/>
                                </a:rPr>
                                <m:t>𝑟</m:t>
                              </m:r>
                            </m:e>
                            <m:sub>
                              <m:r>
                                <a:rPr lang="en-US" sz="2400" b="0" i="1" smtClean="0">
                                  <a:latin typeface="Cambria Math"/>
                                </a:rPr>
                                <m:t>𝑡</m:t>
                              </m:r>
                            </m:sub>
                          </m:sSub>
                        </m:e>
                        <m:sub/>
                        <m:sup>
                          <m:r>
                            <a:rPr lang="en-US" sz="2400" b="0" i="1" smtClean="0">
                              <a:latin typeface="Cambria Math"/>
                            </a:rPr>
                            <m:t>𝑐𝑖</m:t>
                          </m:r>
                        </m:sup>
                      </m:sSubSup>
                    </m:oMath>
                  </m:oMathPara>
                </a14:m>
                <a:endParaRPr lang="en-US" sz="2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1073150" y="774959"/>
                <a:ext cx="696666" cy="518219"/>
              </a:xfrm>
              <a:prstGeom prst="rect">
                <a:avLst/>
              </a:prstGeom>
              <a:blipFill rotWithShape="1">
                <a:blip r:embed="rId9"/>
                <a:stretch>
                  <a:fillRect/>
                </a:stretch>
              </a:blipFill>
            </p:spPr>
            <p:txBody>
              <a:bodyPr/>
              <a:lstStyle/>
              <a:p>
                <a:r>
                  <a:rPr lang="en-US">
                    <a:noFill/>
                  </a:rPr>
                  <a:t> </a:t>
                </a:r>
              </a:p>
            </p:txBody>
          </p:sp>
        </mc:Fallback>
      </mc:AlternateContent>
      <p:cxnSp>
        <p:nvCxnSpPr>
          <p:cNvPr id="31" name="Straight Connector 30"/>
          <p:cNvCxnSpPr/>
          <p:nvPr/>
        </p:nvCxnSpPr>
        <p:spPr>
          <a:xfrm>
            <a:off x="1911350" y="1003559"/>
            <a:ext cx="5570333" cy="0"/>
          </a:xfrm>
          <a:prstGeom prst="line">
            <a:avLst/>
          </a:prstGeom>
          <a:ln w="15875">
            <a:solidFill>
              <a:srgbClr val="00B05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1911350" y="1011061"/>
                <a:ext cx="1116075" cy="5132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rgbClr val="00B050"/>
                              </a:solidFill>
                              <a:latin typeface="Cambria Math"/>
                            </a:rPr>
                          </m:ctrlPr>
                        </m:sSubSupPr>
                        <m:e>
                          <m:sSub>
                            <m:sSubPr>
                              <m:ctrlPr>
                                <a:rPr lang="en-US" sz="2400" b="0" i="1" smtClean="0">
                                  <a:solidFill>
                                    <a:srgbClr val="00B050"/>
                                  </a:solidFill>
                                  <a:latin typeface="Cambria Math"/>
                                </a:rPr>
                              </m:ctrlPr>
                            </m:sSubPr>
                            <m:e>
                              <m:r>
                                <a:rPr lang="en-US" sz="2400" i="1">
                                  <a:solidFill>
                                    <a:srgbClr val="00B050"/>
                                  </a:solidFill>
                                  <a:latin typeface="Cambria Math"/>
                                </a:rPr>
                                <m:t>𝑟</m:t>
                              </m:r>
                            </m:e>
                            <m:sub>
                              <m:r>
                                <a:rPr lang="en-US" sz="2400" b="0" i="1" smtClean="0">
                                  <a:solidFill>
                                    <a:srgbClr val="00B050"/>
                                  </a:solidFill>
                                  <a:latin typeface="Cambria Math"/>
                                </a:rPr>
                                <m:t>0</m:t>
                              </m:r>
                            </m:sub>
                          </m:sSub>
                        </m:e>
                        <m:sub/>
                        <m:sup>
                          <m:r>
                            <a:rPr lang="en-US" sz="2400" b="0" i="1" smtClean="0">
                              <a:solidFill>
                                <a:srgbClr val="00B050"/>
                              </a:solidFill>
                              <a:latin typeface="Cambria Math"/>
                            </a:rPr>
                            <m:t>𝑐</m:t>
                          </m:r>
                          <m:r>
                            <a:rPr lang="en-US" sz="2400" b="0" i="1" smtClean="0">
                              <a:solidFill>
                                <a:srgbClr val="00B050"/>
                              </a:solidFill>
                              <a:latin typeface="Cambria Math"/>
                            </a:rPr>
                            <m:t>,</m:t>
                          </m:r>
                          <m:r>
                            <a:rPr lang="en-US" sz="2400" b="0" i="1" smtClean="0">
                              <a:solidFill>
                                <a:srgbClr val="00B050"/>
                              </a:solidFill>
                              <a:latin typeface="Cambria Math"/>
                            </a:rPr>
                            <m:t>𝑝𝑢𝑏</m:t>
                          </m:r>
                        </m:sup>
                      </m:sSubSup>
                    </m:oMath>
                  </m:oMathPara>
                </a14:m>
                <a:endParaRPr lang="en-US" sz="2400" dirty="0">
                  <a:solidFill>
                    <a:srgbClr val="00B05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911350" y="1011061"/>
                <a:ext cx="1116075" cy="513217"/>
              </a:xfrm>
              <a:prstGeom prst="rect">
                <a:avLst/>
              </a:prstGeom>
              <a:blipFill rotWithShape="1">
                <a:blip r:embed="rId10"/>
                <a:stretch>
                  <a:fillRect/>
                </a:stretch>
              </a:blipFill>
            </p:spPr>
            <p:txBody>
              <a:bodyPr/>
              <a:lstStyle/>
              <a:p>
                <a:r>
                  <a:rPr lang="en-US">
                    <a:noFill/>
                  </a:rPr>
                  <a:t> </a:t>
                </a:r>
              </a:p>
            </p:txBody>
          </p:sp>
        </mc:Fallback>
      </mc:AlternateContent>
      <p:sp>
        <p:nvSpPr>
          <p:cNvPr id="33" name="TextBox 32"/>
          <p:cNvSpPr txBox="1"/>
          <p:nvPr/>
        </p:nvSpPr>
        <p:spPr>
          <a:xfrm>
            <a:off x="152400" y="12387"/>
            <a:ext cx="8763000" cy="830997"/>
          </a:xfrm>
          <a:prstGeom prst="rect">
            <a:avLst/>
          </a:prstGeom>
          <a:noFill/>
        </p:spPr>
        <p:txBody>
          <a:bodyPr wrap="square" rtlCol="0">
            <a:spAutoFit/>
          </a:bodyPr>
          <a:lstStyle/>
          <a:p>
            <a:r>
              <a:rPr lang="en-US" sz="2400" dirty="0" smtClean="0"/>
              <a:t>With Public Liquidity Provision: a kink introduced for some weaker borrowers in time-series.</a:t>
            </a:r>
            <a:endParaRPr lang="en-US" sz="2400" dirty="0"/>
          </a:p>
        </p:txBody>
      </p:sp>
      <p:sp>
        <p:nvSpPr>
          <p:cNvPr id="4" name="Slide Number Placeholder 3"/>
          <p:cNvSpPr>
            <a:spLocks noGrp="1"/>
          </p:cNvSpPr>
          <p:nvPr>
            <p:ph type="sldNum" sz="quarter" idx="12"/>
          </p:nvPr>
        </p:nvSpPr>
        <p:spPr/>
        <p:txBody>
          <a:bodyPr/>
          <a:lstStyle/>
          <a:p>
            <a:fld id="{D3D5CB7C-9259-4864-B3F8-C889525AFFC5}" type="slidenum">
              <a:rPr lang="en-US" smtClean="0"/>
              <a:t>17</a:t>
            </a:fld>
            <a:endParaRPr lang="en-US"/>
          </a:p>
        </p:txBody>
      </p:sp>
    </p:spTree>
    <p:extLst>
      <p:ext uri="{BB962C8B-B14F-4D97-AF65-F5344CB8AC3E}">
        <p14:creationId xmlns:p14="http://schemas.microsoft.com/office/powerpoint/2010/main" val="3182476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88144" y="5857617"/>
            <a:ext cx="6400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688144" y="851159"/>
            <a:ext cx="0" cy="500645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7408862" y="1583450"/>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=1</m:t>
                      </m:r>
                    </m:oMath>
                  </m:oMathPara>
                </a14:m>
                <a:endParaRPr lang="en-US" sz="2400" dirty="0">
                  <a:latin typeface="Utsaah" pitchFamily="34" charset="0"/>
                  <a:ea typeface="Cambria Math" pitchFamily="18" charset="0"/>
                  <a:cs typeface="Utsaah"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408862" y="1583450"/>
                <a:ext cx="914400"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858000" y="4589468"/>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=2</m:t>
                      </m:r>
                    </m:oMath>
                  </m:oMathPara>
                </a14:m>
                <a:endParaRPr lang="en-US" sz="2400" dirty="0">
                  <a:latin typeface="Utsaah" pitchFamily="34" charset="0"/>
                  <a:ea typeface="Cambria Math" pitchFamily="18" charset="0"/>
                  <a:cs typeface="Utsaah"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6858000" y="4589468"/>
                <a:ext cx="914400"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6858000" y="4897037"/>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m:t>
                      </m:r>
                      <m:r>
                        <a:rPr lang="en-US" sz="2400" b="0" i="1" smtClean="0">
                          <a:latin typeface="Cambria Math"/>
                          <a:ea typeface="Cambria Math" pitchFamily="18" charset="0"/>
                          <a:cs typeface="Utsaah" pitchFamily="34" charset="0"/>
                        </a:rPr>
                        <m:t>𝑘</m:t>
                      </m:r>
                    </m:oMath>
                  </m:oMathPara>
                </a14:m>
                <a:endParaRPr lang="en-US" sz="2400" dirty="0">
                  <a:latin typeface="Utsaah" pitchFamily="34" charset="0"/>
                  <a:ea typeface="Cambria Math" pitchFamily="18" charset="0"/>
                  <a:cs typeface="Utsaah"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6858000" y="4897037"/>
                <a:ext cx="914400" cy="461665"/>
              </a:xfrm>
              <a:prstGeom prst="rect">
                <a:avLst/>
              </a:prstGeom>
              <a:blipFill rotWithShape="1">
                <a:blip r:embed="rId5"/>
                <a:stretch>
                  <a:fillRect/>
                </a:stretch>
              </a:blipFill>
            </p:spPr>
            <p:txBody>
              <a:bodyPr/>
              <a:lstStyle/>
              <a:p>
                <a:r>
                  <a:rPr lang="en-US">
                    <a:noFill/>
                  </a:rPr>
                  <a:t> </a:t>
                </a:r>
              </a:p>
            </p:txBody>
          </p:sp>
        </mc:Fallback>
      </mc:AlternateContent>
      <p:sp>
        <p:nvSpPr>
          <p:cNvPr id="41" name="Oval 40"/>
          <p:cNvSpPr/>
          <p:nvPr/>
        </p:nvSpPr>
        <p:spPr>
          <a:xfrm>
            <a:off x="6667500" y="245898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Oval 42"/>
          <p:cNvSpPr/>
          <p:nvPr/>
        </p:nvSpPr>
        <p:spPr>
          <a:xfrm>
            <a:off x="4991100" y="397535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p:nvPr/>
        </p:nvSpPr>
        <p:spPr>
          <a:xfrm>
            <a:off x="6667500" y="412775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Oval 45"/>
          <p:cNvSpPr/>
          <p:nvPr/>
        </p:nvSpPr>
        <p:spPr>
          <a:xfrm>
            <a:off x="4991100" y="482492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Oval 46"/>
          <p:cNvSpPr/>
          <p:nvPr/>
        </p:nvSpPr>
        <p:spPr>
          <a:xfrm>
            <a:off x="3314700" y="533425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Oval 47"/>
          <p:cNvSpPr/>
          <p:nvPr/>
        </p:nvSpPr>
        <p:spPr>
          <a:xfrm>
            <a:off x="3314700" y="549138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Oval 48"/>
          <p:cNvSpPr/>
          <p:nvPr/>
        </p:nvSpPr>
        <p:spPr>
          <a:xfrm>
            <a:off x="4991100" y="524742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Oval 49"/>
          <p:cNvSpPr/>
          <p:nvPr/>
        </p:nvSpPr>
        <p:spPr>
          <a:xfrm>
            <a:off x="6667500" y="499929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51" name="TextBox 50"/>
              <p:cNvSpPr txBox="1"/>
              <p:nvPr/>
            </p:nvSpPr>
            <p:spPr>
              <a:xfrm>
                <a:off x="6248400" y="586293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2</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6248400" y="5862935"/>
                <a:ext cx="914400"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568825" y="586293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1</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4568825" y="5862935"/>
                <a:ext cx="914400"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895600" y="586293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0</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2895600" y="5862935"/>
                <a:ext cx="914400" cy="461665"/>
              </a:xfrm>
              <a:prstGeom prst="rect">
                <a:avLst/>
              </a:prstGeom>
              <a:blipFill rotWithShape="1">
                <a:blip r:embed="rId8"/>
                <a:stretch>
                  <a:fillRect/>
                </a:stretch>
              </a:blipFill>
            </p:spPr>
            <p:txBody>
              <a:bodyPr/>
              <a:lstStyle/>
              <a:p>
                <a:r>
                  <a:rPr lang="en-US">
                    <a:noFill/>
                  </a:rPr>
                  <a:t> </a:t>
                </a:r>
              </a:p>
            </p:txBody>
          </p:sp>
        </mc:Fallback>
      </mc:AlternateContent>
      <p:sp>
        <p:nvSpPr>
          <p:cNvPr id="54" name="Oval 53"/>
          <p:cNvSpPr/>
          <p:nvPr/>
        </p:nvSpPr>
        <p:spPr>
          <a:xfrm>
            <a:off x="3314700" y="499453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reeform 30"/>
          <p:cNvSpPr/>
          <p:nvPr/>
        </p:nvSpPr>
        <p:spPr>
          <a:xfrm>
            <a:off x="2432049" y="1768116"/>
            <a:ext cx="4976813" cy="3572491"/>
          </a:xfrm>
          <a:custGeom>
            <a:avLst/>
            <a:gdLst>
              <a:gd name="connsiteX0" fmla="*/ 0 w 5010150"/>
              <a:gd name="connsiteY0" fmla="*/ 3530600 h 3530600"/>
              <a:gd name="connsiteX1" fmla="*/ 933450 w 5010150"/>
              <a:gd name="connsiteY1" fmla="*/ 3244850 h 3530600"/>
              <a:gd name="connsiteX2" fmla="*/ 933450 w 5010150"/>
              <a:gd name="connsiteY2" fmla="*/ 3244850 h 3530600"/>
              <a:gd name="connsiteX3" fmla="*/ 2622550 w 5010150"/>
              <a:gd name="connsiteY3" fmla="*/ 2222500 h 3530600"/>
              <a:gd name="connsiteX4" fmla="*/ 4273550 w 5010150"/>
              <a:gd name="connsiteY4" fmla="*/ 723900 h 3530600"/>
              <a:gd name="connsiteX5" fmla="*/ 5010150 w 5010150"/>
              <a:gd name="connsiteY5" fmla="*/ 0 h 3530600"/>
              <a:gd name="connsiteX6" fmla="*/ 5010150 w 5010150"/>
              <a:gd name="connsiteY6" fmla="*/ 0 h 3530600"/>
              <a:gd name="connsiteX0" fmla="*/ 0 w 5010150"/>
              <a:gd name="connsiteY0" fmla="*/ 3530600 h 3530600"/>
              <a:gd name="connsiteX1" fmla="*/ 603250 w 5010150"/>
              <a:gd name="connsiteY1" fmla="*/ 3378200 h 3530600"/>
              <a:gd name="connsiteX2" fmla="*/ 933450 w 5010150"/>
              <a:gd name="connsiteY2" fmla="*/ 3244850 h 3530600"/>
              <a:gd name="connsiteX3" fmla="*/ 933450 w 5010150"/>
              <a:gd name="connsiteY3" fmla="*/ 3244850 h 3530600"/>
              <a:gd name="connsiteX4" fmla="*/ 2622550 w 5010150"/>
              <a:gd name="connsiteY4" fmla="*/ 2222500 h 3530600"/>
              <a:gd name="connsiteX5" fmla="*/ 4273550 w 5010150"/>
              <a:gd name="connsiteY5" fmla="*/ 723900 h 3530600"/>
              <a:gd name="connsiteX6" fmla="*/ 5010150 w 5010150"/>
              <a:gd name="connsiteY6" fmla="*/ 0 h 3530600"/>
              <a:gd name="connsiteX7" fmla="*/ 5010150 w 5010150"/>
              <a:gd name="connsiteY7" fmla="*/ 0 h 3530600"/>
              <a:gd name="connsiteX0" fmla="*/ 0 w 5010150"/>
              <a:gd name="connsiteY0" fmla="*/ 3530600 h 3530600"/>
              <a:gd name="connsiteX1" fmla="*/ 603250 w 5010150"/>
              <a:gd name="connsiteY1" fmla="*/ 3378200 h 3530600"/>
              <a:gd name="connsiteX2" fmla="*/ 933450 w 5010150"/>
              <a:gd name="connsiteY2" fmla="*/ 3244850 h 3530600"/>
              <a:gd name="connsiteX3" fmla="*/ 933450 w 5010150"/>
              <a:gd name="connsiteY3" fmla="*/ 3244850 h 3530600"/>
              <a:gd name="connsiteX4" fmla="*/ 1841500 w 5010150"/>
              <a:gd name="connsiteY4" fmla="*/ 2749550 h 3530600"/>
              <a:gd name="connsiteX5" fmla="*/ 2622550 w 5010150"/>
              <a:gd name="connsiteY5" fmla="*/ 2222500 h 3530600"/>
              <a:gd name="connsiteX6" fmla="*/ 4273550 w 5010150"/>
              <a:gd name="connsiteY6" fmla="*/ 723900 h 3530600"/>
              <a:gd name="connsiteX7" fmla="*/ 5010150 w 5010150"/>
              <a:gd name="connsiteY7" fmla="*/ 0 h 3530600"/>
              <a:gd name="connsiteX8" fmla="*/ 5010150 w 5010150"/>
              <a:gd name="connsiteY8" fmla="*/ 0 h 3530600"/>
              <a:gd name="connsiteX0" fmla="*/ 0 w 5010150"/>
              <a:gd name="connsiteY0" fmla="*/ 3530600 h 3530600"/>
              <a:gd name="connsiteX1" fmla="*/ 603250 w 5010150"/>
              <a:gd name="connsiteY1" fmla="*/ 3378200 h 3530600"/>
              <a:gd name="connsiteX2" fmla="*/ 933450 w 5010150"/>
              <a:gd name="connsiteY2" fmla="*/ 3244850 h 3530600"/>
              <a:gd name="connsiteX3" fmla="*/ 933450 w 5010150"/>
              <a:gd name="connsiteY3" fmla="*/ 3244850 h 3530600"/>
              <a:gd name="connsiteX4" fmla="*/ 1841500 w 5010150"/>
              <a:gd name="connsiteY4" fmla="*/ 2749550 h 3530600"/>
              <a:gd name="connsiteX5" fmla="*/ 2622550 w 5010150"/>
              <a:gd name="connsiteY5" fmla="*/ 2222500 h 3530600"/>
              <a:gd name="connsiteX6" fmla="*/ 3556000 w 5010150"/>
              <a:gd name="connsiteY6" fmla="*/ 1416050 h 3530600"/>
              <a:gd name="connsiteX7" fmla="*/ 4273550 w 5010150"/>
              <a:gd name="connsiteY7" fmla="*/ 723900 h 3530600"/>
              <a:gd name="connsiteX8" fmla="*/ 5010150 w 5010150"/>
              <a:gd name="connsiteY8" fmla="*/ 0 h 3530600"/>
              <a:gd name="connsiteX9" fmla="*/ 5010150 w 5010150"/>
              <a:gd name="connsiteY9" fmla="*/ 0 h 3530600"/>
              <a:gd name="connsiteX0" fmla="*/ 0 w 5010150"/>
              <a:gd name="connsiteY0" fmla="*/ 3530600 h 3530600"/>
              <a:gd name="connsiteX1" fmla="*/ 260350 w 5010150"/>
              <a:gd name="connsiteY1" fmla="*/ 3492500 h 3530600"/>
              <a:gd name="connsiteX2" fmla="*/ 603250 w 5010150"/>
              <a:gd name="connsiteY2" fmla="*/ 3378200 h 3530600"/>
              <a:gd name="connsiteX3" fmla="*/ 933450 w 5010150"/>
              <a:gd name="connsiteY3" fmla="*/ 3244850 h 3530600"/>
              <a:gd name="connsiteX4" fmla="*/ 933450 w 5010150"/>
              <a:gd name="connsiteY4" fmla="*/ 3244850 h 3530600"/>
              <a:gd name="connsiteX5" fmla="*/ 1841500 w 5010150"/>
              <a:gd name="connsiteY5" fmla="*/ 2749550 h 3530600"/>
              <a:gd name="connsiteX6" fmla="*/ 2622550 w 5010150"/>
              <a:gd name="connsiteY6" fmla="*/ 2222500 h 3530600"/>
              <a:gd name="connsiteX7" fmla="*/ 3556000 w 5010150"/>
              <a:gd name="connsiteY7" fmla="*/ 1416050 h 3530600"/>
              <a:gd name="connsiteX8" fmla="*/ 4273550 w 5010150"/>
              <a:gd name="connsiteY8" fmla="*/ 723900 h 3530600"/>
              <a:gd name="connsiteX9" fmla="*/ 5010150 w 5010150"/>
              <a:gd name="connsiteY9" fmla="*/ 0 h 3530600"/>
              <a:gd name="connsiteX10" fmla="*/ 5010150 w 5010150"/>
              <a:gd name="connsiteY10" fmla="*/ 0 h 353060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622550 w 5010150"/>
              <a:gd name="connsiteY6" fmla="*/ 2222500 h 3549650"/>
              <a:gd name="connsiteX7" fmla="*/ 3556000 w 5010150"/>
              <a:gd name="connsiteY7" fmla="*/ 141605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56000 w 5010150"/>
              <a:gd name="connsiteY7" fmla="*/ 141605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4871244 w 5010150"/>
              <a:gd name="connsiteY9" fmla="*/ 98425 h 3549650"/>
              <a:gd name="connsiteX10" fmla="*/ 5010150 w 5010150"/>
              <a:gd name="connsiteY10" fmla="*/ 0 h 3549650"/>
              <a:gd name="connsiteX11" fmla="*/ 5010150 w 5010150"/>
              <a:gd name="connsiteY11"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4871244 w 5010150"/>
              <a:gd name="connsiteY9" fmla="*/ 98425 h 3549650"/>
              <a:gd name="connsiteX10" fmla="*/ 4928394 w 5010150"/>
              <a:gd name="connsiteY10" fmla="*/ 29369 h 3549650"/>
              <a:gd name="connsiteX11" fmla="*/ 5010150 w 5010150"/>
              <a:gd name="connsiteY11" fmla="*/ 0 h 3549650"/>
              <a:gd name="connsiteX12" fmla="*/ 5010150 w 5010150"/>
              <a:gd name="connsiteY12" fmla="*/ 0 h 3549650"/>
              <a:gd name="connsiteX0" fmla="*/ 0 w 5012073"/>
              <a:gd name="connsiteY0" fmla="*/ 3559175 h 3559175"/>
              <a:gd name="connsiteX1" fmla="*/ 260350 w 5012073"/>
              <a:gd name="connsiteY1" fmla="*/ 3502025 h 3559175"/>
              <a:gd name="connsiteX2" fmla="*/ 603250 w 5012073"/>
              <a:gd name="connsiteY2" fmla="*/ 3387725 h 3559175"/>
              <a:gd name="connsiteX3" fmla="*/ 933450 w 5012073"/>
              <a:gd name="connsiteY3" fmla="*/ 3254375 h 3559175"/>
              <a:gd name="connsiteX4" fmla="*/ 933450 w 5012073"/>
              <a:gd name="connsiteY4" fmla="*/ 3254375 h 3559175"/>
              <a:gd name="connsiteX5" fmla="*/ 1841500 w 5012073"/>
              <a:gd name="connsiteY5" fmla="*/ 2759075 h 3559175"/>
              <a:gd name="connsiteX6" fmla="*/ 2597150 w 5012073"/>
              <a:gd name="connsiteY6" fmla="*/ 2238375 h 3559175"/>
              <a:gd name="connsiteX7" fmla="*/ 3575050 w 5012073"/>
              <a:gd name="connsiteY7" fmla="*/ 1431925 h 3559175"/>
              <a:gd name="connsiteX8" fmla="*/ 4273550 w 5012073"/>
              <a:gd name="connsiteY8" fmla="*/ 733425 h 3559175"/>
              <a:gd name="connsiteX9" fmla="*/ 4871244 w 5012073"/>
              <a:gd name="connsiteY9" fmla="*/ 107950 h 3559175"/>
              <a:gd name="connsiteX10" fmla="*/ 4928394 w 5012073"/>
              <a:gd name="connsiteY10" fmla="*/ 38894 h 3559175"/>
              <a:gd name="connsiteX11" fmla="*/ 5010150 w 5012073"/>
              <a:gd name="connsiteY11" fmla="*/ 9525 h 3559175"/>
              <a:gd name="connsiteX12" fmla="*/ 4983957 w 5012073"/>
              <a:gd name="connsiteY12" fmla="*/ 0 h 3559175"/>
              <a:gd name="connsiteX0" fmla="*/ 0 w 4986742"/>
              <a:gd name="connsiteY0" fmla="*/ 3565632 h 3565632"/>
              <a:gd name="connsiteX1" fmla="*/ 260350 w 4986742"/>
              <a:gd name="connsiteY1" fmla="*/ 3508482 h 3565632"/>
              <a:gd name="connsiteX2" fmla="*/ 603250 w 4986742"/>
              <a:gd name="connsiteY2" fmla="*/ 3394182 h 3565632"/>
              <a:gd name="connsiteX3" fmla="*/ 933450 w 4986742"/>
              <a:gd name="connsiteY3" fmla="*/ 3260832 h 3565632"/>
              <a:gd name="connsiteX4" fmla="*/ 933450 w 4986742"/>
              <a:gd name="connsiteY4" fmla="*/ 3260832 h 3565632"/>
              <a:gd name="connsiteX5" fmla="*/ 1841500 w 4986742"/>
              <a:gd name="connsiteY5" fmla="*/ 2765532 h 3565632"/>
              <a:gd name="connsiteX6" fmla="*/ 2597150 w 4986742"/>
              <a:gd name="connsiteY6" fmla="*/ 2244832 h 3565632"/>
              <a:gd name="connsiteX7" fmla="*/ 3575050 w 4986742"/>
              <a:gd name="connsiteY7" fmla="*/ 1438382 h 3565632"/>
              <a:gd name="connsiteX8" fmla="*/ 4273550 w 4986742"/>
              <a:gd name="connsiteY8" fmla="*/ 739882 h 3565632"/>
              <a:gd name="connsiteX9" fmla="*/ 4871244 w 4986742"/>
              <a:gd name="connsiteY9" fmla="*/ 114407 h 3565632"/>
              <a:gd name="connsiteX10" fmla="*/ 4928394 w 4986742"/>
              <a:gd name="connsiteY10" fmla="*/ 45351 h 3565632"/>
              <a:gd name="connsiteX11" fmla="*/ 4969669 w 4986742"/>
              <a:gd name="connsiteY11" fmla="*/ 1695 h 3565632"/>
              <a:gd name="connsiteX12" fmla="*/ 4983957 w 4986742"/>
              <a:gd name="connsiteY12" fmla="*/ 6457 h 3565632"/>
              <a:gd name="connsiteX0" fmla="*/ 0 w 4980650"/>
              <a:gd name="connsiteY0" fmla="*/ 3567259 h 3567259"/>
              <a:gd name="connsiteX1" fmla="*/ 260350 w 4980650"/>
              <a:gd name="connsiteY1" fmla="*/ 3510109 h 3567259"/>
              <a:gd name="connsiteX2" fmla="*/ 603250 w 4980650"/>
              <a:gd name="connsiteY2" fmla="*/ 3395809 h 3567259"/>
              <a:gd name="connsiteX3" fmla="*/ 933450 w 4980650"/>
              <a:gd name="connsiteY3" fmla="*/ 3262459 h 3567259"/>
              <a:gd name="connsiteX4" fmla="*/ 933450 w 4980650"/>
              <a:gd name="connsiteY4" fmla="*/ 3262459 h 3567259"/>
              <a:gd name="connsiteX5" fmla="*/ 1841500 w 4980650"/>
              <a:gd name="connsiteY5" fmla="*/ 2767159 h 3567259"/>
              <a:gd name="connsiteX6" fmla="*/ 2597150 w 4980650"/>
              <a:gd name="connsiteY6" fmla="*/ 2246459 h 3567259"/>
              <a:gd name="connsiteX7" fmla="*/ 3575050 w 4980650"/>
              <a:gd name="connsiteY7" fmla="*/ 1440009 h 3567259"/>
              <a:gd name="connsiteX8" fmla="*/ 4273550 w 4980650"/>
              <a:gd name="connsiteY8" fmla="*/ 741509 h 3567259"/>
              <a:gd name="connsiteX9" fmla="*/ 4871244 w 4980650"/>
              <a:gd name="connsiteY9" fmla="*/ 116034 h 3567259"/>
              <a:gd name="connsiteX10" fmla="*/ 4928394 w 4980650"/>
              <a:gd name="connsiteY10" fmla="*/ 46978 h 3567259"/>
              <a:gd name="connsiteX11" fmla="*/ 4969669 w 4980650"/>
              <a:gd name="connsiteY11" fmla="*/ 3322 h 3567259"/>
              <a:gd name="connsiteX12" fmla="*/ 4976813 w 4980650"/>
              <a:gd name="connsiteY12" fmla="*/ 940 h 3567259"/>
              <a:gd name="connsiteX0" fmla="*/ 0 w 4976813"/>
              <a:gd name="connsiteY0" fmla="*/ 3572491 h 3572491"/>
              <a:gd name="connsiteX1" fmla="*/ 260350 w 4976813"/>
              <a:gd name="connsiteY1" fmla="*/ 3515341 h 3572491"/>
              <a:gd name="connsiteX2" fmla="*/ 603250 w 4976813"/>
              <a:gd name="connsiteY2" fmla="*/ 3401041 h 3572491"/>
              <a:gd name="connsiteX3" fmla="*/ 933450 w 4976813"/>
              <a:gd name="connsiteY3" fmla="*/ 3267691 h 3572491"/>
              <a:gd name="connsiteX4" fmla="*/ 933450 w 4976813"/>
              <a:gd name="connsiteY4" fmla="*/ 3267691 h 3572491"/>
              <a:gd name="connsiteX5" fmla="*/ 1841500 w 4976813"/>
              <a:gd name="connsiteY5" fmla="*/ 2772391 h 3572491"/>
              <a:gd name="connsiteX6" fmla="*/ 2597150 w 4976813"/>
              <a:gd name="connsiteY6" fmla="*/ 2251691 h 3572491"/>
              <a:gd name="connsiteX7" fmla="*/ 3575050 w 4976813"/>
              <a:gd name="connsiteY7" fmla="*/ 1445241 h 3572491"/>
              <a:gd name="connsiteX8" fmla="*/ 4273550 w 4976813"/>
              <a:gd name="connsiteY8" fmla="*/ 746741 h 3572491"/>
              <a:gd name="connsiteX9" fmla="*/ 4871244 w 4976813"/>
              <a:gd name="connsiteY9" fmla="*/ 121266 h 3572491"/>
              <a:gd name="connsiteX10" fmla="*/ 4928394 w 4976813"/>
              <a:gd name="connsiteY10" fmla="*/ 52210 h 3572491"/>
              <a:gd name="connsiteX11" fmla="*/ 4969669 w 4976813"/>
              <a:gd name="connsiteY11" fmla="*/ 8554 h 3572491"/>
              <a:gd name="connsiteX12" fmla="*/ 4976813 w 4976813"/>
              <a:gd name="connsiteY12" fmla="*/ 6172 h 357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6813" h="3572491">
                <a:moveTo>
                  <a:pt x="0" y="3572491"/>
                </a:moveTo>
                <a:cubicBezTo>
                  <a:pt x="42333" y="3559791"/>
                  <a:pt x="159808" y="3540741"/>
                  <a:pt x="260350" y="3515341"/>
                </a:cubicBezTo>
                <a:cubicBezTo>
                  <a:pt x="360892" y="3489941"/>
                  <a:pt x="490008" y="3435966"/>
                  <a:pt x="603250" y="3401041"/>
                </a:cubicBezTo>
                <a:lnTo>
                  <a:pt x="933450" y="3267691"/>
                </a:lnTo>
                <a:lnTo>
                  <a:pt x="933450" y="3267691"/>
                </a:lnTo>
                <a:cubicBezTo>
                  <a:pt x="1084792" y="3185141"/>
                  <a:pt x="1559983" y="2942783"/>
                  <a:pt x="1841500" y="2772391"/>
                </a:cubicBezTo>
                <a:cubicBezTo>
                  <a:pt x="2123017" y="2601999"/>
                  <a:pt x="2308225" y="2472883"/>
                  <a:pt x="2597150" y="2251691"/>
                </a:cubicBezTo>
                <a:cubicBezTo>
                  <a:pt x="2886075" y="2030499"/>
                  <a:pt x="3299883" y="1695008"/>
                  <a:pt x="3575050" y="1445241"/>
                </a:cubicBezTo>
                <a:cubicBezTo>
                  <a:pt x="3850217" y="1195474"/>
                  <a:pt x="4057518" y="967404"/>
                  <a:pt x="4273550" y="746741"/>
                </a:cubicBezTo>
                <a:cubicBezTo>
                  <a:pt x="4489582" y="526079"/>
                  <a:pt x="4760516" y="235830"/>
                  <a:pt x="4871244" y="121266"/>
                </a:cubicBezTo>
                <a:cubicBezTo>
                  <a:pt x="4981972" y="6702"/>
                  <a:pt x="4905243" y="68614"/>
                  <a:pt x="4928394" y="52210"/>
                </a:cubicBezTo>
                <a:cubicBezTo>
                  <a:pt x="4951545" y="35806"/>
                  <a:pt x="4961599" y="16227"/>
                  <a:pt x="4969669" y="8554"/>
                </a:cubicBezTo>
                <a:cubicBezTo>
                  <a:pt x="4977739" y="881"/>
                  <a:pt x="4976019" y="-4941"/>
                  <a:pt x="4976813" y="6172"/>
                </a:cubicBez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Freeform 31"/>
          <p:cNvSpPr/>
          <p:nvPr/>
        </p:nvSpPr>
        <p:spPr>
          <a:xfrm>
            <a:off x="2438400" y="4127759"/>
            <a:ext cx="4343400" cy="1394460"/>
          </a:xfrm>
          <a:custGeom>
            <a:avLst/>
            <a:gdLst>
              <a:gd name="connsiteX0" fmla="*/ 0 w 5128260"/>
              <a:gd name="connsiteY0" fmla="*/ 1783080 h 1783080"/>
              <a:gd name="connsiteX1" fmla="*/ 914400 w 5128260"/>
              <a:gd name="connsiteY1" fmla="*/ 1638300 h 1783080"/>
              <a:gd name="connsiteX2" fmla="*/ 2590800 w 5128260"/>
              <a:gd name="connsiteY2" fmla="*/ 1127760 h 1783080"/>
              <a:gd name="connsiteX3" fmla="*/ 4267200 w 5128260"/>
              <a:gd name="connsiteY3" fmla="*/ 434340 h 1783080"/>
              <a:gd name="connsiteX4" fmla="*/ 5128260 w 512826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260" h="1783080">
                <a:moveTo>
                  <a:pt x="0" y="1783080"/>
                </a:moveTo>
                <a:cubicBezTo>
                  <a:pt x="241300" y="1765300"/>
                  <a:pt x="482600" y="1747520"/>
                  <a:pt x="914400" y="1638300"/>
                </a:cubicBezTo>
                <a:cubicBezTo>
                  <a:pt x="1346200" y="1529080"/>
                  <a:pt x="2032000" y="1328420"/>
                  <a:pt x="2590800" y="1127760"/>
                </a:cubicBezTo>
                <a:cubicBezTo>
                  <a:pt x="3149600" y="927100"/>
                  <a:pt x="3844290" y="622300"/>
                  <a:pt x="4267200" y="434340"/>
                </a:cubicBezTo>
                <a:cubicBezTo>
                  <a:pt x="4690110" y="246380"/>
                  <a:pt x="4909185" y="123190"/>
                  <a:pt x="5128260" y="0"/>
                </a:cubicBez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Freeform 1"/>
          <p:cNvSpPr/>
          <p:nvPr/>
        </p:nvSpPr>
        <p:spPr>
          <a:xfrm>
            <a:off x="2438400" y="4999295"/>
            <a:ext cx="4419600" cy="620713"/>
          </a:xfrm>
          <a:custGeom>
            <a:avLst/>
            <a:gdLst>
              <a:gd name="connsiteX0" fmla="*/ 0 w 5175250"/>
              <a:gd name="connsiteY0" fmla="*/ 768350 h 768350"/>
              <a:gd name="connsiteX1" fmla="*/ 914400 w 5175250"/>
              <a:gd name="connsiteY1" fmla="*/ 685800 h 768350"/>
              <a:gd name="connsiteX2" fmla="*/ 2590800 w 5175250"/>
              <a:gd name="connsiteY2" fmla="*/ 438150 h 768350"/>
              <a:gd name="connsiteX3" fmla="*/ 4267200 w 5175250"/>
              <a:gd name="connsiteY3" fmla="*/ 184150 h 768350"/>
              <a:gd name="connsiteX4" fmla="*/ 5175250 w 5175250"/>
              <a:gd name="connsiteY4" fmla="*/ 0 h 768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5250" h="768350">
                <a:moveTo>
                  <a:pt x="0" y="768350"/>
                </a:moveTo>
                <a:cubicBezTo>
                  <a:pt x="241300" y="754591"/>
                  <a:pt x="482600" y="740833"/>
                  <a:pt x="914400" y="685800"/>
                </a:cubicBezTo>
                <a:cubicBezTo>
                  <a:pt x="1346200" y="630767"/>
                  <a:pt x="2590800" y="438150"/>
                  <a:pt x="2590800" y="438150"/>
                </a:cubicBezTo>
                <a:lnTo>
                  <a:pt x="4267200" y="184150"/>
                </a:lnTo>
                <a:cubicBezTo>
                  <a:pt x="4697942" y="111125"/>
                  <a:pt x="4936596" y="55562"/>
                  <a:pt x="5175250" y="0"/>
                </a:cubicBezTo>
              </a:path>
            </a:pathLst>
          </a:custGeom>
          <a:no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Freeform 39"/>
          <p:cNvSpPr/>
          <p:nvPr/>
        </p:nvSpPr>
        <p:spPr>
          <a:xfrm>
            <a:off x="2425698" y="4010000"/>
            <a:ext cx="2597151" cy="1324257"/>
          </a:xfrm>
          <a:custGeom>
            <a:avLst/>
            <a:gdLst>
              <a:gd name="connsiteX0" fmla="*/ 0 w 5010150"/>
              <a:gd name="connsiteY0" fmla="*/ 3530600 h 3530600"/>
              <a:gd name="connsiteX1" fmla="*/ 933450 w 5010150"/>
              <a:gd name="connsiteY1" fmla="*/ 3244850 h 3530600"/>
              <a:gd name="connsiteX2" fmla="*/ 933450 w 5010150"/>
              <a:gd name="connsiteY2" fmla="*/ 3244850 h 3530600"/>
              <a:gd name="connsiteX3" fmla="*/ 2622550 w 5010150"/>
              <a:gd name="connsiteY3" fmla="*/ 2222500 h 3530600"/>
              <a:gd name="connsiteX4" fmla="*/ 4273550 w 5010150"/>
              <a:gd name="connsiteY4" fmla="*/ 723900 h 3530600"/>
              <a:gd name="connsiteX5" fmla="*/ 5010150 w 5010150"/>
              <a:gd name="connsiteY5" fmla="*/ 0 h 3530600"/>
              <a:gd name="connsiteX6" fmla="*/ 5010150 w 5010150"/>
              <a:gd name="connsiteY6" fmla="*/ 0 h 3530600"/>
              <a:gd name="connsiteX0" fmla="*/ 0 w 5010150"/>
              <a:gd name="connsiteY0" fmla="*/ 3530600 h 3530600"/>
              <a:gd name="connsiteX1" fmla="*/ 603250 w 5010150"/>
              <a:gd name="connsiteY1" fmla="*/ 3378200 h 3530600"/>
              <a:gd name="connsiteX2" fmla="*/ 933450 w 5010150"/>
              <a:gd name="connsiteY2" fmla="*/ 3244850 h 3530600"/>
              <a:gd name="connsiteX3" fmla="*/ 933450 w 5010150"/>
              <a:gd name="connsiteY3" fmla="*/ 3244850 h 3530600"/>
              <a:gd name="connsiteX4" fmla="*/ 2622550 w 5010150"/>
              <a:gd name="connsiteY4" fmla="*/ 2222500 h 3530600"/>
              <a:gd name="connsiteX5" fmla="*/ 4273550 w 5010150"/>
              <a:gd name="connsiteY5" fmla="*/ 723900 h 3530600"/>
              <a:gd name="connsiteX6" fmla="*/ 5010150 w 5010150"/>
              <a:gd name="connsiteY6" fmla="*/ 0 h 3530600"/>
              <a:gd name="connsiteX7" fmla="*/ 5010150 w 5010150"/>
              <a:gd name="connsiteY7" fmla="*/ 0 h 3530600"/>
              <a:gd name="connsiteX0" fmla="*/ 0 w 5010150"/>
              <a:gd name="connsiteY0" fmla="*/ 3530600 h 3530600"/>
              <a:gd name="connsiteX1" fmla="*/ 603250 w 5010150"/>
              <a:gd name="connsiteY1" fmla="*/ 3378200 h 3530600"/>
              <a:gd name="connsiteX2" fmla="*/ 933450 w 5010150"/>
              <a:gd name="connsiteY2" fmla="*/ 3244850 h 3530600"/>
              <a:gd name="connsiteX3" fmla="*/ 933450 w 5010150"/>
              <a:gd name="connsiteY3" fmla="*/ 3244850 h 3530600"/>
              <a:gd name="connsiteX4" fmla="*/ 1841500 w 5010150"/>
              <a:gd name="connsiteY4" fmla="*/ 2749550 h 3530600"/>
              <a:gd name="connsiteX5" fmla="*/ 2622550 w 5010150"/>
              <a:gd name="connsiteY5" fmla="*/ 2222500 h 3530600"/>
              <a:gd name="connsiteX6" fmla="*/ 4273550 w 5010150"/>
              <a:gd name="connsiteY6" fmla="*/ 723900 h 3530600"/>
              <a:gd name="connsiteX7" fmla="*/ 5010150 w 5010150"/>
              <a:gd name="connsiteY7" fmla="*/ 0 h 3530600"/>
              <a:gd name="connsiteX8" fmla="*/ 5010150 w 5010150"/>
              <a:gd name="connsiteY8" fmla="*/ 0 h 3530600"/>
              <a:gd name="connsiteX0" fmla="*/ 0 w 5010150"/>
              <a:gd name="connsiteY0" fmla="*/ 3530600 h 3530600"/>
              <a:gd name="connsiteX1" fmla="*/ 603250 w 5010150"/>
              <a:gd name="connsiteY1" fmla="*/ 3378200 h 3530600"/>
              <a:gd name="connsiteX2" fmla="*/ 933450 w 5010150"/>
              <a:gd name="connsiteY2" fmla="*/ 3244850 h 3530600"/>
              <a:gd name="connsiteX3" fmla="*/ 933450 w 5010150"/>
              <a:gd name="connsiteY3" fmla="*/ 3244850 h 3530600"/>
              <a:gd name="connsiteX4" fmla="*/ 1841500 w 5010150"/>
              <a:gd name="connsiteY4" fmla="*/ 2749550 h 3530600"/>
              <a:gd name="connsiteX5" fmla="*/ 2622550 w 5010150"/>
              <a:gd name="connsiteY5" fmla="*/ 2222500 h 3530600"/>
              <a:gd name="connsiteX6" fmla="*/ 3556000 w 5010150"/>
              <a:gd name="connsiteY6" fmla="*/ 1416050 h 3530600"/>
              <a:gd name="connsiteX7" fmla="*/ 4273550 w 5010150"/>
              <a:gd name="connsiteY7" fmla="*/ 723900 h 3530600"/>
              <a:gd name="connsiteX8" fmla="*/ 5010150 w 5010150"/>
              <a:gd name="connsiteY8" fmla="*/ 0 h 3530600"/>
              <a:gd name="connsiteX9" fmla="*/ 5010150 w 5010150"/>
              <a:gd name="connsiteY9" fmla="*/ 0 h 3530600"/>
              <a:gd name="connsiteX0" fmla="*/ 0 w 5010150"/>
              <a:gd name="connsiteY0" fmla="*/ 3530600 h 3530600"/>
              <a:gd name="connsiteX1" fmla="*/ 260350 w 5010150"/>
              <a:gd name="connsiteY1" fmla="*/ 3492500 h 3530600"/>
              <a:gd name="connsiteX2" fmla="*/ 603250 w 5010150"/>
              <a:gd name="connsiteY2" fmla="*/ 3378200 h 3530600"/>
              <a:gd name="connsiteX3" fmla="*/ 933450 w 5010150"/>
              <a:gd name="connsiteY3" fmla="*/ 3244850 h 3530600"/>
              <a:gd name="connsiteX4" fmla="*/ 933450 w 5010150"/>
              <a:gd name="connsiteY4" fmla="*/ 3244850 h 3530600"/>
              <a:gd name="connsiteX5" fmla="*/ 1841500 w 5010150"/>
              <a:gd name="connsiteY5" fmla="*/ 2749550 h 3530600"/>
              <a:gd name="connsiteX6" fmla="*/ 2622550 w 5010150"/>
              <a:gd name="connsiteY6" fmla="*/ 2222500 h 3530600"/>
              <a:gd name="connsiteX7" fmla="*/ 3556000 w 5010150"/>
              <a:gd name="connsiteY7" fmla="*/ 1416050 h 3530600"/>
              <a:gd name="connsiteX8" fmla="*/ 4273550 w 5010150"/>
              <a:gd name="connsiteY8" fmla="*/ 723900 h 3530600"/>
              <a:gd name="connsiteX9" fmla="*/ 5010150 w 5010150"/>
              <a:gd name="connsiteY9" fmla="*/ 0 h 3530600"/>
              <a:gd name="connsiteX10" fmla="*/ 5010150 w 5010150"/>
              <a:gd name="connsiteY10" fmla="*/ 0 h 353060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622550 w 5010150"/>
              <a:gd name="connsiteY6" fmla="*/ 2222500 h 3549650"/>
              <a:gd name="connsiteX7" fmla="*/ 3556000 w 5010150"/>
              <a:gd name="connsiteY7" fmla="*/ 141605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56000 w 5010150"/>
              <a:gd name="connsiteY7" fmla="*/ 141605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5010150 w 5010150"/>
              <a:gd name="connsiteY9" fmla="*/ 0 h 3549650"/>
              <a:gd name="connsiteX10" fmla="*/ 5010150 w 5010150"/>
              <a:gd name="connsiteY10"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4871244 w 5010150"/>
              <a:gd name="connsiteY9" fmla="*/ 98425 h 3549650"/>
              <a:gd name="connsiteX10" fmla="*/ 5010150 w 5010150"/>
              <a:gd name="connsiteY10" fmla="*/ 0 h 3549650"/>
              <a:gd name="connsiteX11" fmla="*/ 5010150 w 5010150"/>
              <a:gd name="connsiteY11" fmla="*/ 0 h 3549650"/>
              <a:gd name="connsiteX0" fmla="*/ 0 w 5010150"/>
              <a:gd name="connsiteY0" fmla="*/ 3549650 h 3549650"/>
              <a:gd name="connsiteX1" fmla="*/ 260350 w 5010150"/>
              <a:gd name="connsiteY1" fmla="*/ 3492500 h 3549650"/>
              <a:gd name="connsiteX2" fmla="*/ 603250 w 5010150"/>
              <a:gd name="connsiteY2" fmla="*/ 3378200 h 3549650"/>
              <a:gd name="connsiteX3" fmla="*/ 933450 w 5010150"/>
              <a:gd name="connsiteY3" fmla="*/ 3244850 h 3549650"/>
              <a:gd name="connsiteX4" fmla="*/ 933450 w 5010150"/>
              <a:gd name="connsiteY4" fmla="*/ 3244850 h 3549650"/>
              <a:gd name="connsiteX5" fmla="*/ 1841500 w 5010150"/>
              <a:gd name="connsiteY5" fmla="*/ 2749550 h 3549650"/>
              <a:gd name="connsiteX6" fmla="*/ 2597150 w 5010150"/>
              <a:gd name="connsiteY6" fmla="*/ 2228850 h 3549650"/>
              <a:gd name="connsiteX7" fmla="*/ 3575050 w 5010150"/>
              <a:gd name="connsiteY7" fmla="*/ 1422400 h 3549650"/>
              <a:gd name="connsiteX8" fmla="*/ 4273550 w 5010150"/>
              <a:gd name="connsiteY8" fmla="*/ 723900 h 3549650"/>
              <a:gd name="connsiteX9" fmla="*/ 4871244 w 5010150"/>
              <a:gd name="connsiteY9" fmla="*/ 98425 h 3549650"/>
              <a:gd name="connsiteX10" fmla="*/ 4928394 w 5010150"/>
              <a:gd name="connsiteY10" fmla="*/ 29369 h 3549650"/>
              <a:gd name="connsiteX11" fmla="*/ 5010150 w 5010150"/>
              <a:gd name="connsiteY11" fmla="*/ 0 h 3549650"/>
              <a:gd name="connsiteX12" fmla="*/ 5010150 w 5010150"/>
              <a:gd name="connsiteY12" fmla="*/ 0 h 3549650"/>
              <a:gd name="connsiteX0" fmla="*/ 0 w 5012073"/>
              <a:gd name="connsiteY0" fmla="*/ 3559175 h 3559175"/>
              <a:gd name="connsiteX1" fmla="*/ 260350 w 5012073"/>
              <a:gd name="connsiteY1" fmla="*/ 3502025 h 3559175"/>
              <a:gd name="connsiteX2" fmla="*/ 603250 w 5012073"/>
              <a:gd name="connsiteY2" fmla="*/ 3387725 h 3559175"/>
              <a:gd name="connsiteX3" fmla="*/ 933450 w 5012073"/>
              <a:gd name="connsiteY3" fmla="*/ 3254375 h 3559175"/>
              <a:gd name="connsiteX4" fmla="*/ 933450 w 5012073"/>
              <a:gd name="connsiteY4" fmla="*/ 3254375 h 3559175"/>
              <a:gd name="connsiteX5" fmla="*/ 1841500 w 5012073"/>
              <a:gd name="connsiteY5" fmla="*/ 2759075 h 3559175"/>
              <a:gd name="connsiteX6" fmla="*/ 2597150 w 5012073"/>
              <a:gd name="connsiteY6" fmla="*/ 2238375 h 3559175"/>
              <a:gd name="connsiteX7" fmla="*/ 3575050 w 5012073"/>
              <a:gd name="connsiteY7" fmla="*/ 1431925 h 3559175"/>
              <a:gd name="connsiteX8" fmla="*/ 4273550 w 5012073"/>
              <a:gd name="connsiteY8" fmla="*/ 733425 h 3559175"/>
              <a:gd name="connsiteX9" fmla="*/ 4871244 w 5012073"/>
              <a:gd name="connsiteY9" fmla="*/ 107950 h 3559175"/>
              <a:gd name="connsiteX10" fmla="*/ 4928394 w 5012073"/>
              <a:gd name="connsiteY10" fmla="*/ 38894 h 3559175"/>
              <a:gd name="connsiteX11" fmla="*/ 5010150 w 5012073"/>
              <a:gd name="connsiteY11" fmla="*/ 9525 h 3559175"/>
              <a:gd name="connsiteX12" fmla="*/ 4983957 w 5012073"/>
              <a:gd name="connsiteY12" fmla="*/ 0 h 3559175"/>
              <a:gd name="connsiteX0" fmla="*/ 0 w 4986742"/>
              <a:gd name="connsiteY0" fmla="*/ 3565632 h 3565632"/>
              <a:gd name="connsiteX1" fmla="*/ 260350 w 4986742"/>
              <a:gd name="connsiteY1" fmla="*/ 3508482 h 3565632"/>
              <a:gd name="connsiteX2" fmla="*/ 603250 w 4986742"/>
              <a:gd name="connsiteY2" fmla="*/ 3394182 h 3565632"/>
              <a:gd name="connsiteX3" fmla="*/ 933450 w 4986742"/>
              <a:gd name="connsiteY3" fmla="*/ 3260832 h 3565632"/>
              <a:gd name="connsiteX4" fmla="*/ 933450 w 4986742"/>
              <a:gd name="connsiteY4" fmla="*/ 3260832 h 3565632"/>
              <a:gd name="connsiteX5" fmla="*/ 1841500 w 4986742"/>
              <a:gd name="connsiteY5" fmla="*/ 2765532 h 3565632"/>
              <a:gd name="connsiteX6" fmla="*/ 2597150 w 4986742"/>
              <a:gd name="connsiteY6" fmla="*/ 2244832 h 3565632"/>
              <a:gd name="connsiteX7" fmla="*/ 3575050 w 4986742"/>
              <a:gd name="connsiteY7" fmla="*/ 1438382 h 3565632"/>
              <a:gd name="connsiteX8" fmla="*/ 4273550 w 4986742"/>
              <a:gd name="connsiteY8" fmla="*/ 739882 h 3565632"/>
              <a:gd name="connsiteX9" fmla="*/ 4871244 w 4986742"/>
              <a:gd name="connsiteY9" fmla="*/ 114407 h 3565632"/>
              <a:gd name="connsiteX10" fmla="*/ 4928394 w 4986742"/>
              <a:gd name="connsiteY10" fmla="*/ 45351 h 3565632"/>
              <a:gd name="connsiteX11" fmla="*/ 4969669 w 4986742"/>
              <a:gd name="connsiteY11" fmla="*/ 1695 h 3565632"/>
              <a:gd name="connsiteX12" fmla="*/ 4983957 w 4986742"/>
              <a:gd name="connsiteY12" fmla="*/ 6457 h 3565632"/>
              <a:gd name="connsiteX0" fmla="*/ 0 w 4980650"/>
              <a:gd name="connsiteY0" fmla="*/ 3567259 h 3567259"/>
              <a:gd name="connsiteX1" fmla="*/ 260350 w 4980650"/>
              <a:gd name="connsiteY1" fmla="*/ 3510109 h 3567259"/>
              <a:gd name="connsiteX2" fmla="*/ 603250 w 4980650"/>
              <a:gd name="connsiteY2" fmla="*/ 3395809 h 3567259"/>
              <a:gd name="connsiteX3" fmla="*/ 933450 w 4980650"/>
              <a:gd name="connsiteY3" fmla="*/ 3262459 h 3567259"/>
              <a:gd name="connsiteX4" fmla="*/ 933450 w 4980650"/>
              <a:gd name="connsiteY4" fmla="*/ 3262459 h 3567259"/>
              <a:gd name="connsiteX5" fmla="*/ 1841500 w 4980650"/>
              <a:gd name="connsiteY5" fmla="*/ 2767159 h 3567259"/>
              <a:gd name="connsiteX6" fmla="*/ 2597150 w 4980650"/>
              <a:gd name="connsiteY6" fmla="*/ 2246459 h 3567259"/>
              <a:gd name="connsiteX7" fmla="*/ 3575050 w 4980650"/>
              <a:gd name="connsiteY7" fmla="*/ 1440009 h 3567259"/>
              <a:gd name="connsiteX8" fmla="*/ 4273550 w 4980650"/>
              <a:gd name="connsiteY8" fmla="*/ 741509 h 3567259"/>
              <a:gd name="connsiteX9" fmla="*/ 4871244 w 4980650"/>
              <a:gd name="connsiteY9" fmla="*/ 116034 h 3567259"/>
              <a:gd name="connsiteX10" fmla="*/ 4928394 w 4980650"/>
              <a:gd name="connsiteY10" fmla="*/ 46978 h 3567259"/>
              <a:gd name="connsiteX11" fmla="*/ 4969669 w 4980650"/>
              <a:gd name="connsiteY11" fmla="*/ 3322 h 3567259"/>
              <a:gd name="connsiteX12" fmla="*/ 4976813 w 4980650"/>
              <a:gd name="connsiteY12" fmla="*/ 940 h 3567259"/>
              <a:gd name="connsiteX0" fmla="*/ 0 w 4976813"/>
              <a:gd name="connsiteY0" fmla="*/ 3572491 h 3572491"/>
              <a:gd name="connsiteX1" fmla="*/ 260350 w 4976813"/>
              <a:gd name="connsiteY1" fmla="*/ 3515341 h 3572491"/>
              <a:gd name="connsiteX2" fmla="*/ 603250 w 4976813"/>
              <a:gd name="connsiteY2" fmla="*/ 3401041 h 3572491"/>
              <a:gd name="connsiteX3" fmla="*/ 933450 w 4976813"/>
              <a:gd name="connsiteY3" fmla="*/ 3267691 h 3572491"/>
              <a:gd name="connsiteX4" fmla="*/ 933450 w 4976813"/>
              <a:gd name="connsiteY4" fmla="*/ 3267691 h 3572491"/>
              <a:gd name="connsiteX5" fmla="*/ 1841500 w 4976813"/>
              <a:gd name="connsiteY5" fmla="*/ 2772391 h 3572491"/>
              <a:gd name="connsiteX6" fmla="*/ 2597150 w 4976813"/>
              <a:gd name="connsiteY6" fmla="*/ 2251691 h 3572491"/>
              <a:gd name="connsiteX7" fmla="*/ 3575050 w 4976813"/>
              <a:gd name="connsiteY7" fmla="*/ 1445241 h 3572491"/>
              <a:gd name="connsiteX8" fmla="*/ 4273550 w 4976813"/>
              <a:gd name="connsiteY8" fmla="*/ 746741 h 3572491"/>
              <a:gd name="connsiteX9" fmla="*/ 4871244 w 4976813"/>
              <a:gd name="connsiteY9" fmla="*/ 121266 h 3572491"/>
              <a:gd name="connsiteX10" fmla="*/ 4928394 w 4976813"/>
              <a:gd name="connsiteY10" fmla="*/ 52210 h 3572491"/>
              <a:gd name="connsiteX11" fmla="*/ 4969669 w 4976813"/>
              <a:gd name="connsiteY11" fmla="*/ 8554 h 3572491"/>
              <a:gd name="connsiteX12" fmla="*/ 4976813 w 4976813"/>
              <a:gd name="connsiteY12" fmla="*/ 6172 h 3572491"/>
              <a:gd name="connsiteX0" fmla="*/ 0 w 4976813"/>
              <a:gd name="connsiteY0" fmla="*/ 3572491 h 3572491"/>
              <a:gd name="connsiteX1" fmla="*/ 260350 w 4976813"/>
              <a:gd name="connsiteY1" fmla="*/ 3515341 h 3572491"/>
              <a:gd name="connsiteX2" fmla="*/ 603250 w 4976813"/>
              <a:gd name="connsiteY2" fmla="*/ 3401041 h 3572491"/>
              <a:gd name="connsiteX3" fmla="*/ 933450 w 4976813"/>
              <a:gd name="connsiteY3" fmla="*/ 3267691 h 3572491"/>
              <a:gd name="connsiteX4" fmla="*/ 933450 w 4976813"/>
              <a:gd name="connsiteY4" fmla="*/ 3267691 h 3572491"/>
              <a:gd name="connsiteX5" fmla="*/ 1841500 w 4976813"/>
              <a:gd name="connsiteY5" fmla="*/ 2772391 h 3572491"/>
              <a:gd name="connsiteX6" fmla="*/ 2560645 w 4976813"/>
              <a:gd name="connsiteY6" fmla="*/ 2200300 h 3572491"/>
              <a:gd name="connsiteX7" fmla="*/ 3575050 w 4976813"/>
              <a:gd name="connsiteY7" fmla="*/ 1445241 h 3572491"/>
              <a:gd name="connsiteX8" fmla="*/ 4273550 w 4976813"/>
              <a:gd name="connsiteY8" fmla="*/ 746741 h 3572491"/>
              <a:gd name="connsiteX9" fmla="*/ 4871244 w 4976813"/>
              <a:gd name="connsiteY9" fmla="*/ 121266 h 3572491"/>
              <a:gd name="connsiteX10" fmla="*/ 4928394 w 4976813"/>
              <a:gd name="connsiteY10" fmla="*/ 52210 h 3572491"/>
              <a:gd name="connsiteX11" fmla="*/ 4969669 w 4976813"/>
              <a:gd name="connsiteY11" fmla="*/ 8554 h 3572491"/>
              <a:gd name="connsiteX12" fmla="*/ 4976813 w 4976813"/>
              <a:gd name="connsiteY12" fmla="*/ 6172 h 3572491"/>
              <a:gd name="connsiteX0" fmla="*/ 0 w 4976813"/>
              <a:gd name="connsiteY0" fmla="*/ 3572491 h 3572491"/>
              <a:gd name="connsiteX1" fmla="*/ 260350 w 4976813"/>
              <a:gd name="connsiteY1" fmla="*/ 3515341 h 3572491"/>
              <a:gd name="connsiteX2" fmla="*/ 603250 w 4976813"/>
              <a:gd name="connsiteY2" fmla="*/ 3401041 h 3572491"/>
              <a:gd name="connsiteX3" fmla="*/ 933450 w 4976813"/>
              <a:gd name="connsiteY3" fmla="*/ 3267691 h 3572491"/>
              <a:gd name="connsiteX4" fmla="*/ 933450 w 4976813"/>
              <a:gd name="connsiteY4" fmla="*/ 3267691 h 3572491"/>
              <a:gd name="connsiteX5" fmla="*/ 1786743 w 4976813"/>
              <a:gd name="connsiteY5" fmla="*/ 2759546 h 3572491"/>
              <a:gd name="connsiteX6" fmla="*/ 2560645 w 4976813"/>
              <a:gd name="connsiteY6" fmla="*/ 2200300 h 3572491"/>
              <a:gd name="connsiteX7" fmla="*/ 3575050 w 4976813"/>
              <a:gd name="connsiteY7" fmla="*/ 1445241 h 3572491"/>
              <a:gd name="connsiteX8" fmla="*/ 4273550 w 4976813"/>
              <a:gd name="connsiteY8" fmla="*/ 746741 h 3572491"/>
              <a:gd name="connsiteX9" fmla="*/ 4871244 w 4976813"/>
              <a:gd name="connsiteY9" fmla="*/ 121266 h 3572491"/>
              <a:gd name="connsiteX10" fmla="*/ 4928394 w 4976813"/>
              <a:gd name="connsiteY10" fmla="*/ 52210 h 3572491"/>
              <a:gd name="connsiteX11" fmla="*/ 4969669 w 4976813"/>
              <a:gd name="connsiteY11" fmla="*/ 8554 h 3572491"/>
              <a:gd name="connsiteX12" fmla="*/ 4976813 w 4976813"/>
              <a:gd name="connsiteY12" fmla="*/ 6172 h 3572491"/>
              <a:gd name="connsiteX0" fmla="*/ 0 w 4976813"/>
              <a:gd name="connsiteY0" fmla="*/ 3572491 h 3572491"/>
              <a:gd name="connsiteX1" fmla="*/ 260350 w 4976813"/>
              <a:gd name="connsiteY1" fmla="*/ 3515341 h 3572491"/>
              <a:gd name="connsiteX2" fmla="*/ 603250 w 4976813"/>
              <a:gd name="connsiteY2" fmla="*/ 3401041 h 3572491"/>
              <a:gd name="connsiteX3" fmla="*/ 933450 w 4976813"/>
              <a:gd name="connsiteY3" fmla="*/ 3267691 h 3572491"/>
              <a:gd name="connsiteX4" fmla="*/ 933450 w 4976813"/>
              <a:gd name="connsiteY4" fmla="*/ 3267691 h 3572491"/>
              <a:gd name="connsiteX5" fmla="*/ 1786743 w 4976813"/>
              <a:gd name="connsiteY5" fmla="*/ 2759546 h 3572491"/>
              <a:gd name="connsiteX6" fmla="*/ 2560645 w 4976813"/>
              <a:gd name="connsiteY6" fmla="*/ 2200300 h 3572491"/>
              <a:gd name="connsiteX7" fmla="*/ 3556798 w 4976813"/>
              <a:gd name="connsiteY7" fmla="*/ 1406695 h 3572491"/>
              <a:gd name="connsiteX8" fmla="*/ 4273550 w 4976813"/>
              <a:gd name="connsiteY8" fmla="*/ 746741 h 3572491"/>
              <a:gd name="connsiteX9" fmla="*/ 4871244 w 4976813"/>
              <a:gd name="connsiteY9" fmla="*/ 121266 h 3572491"/>
              <a:gd name="connsiteX10" fmla="*/ 4928394 w 4976813"/>
              <a:gd name="connsiteY10" fmla="*/ 52210 h 3572491"/>
              <a:gd name="connsiteX11" fmla="*/ 4969669 w 4976813"/>
              <a:gd name="connsiteY11" fmla="*/ 8554 h 3572491"/>
              <a:gd name="connsiteX12" fmla="*/ 4976813 w 4976813"/>
              <a:gd name="connsiteY12" fmla="*/ 6172 h 357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6813" h="3572491">
                <a:moveTo>
                  <a:pt x="0" y="3572491"/>
                </a:moveTo>
                <a:cubicBezTo>
                  <a:pt x="42333" y="3559791"/>
                  <a:pt x="159808" y="3540741"/>
                  <a:pt x="260350" y="3515341"/>
                </a:cubicBezTo>
                <a:cubicBezTo>
                  <a:pt x="360892" y="3489941"/>
                  <a:pt x="490008" y="3435966"/>
                  <a:pt x="603250" y="3401041"/>
                </a:cubicBezTo>
                <a:lnTo>
                  <a:pt x="933450" y="3267691"/>
                </a:lnTo>
                <a:lnTo>
                  <a:pt x="933450" y="3267691"/>
                </a:lnTo>
                <a:lnTo>
                  <a:pt x="1786743" y="2759546"/>
                </a:lnTo>
                <a:cubicBezTo>
                  <a:pt x="2068260" y="2589154"/>
                  <a:pt x="2265636" y="2425775"/>
                  <a:pt x="2560645" y="2200300"/>
                </a:cubicBezTo>
                <a:cubicBezTo>
                  <a:pt x="2855654" y="1974825"/>
                  <a:pt x="3281631" y="1656462"/>
                  <a:pt x="3556798" y="1406695"/>
                </a:cubicBezTo>
                <a:cubicBezTo>
                  <a:pt x="3831965" y="1156928"/>
                  <a:pt x="4054476" y="960979"/>
                  <a:pt x="4273550" y="746741"/>
                </a:cubicBezTo>
                <a:cubicBezTo>
                  <a:pt x="4492624" y="532503"/>
                  <a:pt x="4760516" y="235830"/>
                  <a:pt x="4871244" y="121266"/>
                </a:cubicBezTo>
                <a:cubicBezTo>
                  <a:pt x="4981972" y="6702"/>
                  <a:pt x="4905243" y="68614"/>
                  <a:pt x="4928394" y="52210"/>
                </a:cubicBezTo>
                <a:cubicBezTo>
                  <a:pt x="4951545" y="35806"/>
                  <a:pt x="4961599" y="16227"/>
                  <a:pt x="4969669" y="8554"/>
                </a:cubicBezTo>
                <a:cubicBezTo>
                  <a:pt x="4977739" y="881"/>
                  <a:pt x="4976019" y="-4941"/>
                  <a:pt x="4976813" y="6172"/>
                </a:cubicBezTo>
              </a:path>
            </a:pathLst>
          </a:custGeom>
          <a:no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0" name="Straight Connector 9"/>
          <p:cNvCxnSpPr/>
          <p:nvPr/>
        </p:nvCxnSpPr>
        <p:spPr>
          <a:xfrm>
            <a:off x="5029200" y="4863029"/>
            <a:ext cx="1828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1846133" y="4800600"/>
                <a:ext cx="1201867" cy="5581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rgbClr val="00B050"/>
                              </a:solidFill>
                              <a:latin typeface="Cambria Math"/>
                            </a:rPr>
                          </m:ctrlPr>
                        </m:sSupPr>
                        <m:e>
                          <m:sSubSup>
                            <m:sSubSupPr>
                              <m:ctrlPr>
                                <a:rPr lang="en-US" sz="2400" i="1">
                                  <a:solidFill>
                                    <a:srgbClr val="00B050"/>
                                  </a:solidFill>
                                  <a:latin typeface="Cambria Math"/>
                                </a:rPr>
                              </m:ctrlPr>
                            </m:sSubSupPr>
                            <m:e>
                              <m:sSub>
                                <m:sSubPr>
                                  <m:ctrlPr>
                                    <a:rPr lang="en-US" sz="2400" i="1">
                                      <a:solidFill>
                                        <a:srgbClr val="00B050"/>
                                      </a:solidFill>
                                      <a:latin typeface="Cambria Math"/>
                                    </a:rPr>
                                  </m:ctrlPr>
                                </m:sSubPr>
                                <m:e>
                                  <m:r>
                                    <a:rPr lang="en-US" sz="2400" i="1">
                                      <a:solidFill>
                                        <a:srgbClr val="00B050"/>
                                      </a:solidFill>
                                      <a:latin typeface="Cambria Math"/>
                                    </a:rPr>
                                    <m:t>𝑟</m:t>
                                  </m:r>
                                </m:e>
                                <m:sub>
                                  <m:r>
                                    <a:rPr lang="en-US" sz="2400" i="1">
                                      <a:solidFill>
                                        <a:srgbClr val="00B050"/>
                                      </a:solidFill>
                                      <a:latin typeface="Cambria Math"/>
                                    </a:rPr>
                                    <m:t>1</m:t>
                                  </m:r>
                                </m:sub>
                              </m:sSub>
                            </m:e>
                            <m:sub/>
                            <m:sup>
                              <m:r>
                                <a:rPr lang="en-US" sz="2400" i="1">
                                  <a:solidFill>
                                    <a:srgbClr val="00B050"/>
                                  </a:solidFill>
                                  <a:latin typeface="Cambria Math"/>
                                </a:rPr>
                                <m:t>𝑐</m:t>
                              </m:r>
                              <m:r>
                                <a:rPr lang="en-US" sz="2400" i="1">
                                  <a:solidFill>
                                    <a:srgbClr val="00B050"/>
                                  </a:solidFill>
                                  <a:latin typeface="Cambria Math"/>
                                </a:rPr>
                                <m:t>,</m:t>
                              </m:r>
                              <m:r>
                                <a:rPr lang="en-US" sz="2400" i="1">
                                  <a:solidFill>
                                    <a:srgbClr val="00B050"/>
                                  </a:solidFill>
                                  <a:latin typeface="Cambria Math"/>
                                </a:rPr>
                                <m:t>𝑝𝑢𝑏</m:t>
                              </m:r>
                            </m:sup>
                          </m:sSubSup>
                        </m:e>
                        <m:sup>
                          <m:r>
                            <a:rPr lang="en-US" sz="2400" b="0" i="1" smtClean="0">
                              <a:solidFill>
                                <a:srgbClr val="00B050"/>
                              </a:solidFill>
                              <a:latin typeface="Cambria Math"/>
                            </a:rPr>
                            <m:t>′</m:t>
                          </m:r>
                        </m:sup>
                      </m:sSup>
                    </m:oMath>
                  </m:oMathPara>
                </a14:m>
                <a:endParaRPr lang="en-US" sz="2400" dirty="0">
                  <a:solidFill>
                    <a:srgbClr val="00B05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1846133" y="4800600"/>
                <a:ext cx="1201867" cy="558102"/>
              </a:xfrm>
              <a:prstGeom prst="rect">
                <a:avLst/>
              </a:prstGeom>
              <a:blipFill rotWithShape="1">
                <a:blip r:embed="rId9"/>
                <a:stretch>
                  <a:fillRect/>
                </a:stretch>
              </a:blipFill>
            </p:spPr>
            <p:txBody>
              <a:bodyPr/>
              <a:lstStyle/>
              <a:p>
                <a:r>
                  <a:rPr lang="en-US">
                    <a:noFill/>
                  </a:rPr>
                  <a:t> </a:t>
                </a:r>
              </a:p>
            </p:txBody>
          </p:sp>
        </mc:Fallback>
      </mc:AlternateContent>
      <p:cxnSp>
        <p:nvCxnSpPr>
          <p:cNvPr id="34" name="Straight Connector 33"/>
          <p:cNvCxnSpPr>
            <a:endCxn id="46" idx="2"/>
          </p:cNvCxnSpPr>
          <p:nvPr/>
        </p:nvCxnSpPr>
        <p:spPr>
          <a:xfrm>
            <a:off x="1905000" y="4863029"/>
            <a:ext cx="3086100" cy="0"/>
          </a:xfrm>
          <a:prstGeom prst="line">
            <a:avLst/>
          </a:prstGeom>
          <a:ln w="158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42" name="Freeform 41"/>
          <p:cNvSpPr/>
          <p:nvPr/>
        </p:nvSpPr>
        <p:spPr>
          <a:xfrm>
            <a:off x="2438400" y="4863029"/>
            <a:ext cx="2590800" cy="659130"/>
          </a:xfrm>
          <a:custGeom>
            <a:avLst/>
            <a:gdLst>
              <a:gd name="connsiteX0" fmla="*/ 0 w 5128260"/>
              <a:gd name="connsiteY0" fmla="*/ 1783080 h 1783080"/>
              <a:gd name="connsiteX1" fmla="*/ 914400 w 5128260"/>
              <a:gd name="connsiteY1" fmla="*/ 1638300 h 1783080"/>
              <a:gd name="connsiteX2" fmla="*/ 2590800 w 5128260"/>
              <a:gd name="connsiteY2" fmla="*/ 1127760 h 1783080"/>
              <a:gd name="connsiteX3" fmla="*/ 4267200 w 5128260"/>
              <a:gd name="connsiteY3" fmla="*/ 434340 h 1783080"/>
              <a:gd name="connsiteX4" fmla="*/ 5128260 w 512826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260" h="1783080">
                <a:moveTo>
                  <a:pt x="0" y="1783080"/>
                </a:moveTo>
                <a:cubicBezTo>
                  <a:pt x="241300" y="1765300"/>
                  <a:pt x="482600" y="1747520"/>
                  <a:pt x="914400" y="1638300"/>
                </a:cubicBezTo>
                <a:cubicBezTo>
                  <a:pt x="1346200" y="1529080"/>
                  <a:pt x="2032000" y="1328420"/>
                  <a:pt x="2590800" y="1127760"/>
                </a:cubicBezTo>
                <a:cubicBezTo>
                  <a:pt x="3149600" y="927100"/>
                  <a:pt x="3844290" y="622300"/>
                  <a:pt x="4267200" y="434340"/>
                </a:cubicBezTo>
                <a:cubicBezTo>
                  <a:pt x="4690110" y="246380"/>
                  <a:pt x="4909185" y="123190"/>
                  <a:pt x="5128260" y="0"/>
                </a:cubicBezTo>
              </a:path>
            </a:pathLst>
          </a:custGeom>
          <a:no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4" name="Straight Arrow Connector 13"/>
          <p:cNvCxnSpPr/>
          <p:nvPr/>
        </p:nvCxnSpPr>
        <p:spPr>
          <a:xfrm>
            <a:off x="5029200" y="4127759"/>
            <a:ext cx="0" cy="609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1073150" y="774959"/>
                <a:ext cx="696666" cy="518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rPr>
                          </m:ctrlPr>
                        </m:sSubSupPr>
                        <m:e>
                          <m:sSub>
                            <m:sSubPr>
                              <m:ctrlPr>
                                <a:rPr lang="en-US" sz="2400" b="0" i="1" smtClean="0">
                                  <a:latin typeface="Cambria Math"/>
                                </a:rPr>
                              </m:ctrlPr>
                            </m:sSubPr>
                            <m:e>
                              <m:r>
                                <a:rPr lang="en-US" sz="2400" i="1">
                                  <a:latin typeface="Cambria Math"/>
                                </a:rPr>
                                <m:t>𝑟</m:t>
                              </m:r>
                            </m:e>
                            <m:sub>
                              <m:r>
                                <a:rPr lang="en-US" sz="2400" b="0" i="1" smtClean="0">
                                  <a:latin typeface="Cambria Math"/>
                                </a:rPr>
                                <m:t>𝑡</m:t>
                              </m:r>
                            </m:sub>
                          </m:sSub>
                        </m:e>
                        <m:sub/>
                        <m:sup>
                          <m:r>
                            <a:rPr lang="en-US" sz="2400" b="0" i="1" smtClean="0">
                              <a:latin typeface="Cambria Math"/>
                            </a:rPr>
                            <m:t>𝑐𝑖</m:t>
                          </m:r>
                        </m:sup>
                      </m:sSubSup>
                    </m:oMath>
                  </m:oMathPara>
                </a14:m>
                <a:endParaRPr lang="en-US" sz="2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1073150" y="774959"/>
                <a:ext cx="696666" cy="518219"/>
              </a:xfrm>
              <a:prstGeom prst="rect">
                <a:avLst/>
              </a:prstGeom>
              <a:blipFill rotWithShape="1">
                <a:blip r:embed="rId10"/>
                <a:stretch>
                  <a:fillRect/>
                </a:stretch>
              </a:blipFill>
            </p:spPr>
            <p:txBody>
              <a:bodyPr/>
              <a:lstStyle/>
              <a:p>
                <a:r>
                  <a:rPr lang="en-US">
                    <a:noFill/>
                  </a:rPr>
                  <a:t> </a:t>
                </a:r>
              </a:p>
            </p:txBody>
          </p:sp>
        </mc:Fallback>
      </mc:AlternateContent>
      <p:cxnSp>
        <p:nvCxnSpPr>
          <p:cNvPr id="44" name="Straight Connector 43"/>
          <p:cNvCxnSpPr/>
          <p:nvPr/>
        </p:nvCxnSpPr>
        <p:spPr>
          <a:xfrm>
            <a:off x="1911350" y="1003559"/>
            <a:ext cx="5570333" cy="0"/>
          </a:xfrm>
          <a:prstGeom prst="line">
            <a:avLst/>
          </a:prstGeom>
          <a:ln w="15875">
            <a:solidFill>
              <a:srgbClr val="00B05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1911350" y="1011061"/>
                <a:ext cx="1116075" cy="5132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rgbClr val="00B050"/>
                              </a:solidFill>
                              <a:latin typeface="Cambria Math"/>
                            </a:rPr>
                          </m:ctrlPr>
                        </m:sSubSupPr>
                        <m:e>
                          <m:sSub>
                            <m:sSubPr>
                              <m:ctrlPr>
                                <a:rPr lang="en-US" sz="2400" b="0" i="1" smtClean="0">
                                  <a:solidFill>
                                    <a:srgbClr val="00B050"/>
                                  </a:solidFill>
                                  <a:latin typeface="Cambria Math"/>
                                </a:rPr>
                              </m:ctrlPr>
                            </m:sSubPr>
                            <m:e>
                              <m:r>
                                <a:rPr lang="en-US" sz="2400" i="1">
                                  <a:solidFill>
                                    <a:srgbClr val="00B050"/>
                                  </a:solidFill>
                                  <a:latin typeface="Cambria Math"/>
                                </a:rPr>
                                <m:t>𝑟</m:t>
                              </m:r>
                            </m:e>
                            <m:sub>
                              <m:r>
                                <a:rPr lang="en-US" sz="2400" b="0" i="1" smtClean="0">
                                  <a:solidFill>
                                    <a:srgbClr val="00B050"/>
                                  </a:solidFill>
                                  <a:latin typeface="Cambria Math"/>
                                </a:rPr>
                                <m:t>0</m:t>
                              </m:r>
                            </m:sub>
                          </m:sSub>
                        </m:e>
                        <m:sub/>
                        <m:sup>
                          <m:r>
                            <a:rPr lang="en-US" sz="2400" b="0" i="1" smtClean="0">
                              <a:solidFill>
                                <a:srgbClr val="00B050"/>
                              </a:solidFill>
                              <a:latin typeface="Cambria Math"/>
                            </a:rPr>
                            <m:t>𝑐</m:t>
                          </m:r>
                          <m:r>
                            <a:rPr lang="en-US" sz="2400" b="0" i="1" smtClean="0">
                              <a:solidFill>
                                <a:srgbClr val="00B050"/>
                              </a:solidFill>
                              <a:latin typeface="Cambria Math"/>
                            </a:rPr>
                            <m:t>,</m:t>
                          </m:r>
                          <m:r>
                            <a:rPr lang="en-US" sz="2400" b="0" i="1" smtClean="0">
                              <a:solidFill>
                                <a:srgbClr val="00B050"/>
                              </a:solidFill>
                              <a:latin typeface="Cambria Math"/>
                            </a:rPr>
                            <m:t>𝑝𝑢𝑏</m:t>
                          </m:r>
                        </m:sup>
                      </m:sSubSup>
                    </m:oMath>
                  </m:oMathPara>
                </a14:m>
                <a:endParaRPr lang="en-US" sz="2400" dirty="0">
                  <a:solidFill>
                    <a:srgbClr val="00B050"/>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1911350" y="1011061"/>
                <a:ext cx="1116075" cy="513217"/>
              </a:xfrm>
              <a:prstGeom prst="rect">
                <a:avLst/>
              </a:prstGeom>
              <a:blipFill rotWithShape="1">
                <a:blip r:embed="rId11"/>
                <a:stretch>
                  <a:fillRect/>
                </a:stretch>
              </a:blipFill>
            </p:spPr>
            <p:txBody>
              <a:bodyPr/>
              <a:lstStyle/>
              <a:p>
                <a:r>
                  <a:rPr lang="en-US">
                    <a:noFill/>
                  </a:rPr>
                  <a:t> </a:t>
                </a:r>
              </a:p>
            </p:txBody>
          </p:sp>
        </mc:Fallback>
      </mc:AlternateContent>
      <p:sp>
        <p:nvSpPr>
          <p:cNvPr id="56" name="TextBox 55"/>
          <p:cNvSpPr txBox="1"/>
          <p:nvPr/>
        </p:nvSpPr>
        <p:spPr>
          <a:xfrm rot="16200000">
            <a:off x="-656851" y="3237855"/>
            <a:ext cx="4015858" cy="461665"/>
          </a:xfrm>
          <a:prstGeom prst="rect">
            <a:avLst/>
          </a:prstGeom>
          <a:noFill/>
        </p:spPr>
        <p:txBody>
          <a:bodyPr wrap="square" rtlCol="0">
            <a:spAutoFit/>
          </a:bodyPr>
          <a:lstStyle/>
          <a:p>
            <a:pPr algn="ctr"/>
            <a:r>
              <a:rPr lang="en-US" sz="2400" dirty="0" smtClean="0"/>
              <a:t>External Finance Cost</a:t>
            </a:r>
            <a:endParaRPr lang="en-US" sz="2400" dirty="0"/>
          </a:p>
        </p:txBody>
      </p:sp>
      <p:cxnSp>
        <p:nvCxnSpPr>
          <p:cNvPr id="59" name="Straight Connector 58"/>
          <p:cNvCxnSpPr/>
          <p:nvPr/>
        </p:nvCxnSpPr>
        <p:spPr>
          <a:xfrm>
            <a:off x="1905000" y="4016349"/>
            <a:ext cx="4762500" cy="0"/>
          </a:xfrm>
          <a:prstGeom prst="line">
            <a:avLst/>
          </a:prstGeom>
          <a:ln w="15875">
            <a:solidFill>
              <a:srgbClr val="00B05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1905000" y="4016349"/>
                <a:ext cx="1108957" cy="510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rgbClr val="00B050"/>
                              </a:solidFill>
                              <a:latin typeface="Cambria Math"/>
                            </a:rPr>
                          </m:ctrlPr>
                        </m:sSubSupPr>
                        <m:e>
                          <m:sSub>
                            <m:sSubPr>
                              <m:ctrlPr>
                                <a:rPr lang="en-US" sz="2400" b="0" i="1" smtClean="0">
                                  <a:solidFill>
                                    <a:srgbClr val="00B050"/>
                                  </a:solidFill>
                                  <a:latin typeface="Cambria Math"/>
                                </a:rPr>
                              </m:ctrlPr>
                            </m:sSubPr>
                            <m:e>
                              <m:r>
                                <a:rPr lang="en-US" sz="2400" i="1">
                                  <a:solidFill>
                                    <a:srgbClr val="00B050"/>
                                  </a:solidFill>
                                  <a:latin typeface="Cambria Math"/>
                                </a:rPr>
                                <m:t>𝑟</m:t>
                              </m:r>
                            </m:e>
                            <m:sub>
                              <m:r>
                                <a:rPr lang="en-US" sz="2400" b="0" i="1" smtClean="0">
                                  <a:solidFill>
                                    <a:srgbClr val="00B050"/>
                                  </a:solidFill>
                                  <a:latin typeface="Cambria Math"/>
                                </a:rPr>
                                <m:t>1</m:t>
                              </m:r>
                            </m:sub>
                          </m:sSub>
                        </m:e>
                        <m:sub/>
                        <m:sup>
                          <m:r>
                            <a:rPr lang="en-US" sz="2400" b="0" i="1" smtClean="0">
                              <a:solidFill>
                                <a:srgbClr val="00B050"/>
                              </a:solidFill>
                              <a:latin typeface="Cambria Math"/>
                            </a:rPr>
                            <m:t>𝑐</m:t>
                          </m:r>
                          <m:r>
                            <a:rPr lang="en-US" sz="2400" b="0" i="1" smtClean="0">
                              <a:solidFill>
                                <a:srgbClr val="00B050"/>
                              </a:solidFill>
                              <a:latin typeface="Cambria Math"/>
                            </a:rPr>
                            <m:t>,</m:t>
                          </m:r>
                          <m:r>
                            <a:rPr lang="en-US" sz="2400" b="0" i="1" smtClean="0">
                              <a:solidFill>
                                <a:srgbClr val="00B050"/>
                              </a:solidFill>
                              <a:latin typeface="Cambria Math"/>
                            </a:rPr>
                            <m:t>𝑝𝑢𝑏</m:t>
                          </m:r>
                        </m:sup>
                      </m:sSubSup>
                    </m:oMath>
                  </m:oMathPara>
                </a14:m>
                <a:endParaRPr lang="en-US" sz="2400" dirty="0">
                  <a:solidFill>
                    <a:srgbClr val="00B05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1905000" y="4016349"/>
                <a:ext cx="1108957" cy="510909"/>
              </a:xfrm>
              <a:prstGeom prst="rect">
                <a:avLst/>
              </a:prstGeom>
              <a:blipFill rotWithShape="1">
                <a:blip r:embed="rId12"/>
                <a:stretch>
                  <a:fillRect/>
                </a:stretch>
              </a:blipFill>
            </p:spPr>
            <p:txBody>
              <a:bodyPr/>
              <a:lstStyle/>
              <a:p>
                <a:r>
                  <a:rPr lang="en-US">
                    <a:noFill/>
                  </a:rPr>
                  <a:t> </a:t>
                </a:r>
              </a:p>
            </p:txBody>
          </p:sp>
        </mc:Fallback>
      </mc:AlternateContent>
      <p:sp>
        <p:nvSpPr>
          <p:cNvPr id="61" name="TextBox 60"/>
          <p:cNvSpPr txBox="1"/>
          <p:nvPr/>
        </p:nvSpPr>
        <p:spPr>
          <a:xfrm>
            <a:off x="152400" y="12387"/>
            <a:ext cx="8763000" cy="830997"/>
          </a:xfrm>
          <a:prstGeom prst="rect">
            <a:avLst/>
          </a:prstGeom>
          <a:noFill/>
        </p:spPr>
        <p:txBody>
          <a:bodyPr wrap="square" rtlCol="0">
            <a:spAutoFit/>
          </a:bodyPr>
          <a:lstStyle/>
          <a:p>
            <a:r>
              <a:rPr lang="en-US" sz="2400" dirty="0" smtClean="0"/>
              <a:t>With Emergency Lending, even stronger users will pay at official price, instead of market price.  </a:t>
            </a:r>
            <a:endParaRPr lang="en-US" sz="2400" dirty="0"/>
          </a:p>
        </p:txBody>
      </p:sp>
      <p:sp>
        <p:nvSpPr>
          <p:cNvPr id="4" name="Slide Number Placeholder 3"/>
          <p:cNvSpPr>
            <a:spLocks noGrp="1"/>
          </p:cNvSpPr>
          <p:nvPr>
            <p:ph type="sldNum" sz="quarter" idx="12"/>
          </p:nvPr>
        </p:nvSpPr>
        <p:spPr/>
        <p:txBody>
          <a:bodyPr/>
          <a:lstStyle/>
          <a:p>
            <a:fld id="{D3D5CB7C-9259-4864-B3F8-C889525AFFC5}" type="slidenum">
              <a:rPr lang="en-US" smtClean="0"/>
              <a:t>18</a:t>
            </a:fld>
            <a:endParaRPr lang="en-US"/>
          </a:p>
        </p:txBody>
      </p:sp>
    </p:spTree>
    <p:extLst>
      <p:ext uri="{BB962C8B-B14F-4D97-AF65-F5344CB8AC3E}">
        <p14:creationId xmlns:p14="http://schemas.microsoft.com/office/powerpoint/2010/main" val="1536006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575304"/>
            <a:ext cx="7836408" cy="1298448"/>
          </a:xfrm>
        </p:spPr>
        <p:txBody>
          <a:bodyPr/>
          <a:lstStyle/>
          <a:p>
            <a:r>
              <a:rPr lang="en-US" dirty="0" smtClean="0"/>
              <a:t>Application to US micro-banking data</a:t>
            </a:r>
            <a:endParaRPr lang="en-US" dirty="0"/>
          </a:p>
        </p:txBody>
      </p:sp>
    </p:spTree>
    <p:extLst>
      <p:ext uri="{BB962C8B-B14F-4D97-AF65-F5344CB8AC3E}">
        <p14:creationId xmlns:p14="http://schemas.microsoft.com/office/powerpoint/2010/main" val="803962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534400" cy="4711891"/>
          </a:xfrm>
        </p:spPr>
        <p:txBody>
          <a:bodyPr>
            <a:noAutofit/>
          </a:bodyPr>
          <a:lstStyle/>
          <a:p>
            <a:pPr>
              <a:spcBef>
                <a:spcPts val="1200"/>
              </a:spcBef>
              <a:spcAft>
                <a:spcPts val="600"/>
              </a:spcAft>
            </a:pPr>
            <a:r>
              <a:rPr lang="en-US" sz="2000" dirty="0">
                <a:latin typeface="Arial" pitchFamily="34" charset="0"/>
                <a:cs typeface="Arial" pitchFamily="34" charset="0"/>
              </a:rPr>
              <a:t>Banking is increasingly </a:t>
            </a:r>
            <a:r>
              <a:rPr lang="en-US" sz="2000" dirty="0" smtClean="0">
                <a:latin typeface="Arial" pitchFamily="34" charset="0"/>
                <a:cs typeface="Arial" pitchFamily="34" charset="0"/>
              </a:rPr>
              <a:t>globalized, with direct linkages internationally through cross-border transactions, and branches and subsidiaries established abroad.</a:t>
            </a:r>
            <a:endParaRPr lang="en-US" sz="2000" dirty="0">
              <a:latin typeface="Arial" pitchFamily="34" charset="0"/>
              <a:cs typeface="Arial" pitchFamily="34" charset="0"/>
            </a:endParaRPr>
          </a:p>
          <a:p>
            <a:pPr>
              <a:spcBef>
                <a:spcPts val="1200"/>
              </a:spcBef>
              <a:spcAft>
                <a:spcPts val="600"/>
              </a:spcAft>
            </a:pPr>
            <a:r>
              <a:rPr lang="en-US" sz="2000" dirty="0" smtClean="0">
                <a:latin typeface="Arial" pitchFamily="34" charset="0"/>
                <a:cs typeface="Arial" pitchFamily="34" charset="0"/>
              </a:rPr>
              <a:t>Global banks were central to the recent financial crises, and some flows through these banks were volatile.</a:t>
            </a:r>
          </a:p>
          <a:p>
            <a:pPr>
              <a:spcBef>
                <a:spcPts val="1200"/>
              </a:spcBef>
              <a:spcAft>
                <a:spcPts val="600"/>
              </a:spcAft>
            </a:pPr>
            <a:r>
              <a:rPr lang="en-US" sz="2000" dirty="0" smtClean="0">
                <a:latin typeface="Arial" pitchFamily="34" charset="0"/>
                <a:cs typeface="Arial" pitchFamily="34" charset="0"/>
              </a:rPr>
              <a:t>Little is known about reasons for the volatility and  the consequences of various forms of official sector liquidity.</a:t>
            </a:r>
          </a:p>
          <a:p>
            <a:pPr>
              <a:spcBef>
                <a:spcPts val="1200"/>
              </a:spcBef>
              <a:spcAft>
                <a:spcPts val="600"/>
              </a:spcAft>
            </a:pPr>
            <a:r>
              <a:rPr lang="en-US" sz="2000" dirty="0" smtClean="0">
                <a:latin typeface="Arial" pitchFamily="34" charset="0"/>
                <a:cs typeface="Arial" pitchFamily="34" charset="0"/>
              </a:rPr>
              <a:t>Micro-banking data is key.  </a:t>
            </a:r>
          </a:p>
          <a:p>
            <a:pPr lvl="1">
              <a:spcBef>
                <a:spcPts val="1200"/>
              </a:spcBef>
              <a:spcAft>
                <a:spcPts val="600"/>
              </a:spcAft>
            </a:pPr>
            <a:r>
              <a:rPr lang="en-US" sz="2000" dirty="0" smtClean="0">
                <a:latin typeface="Arial" pitchFamily="34" charset="0"/>
                <a:cs typeface="Arial" pitchFamily="34" charset="0"/>
              </a:rPr>
              <a:t>Provides an ability to see the (broad contours of the) balance sheets of banks, with domestic, internal, and international lending.  </a:t>
            </a:r>
          </a:p>
          <a:p>
            <a:pPr>
              <a:spcBef>
                <a:spcPts val="1200"/>
              </a:spcBef>
              <a:spcAft>
                <a:spcPts val="600"/>
              </a:spcAft>
            </a:pPr>
            <a:r>
              <a:rPr lang="en-US" sz="2000" dirty="0" smtClean="0">
                <a:latin typeface="Arial" pitchFamily="34" charset="0"/>
                <a:cs typeface="Arial" pitchFamily="34" charset="0"/>
              </a:rPr>
              <a:t>Challenges: Getting data; appropriately designing analytical experiments; providing insights beyond country or episodic case studies.</a:t>
            </a:r>
            <a:endParaRPr lang="en-US" sz="2000" dirty="0">
              <a:latin typeface="Arial" pitchFamily="34" charset="0"/>
              <a:cs typeface="Arial" pitchFamily="34" charset="0"/>
            </a:endParaRPr>
          </a:p>
          <a:p>
            <a:pPr>
              <a:spcBef>
                <a:spcPts val="1200"/>
              </a:spcBef>
              <a:spcAft>
                <a:spcPts val="600"/>
              </a:spcAft>
            </a:pPr>
            <a:endParaRPr lang="en-US" sz="2000" dirty="0">
              <a:latin typeface="Arial" pitchFamily="34" charset="0"/>
              <a:cs typeface="Arial" pitchFamily="34" charset="0"/>
            </a:endParaRPr>
          </a:p>
          <a:p>
            <a:pPr>
              <a:spcBef>
                <a:spcPts val="1200"/>
              </a:spcBef>
              <a:spcAft>
                <a:spcPts val="600"/>
              </a:spcAft>
            </a:pPr>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965A580-4B5A-445F-9EEB-0E47170F62D2}" type="slidenum">
              <a:rPr lang="en-US" smtClean="0"/>
              <a:pPr/>
              <a:t>2</a:t>
            </a:fld>
            <a:endParaRPr lang="en-US"/>
          </a:p>
        </p:txBody>
      </p:sp>
      <p:sp>
        <p:nvSpPr>
          <p:cNvPr id="2" name="Title 1"/>
          <p:cNvSpPr>
            <a:spLocks noGrp="1"/>
          </p:cNvSpPr>
          <p:nvPr>
            <p:ph type="title"/>
          </p:nvPr>
        </p:nvSpPr>
        <p:spPr>
          <a:xfrm>
            <a:off x="457200" y="0"/>
            <a:ext cx="8229600" cy="1143000"/>
          </a:xfrm>
        </p:spPr>
        <p:txBody>
          <a:bodyPr>
            <a:normAutofit/>
          </a:bodyPr>
          <a:lstStyle/>
          <a:p>
            <a:r>
              <a:rPr lang="en-US" sz="3200" dirty="0" smtClean="0"/>
              <a:t>Motivation</a:t>
            </a:r>
            <a:endParaRPr lang="en-US" sz="3200" dirty="0"/>
          </a:p>
        </p:txBody>
      </p:sp>
    </p:spTree>
    <p:extLst>
      <p:ext uri="{BB962C8B-B14F-4D97-AF65-F5344CB8AC3E}">
        <p14:creationId xmlns:p14="http://schemas.microsoft.com/office/powerpoint/2010/main" val="1777078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2"/>
            <a:ext cx="8229600" cy="762000"/>
          </a:xfrm>
        </p:spPr>
        <p:txBody>
          <a:bodyPr>
            <a:normAutofit/>
          </a:bodyPr>
          <a:lstStyle/>
          <a:p>
            <a:pPr algn="l"/>
            <a:r>
              <a:rPr lang="en-US" sz="2400" b="1" dirty="0" smtClean="0"/>
              <a:t>Regression Specification applied to US data on large banks</a:t>
            </a:r>
            <a:endParaRPr lang="en-US" sz="2400" b="1" dirty="0"/>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1" name="TextBox 10"/>
              <p:cNvSpPr txBox="1"/>
              <p:nvPr/>
            </p:nvSpPr>
            <p:spPr>
              <a:xfrm>
                <a:off x="381000" y="1981200"/>
                <a:ext cx="8382000" cy="4691605"/>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n-US" sz="2000" i="1" smtClean="0">
                            <a:latin typeface="Cambria Math"/>
                          </a:rPr>
                        </m:ctrlPr>
                      </m:sSubPr>
                      <m:e>
                        <m:r>
                          <a:rPr lang="en-US" sz="2000" b="0" i="1" smtClean="0">
                            <a:latin typeface="Cambria Math"/>
                          </a:rPr>
                          <m:t>𝑌</m:t>
                        </m:r>
                      </m:e>
                      <m:sub>
                        <m:r>
                          <a:rPr lang="en-US" sz="2000" b="0" i="1" smtClean="0">
                            <a:latin typeface="Cambria Math"/>
                          </a:rPr>
                          <m:t>𝑖𝑡</m:t>
                        </m:r>
                      </m:sub>
                    </m:sSub>
                  </m:oMath>
                </a14:m>
                <a:r>
                  <a:rPr lang="en-US" sz="2000" dirty="0" smtClean="0">
                    <a:latin typeface="Arial" panose="020B0604020202020204" pitchFamily="34" charset="0"/>
                    <a:cs typeface="Arial" panose="020B0604020202020204" pitchFamily="34" charset="0"/>
                  </a:rPr>
                  <a:t> : loans </a:t>
                </a:r>
                <a:r>
                  <a:rPr lang="en-US" sz="2000" dirty="0">
                    <a:latin typeface="Arial" panose="020B0604020202020204" pitchFamily="34" charset="0"/>
                    <a:cs typeface="Arial" panose="020B0604020202020204" pitchFamily="34" charset="0"/>
                  </a:rPr>
                  <a:t>to domestic counterparties, loans to foreign counterparties, total credit extension, and net due to </a:t>
                </a:r>
                <a:r>
                  <a:rPr lang="en-US" sz="2000" dirty="0" smtClean="0">
                    <a:latin typeface="Arial" panose="020B0604020202020204" pitchFamily="34" charset="0"/>
                    <a:cs typeface="Arial" panose="020B0604020202020204" pitchFamily="34" charset="0"/>
                  </a:rPr>
                  <a:t>balances.</a:t>
                </a:r>
              </a:p>
              <a:p>
                <a:pPr marL="285750" indent="-285750">
                  <a:buFont typeface="Arial" panose="020B0604020202020204" pitchFamily="34" charset="0"/>
                  <a:buChar char="•"/>
                </a:pPr>
                <a:endParaRPr lang="en-US" sz="1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14:m>
                  <m:oMath xmlns:m="http://schemas.openxmlformats.org/officeDocument/2006/math">
                    <m:sSub>
                      <m:sSubPr>
                        <m:ctrlPr>
                          <a:rPr lang="en-US" sz="2000" i="1" smtClean="0">
                            <a:latin typeface="Cambria Math"/>
                          </a:rPr>
                        </m:ctrlPr>
                      </m:sSubPr>
                      <m:e>
                        <m:r>
                          <a:rPr lang="en-US" sz="2000" i="1" smtClean="0">
                            <a:latin typeface="Cambria Math"/>
                            <a:ea typeface="Cambria Math"/>
                          </a:rPr>
                          <m:t>𝜒</m:t>
                        </m:r>
                      </m:e>
                      <m:sub>
                        <m:r>
                          <a:rPr lang="en-US" sz="2000" b="0" i="1" smtClean="0">
                            <a:latin typeface="Cambria Math"/>
                          </a:rPr>
                          <m:t>𝑖</m:t>
                        </m:r>
                        <m:r>
                          <a:rPr lang="en-US" sz="2000" b="0" i="1" smtClean="0">
                            <a:latin typeface="Cambria Math"/>
                          </a:rPr>
                          <m:t>,</m:t>
                        </m:r>
                        <m:r>
                          <a:rPr lang="en-US" sz="2000" b="0" i="1" smtClean="0">
                            <a:latin typeface="Cambria Math"/>
                          </a:rPr>
                          <m:t>𝑡</m:t>
                        </m:r>
                        <m:r>
                          <a:rPr lang="en-US" sz="2000" b="0" i="1" smtClean="0">
                            <a:latin typeface="Cambria Math"/>
                          </a:rPr>
                          <m:t>−1</m:t>
                        </m:r>
                      </m:sub>
                    </m:sSub>
                  </m:oMath>
                </a14:m>
                <a:r>
                  <a:rPr lang="en-US" sz="2000" dirty="0" smtClean="0">
                    <a:latin typeface="Arial" panose="020B0604020202020204" pitchFamily="34" charset="0"/>
                    <a:cs typeface="Arial" panose="020B0604020202020204" pitchFamily="34" charset="0"/>
                  </a:rPr>
                  <a:t>is </a:t>
                </a:r>
                <a:r>
                  <a:rPr lang="en-US" sz="2000" dirty="0">
                    <a:latin typeface="Arial" panose="020B0604020202020204" pitchFamily="34" charset="0"/>
                    <a:cs typeface="Arial" panose="020B0604020202020204" pitchFamily="34" charset="0"/>
                  </a:rPr>
                  <a:t>a </a:t>
                </a:r>
                <a:r>
                  <a:rPr lang="en-US" sz="2000" dirty="0" smtClean="0">
                    <a:latin typeface="Arial" panose="020B0604020202020204" pitchFamily="34" charset="0"/>
                    <a:cs typeface="Arial" panose="020B0604020202020204" pitchFamily="34" charset="0"/>
                  </a:rPr>
                  <a:t>vector that </a:t>
                </a:r>
                <a:r>
                  <a:rPr lang="en-US" sz="2000" dirty="0">
                    <a:latin typeface="Arial" panose="020B0604020202020204" pitchFamily="34" charset="0"/>
                    <a:cs typeface="Arial" panose="020B0604020202020204" pitchFamily="34" charset="0"/>
                  </a:rPr>
                  <a:t>captures the degree to which a bank is exposed to liquidity risk through ex ante balance sheet composition and market access, as in CMST2011</a:t>
                </a:r>
                <a:r>
                  <a:rPr lang="en-US" sz="2000"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sz="1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LIBOR over OIS spread as </a:t>
                </a:r>
                <a:r>
                  <a:rPr lang="en-US" sz="2000" dirty="0">
                    <a:latin typeface="Arial" panose="020B0604020202020204" pitchFamily="34" charset="0"/>
                    <a:cs typeface="Arial" panose="020B0604020202020204" pitchFamily="34" charset="0"/>
                  </a:rPr>
                  <a:t>a measure of </a:t>
                </a:r>
                <a:r>
                  <a:rPr lang="en-US" sz="2000" dirty="0" smtClean="0">
                    <a:latin typeface="Arial" panose="020B0604020202020204" pitchFamily="34" charset="0"/>
                    <a:cs typeface="Arial" panose="020B0604020202020204" pitchFamily="34" charset="0"/>
                  </a:rPr>
                  <a:t>liquidity risk.</a:t>
                </a:r>
              </a:p>
              <a:p>
                <a:pPr marL="285750" indent="-285750">
                  <a:buFont typeface="Arial" panose="020B0604020202020204" pitchFamily="34" charset="0"/>
                  <a:buChar char="•"/>
                </a:pPr>
                <a:endParaRPr lang="en-US" sz="1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Indicator variable </a:t>
                </a:r>
                <a14:m>
                  <m:oMath xmlns:m="http://schemas.openxmlformats.org/officeDocument/2006/math">
                    <m:sSub>
                      <m:sSubPr>
                        <m:ctrlPr>
                          <a:rPr lang="en-US" sz="2000" i="1" smtClean="0">
                            <a:latin typeface="Cambria Math"/>
                          </a:rPr>
                        </m:ctrlPr>
                      </m:sSubPr>
                      <m:e>
                        <m:r>
                          <a:rPr lang="en-US" sz="2000" b="0" i="1" smtClean="0">
                            <a:latin typeface="Cambria Math"/>
                          </a:rPr>
                          <m:t>𝐹</m:t>
                        </m:r>
                      </m:e>
                      <m:sub>
                        <m:r>
                          <a:rPr lang="en-US" sz="2000" b="0" i="1" smtClean="0">
                            <a:latin typeface="Cambria Math"/>
                          </a:rPr>
                          <m:t>𝑖𝑡</m:t>
                        </m:r>
                      </m:sub>
                    </m:sSub>
                  </m:oMath>
                </a14:m>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Facility), 1 if </a:t>
                </a:r>
                <a:r>
                  <a:rPr lang="en-US" sz="2000" dirty="0">
                    <a:latin typeface="Arial" panose="020B0604020202020204" pitchFamily="34" charset="0"/>
                    <a:cs typeface="Arial" panose="020B0604020202020204" pitchFamily="34" charset="0"/>
                  </a:rPr>
                  <a:t>a bank </a:t>
                </a:r>
                <a:r>
                  <a:rPr lang="en-US" sz="2000" dirty="0" smtClean="0">
                    <a:latin typeface="Arial" panose="020B0604020202020204" pitchFamily="34" charset="0"/>
                    <a:cs typeface="Arial" panose="020B0604020202020204" pitchFamily="34" charset="0"/>
                  </a:rPr>
                  <a:t>i accessed </a:t>
                </a:r>
                <a:r>
                  <a:rPr lang="en-US" sz="2000" dirty="0">
                    <a:latin typeface="Arial" panose="020B0604020202020204" pitchFamily="34" charset="0"/>
                    <a:cs typeface="Arial" panose="020B0604020202020204" pitchFamily="34" charset="0"/>
                  </a:rPr>
                  <a:t>the discount window or the TAF in </a:t>
                </a:r>
                <a:r>
                  <a:rPr lang="en-US" sz="2000" dirty="0" smtClean="0">
                    <a:latin typeface="Arial" panose="020B0604020202020204" pitchFamily="34" charset="0"/>
                    <a:cs typeface="Arial" panose="020B0604020202020204" pitchFamily="34" charset="0"/>
                  </a:rPr>
                  <a:t>quarter t.</a:t>
                </a:r>
              </a:p>
              <a:p>
                <a:pPr marL="285750" indent="-285750">
                  <a:buFont typeface="Arial" panose="020B0604020202020204" pitchFamily="34" charset="0"/>
                  <a:buChar char="•"/>
                </a:pPr>
                <a:endParaRPr lang="en-US" sz="1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B</a:t>
                </a:r>
                <a:r>
                  <a:rPr lang="en-US" sz="2000" dirty="0" smtClean="0">
                    <a:latin typeface="Arial" panose="020B0604020202020204" pitchFamily="34" charset="0"/>
                    <a:cs typeface="Arial" panose="020B0604020202020204" pitchFamily="34" charset="0"/>
                  </a:rPr>
                  <a:t>ank (</a:t>
                </a:r>
                <a14:m>
                  <m:oMath xmlns:m="http://schemas.openxmlformats.org/officeDocument/2006/math">
                    <m:sSub>
                      <m:sSubPr>
                        <m:ctrlPr>
                          <a:rPr lang="en-US" sz="2000" i="1" smtClean="0">
                            <a:latin typeface="Cambria Math"/>
                          </a:rPr>
                        </m:ctrlPr>
                      </m:sSubPr>
                      <m:e>
                        <m:r>
                          <a:rPr lang="en-US" sz="2000" i="1" smtClean="0">
                            <a:latin typeface="Cambria Math"/>
                            <a:ea typeface="Cambria Math"/>
                          </a:rPr>
                          <m:t>𝛾</m:t>
                        </m:r>
                      </m:e>
                      <m:sub>
                        <m:r>
                          <a:rPr lang="en-US" sz="2000" b="0" i="1" smtClean="0">
                            <a:latin typeface="Cambria Math"/>
                          </a:rPr>
                          <m:t>𝑖</m:t>
                        </m:r>
                      </m:sub>
                    </m:sSub>
                  </m:oMath>
                </a14:m>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and time </a:t>
                </a:r>
                <a:r>
                  <a:rPr lang="en-US" sz="2000" dirty="0" smtClean="0">
                    <a:latin typeface="Arial" panose="020B0604020202020204" pitchFamily="34" charset="0"/>
                    <a:cs typeface="Arial" panose="020B0604020202020204" pitchFamily="34" charset="0"/>
                  </a:rPr>
                  <a:t>(</a:t>
                </a:r>
                <a14:m>
                  <m:oMath xmlns:m="http://schemas.openxmlformats.org/officeDocument/2006/math">
                    <m:sSub>
                      <m:sSubPr>
                        <m:ctrlPr>
                          <a:rPr lang="en-US" sz="2000" i="1" smtClean="0">
                            <a:latin typeface="Cambria Math"/>
                          </a:rPr>
                        </m:ctrlPr>
                      </m:sSubPr>
                      <m:e>
                        <m:r>
                          <a:rPr lang="en-US" sz="2000" i="1" smtClean="0">
                            <a:latin typeface="Cambria Math"/>
                            <a:ea typeface="Cambria Math"/>
                          </a:rPr>
                          <m:t>𝜇</m:t>
                        </m:r>
                      </m:e>
                      <m:sub>
                        <m:r>
                          <a:rPr lang="en-US" sz="2000" b="0" i="1" smtClean="0">
                            <a:latin typeface="Cambria Math"/>
                          </a:rPr>
                          <m:t>𝑡</m:t>
                        </m:r>
                      </m:sub>
                    </m:sSub>
                  </m:oMath>
                </a14:m>
                <a:r>
                  <a:rPr lang="en-US" sz="2000" dirty="0">
                    <a:latin typeface="Arial" panose="020B0604020202020204" pitchFamily="34" charset="0"/>
                    <a:cs typeface="Arial" panose="020B0604020202020204" pitchFamily="34" charset="0"/>
                  </a:rPr>
                  <a:t>) fixed </a:t>
                </a:r>
                <a:r>
                  <a:rPr lang="en-US" sz="2000" dirty="0" smtClean="0">
                    <a:latin typeface="Arial" panose="020B0604020202020204" pitchFamily="34" charset="0"/>
                    <a:cs typeface="Arial" panose="020B0604020202020204" pitchFamily="34" charset="0"/>
                  </a:rPr>
                  <a:t>effects included </a:t>
                </a:r>
              </a:p>
              <a:p>
                <a:pPr marL="285750" indent="-285750">
                  <a:buFont typeface="Arial" panose="020B0604020202020204" pitchFamily="34" charset="0"/>
                  <a:buChar char="•"/>
                </a:pPr>
                <a:endParaRPr lang="en-US" sz="1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14:m>
                  <m:oMath xmlns:m="http://schemas.openxmlformats.org/officeDocument/2006/math">
                    <m:r>
                      <a:rPr lang="en-US" sz="2000" i="1" smtClean="0">
                        <a:latin typeface="Cambria Math"/>
                        <a:ea typeface="Cambria Math"/>
                      </a:rPr>
                      <m:t>𝛽</m:t>
                    </m:r>
                  </m:oMath>
                </a14:m>
                <a:r>
                  <a:rPr lang="en-US" sz="2000" baseline="30000" dirty="0" smtClean="0">
                    <a:latin typeface="Arial" panose="020B0604020202020204" pitchFamily="34" charset="0"/>
                    <a:cs typeface="Arial" panose="020B0604020202020204" pitchFamily="34" charset="0"/>
                  </a:rPr>
                  <a:t>1</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reflect </a:t>
                </a:r>
                <a:r>
                  <a:rPr lang="en-US" sz="2000" dirty="0" smtClean="0">
                    <a:latin typeface="Arial" panose="020B0604020202020204" pitchFamily="34" charset="0"/>
                    <a:cs typeface="Arial" panose="020B0604020202020204" pitchFamily="34" charset="0"/>
                  </a:rPr>
                  <a:t>cross-sectional </a:t>
                </a:r>
                <a:r>
                  <a:rPr lang="en-US" sz="2000" dirty="0">
                    <a:latin typeface="Arial" panose="020B0604020202020204" pitchFamily="34" charset="0"/>
                    <a:cs typeface="Arial" panose="020B0604020202020204" pitchFamily="34" charset="0"/>
                  </a:rPr>
                  <a:t>differences in balance sheet compositions on the liquidity risk </a:t>
                </a:r>
                <a:r>
                  <a:rPr lang="en-US" sz="2000" dirty="0" smtClean="0">
                    <a:latin typeface="Arial" panose="020B0604020202020204" pitchFamily="34" charset="0"/>
                    <a:cs typeface="Arial" panose="020B0604020202020204" pitchFamily="34" charset="0"/>
                  </a:rPr>
                  <a:t>effects, or with facility use</a:t>
                </a:r>
              </a:p>
              <a:p>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81000" y="1981200"/>
                <a:ext cx="8382000" cy="4691605"/>
              </a:xfrm>
              <a:prstGeom prst="rect">
                <a:avLst/>
              </a:prstGeom>
              <a:blipFill rotWithShape="1">
                <a:blip r:embed="rId3"/>
                <a:stretch>
                  <a:fillRect l="-655" t="-519" r="-1600"/>
                </a:stretch>
              </a:blipFill>
            </p:spPr>
            <p:txBody>
              <a:bodyPr/>
              <a:lstStyle/>
              <a:p>
                <a:r>
                  <a:rPr lang="en-US">
                    <a:noFill/>
                  </a:rPr>
                  <a:t> </a:t>
                </a:r>
              </a:p>
            </p:txBody>
          </p:sp>
        </mc:Fallback>
      </mc:AlternateContent>
      <p:sp>
        <p:nvSpPr>
          <p:cNvPr id="12"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p:cNvSpPr>
            <a:spLocks noChangeArrowheads="1"/>
          </p:cNvSpPr>
          <p:nvPr/>
        </p:nvSpPr>
        <p:spPr bwMode="auto">
          <a:xfrm>
            <a:off x="0" y="238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altLang="en-US" sz="600" b="0" i="0" u="none" strike="noStrike" cap="none" normalizeH="0" baseline="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2094509717"/>
              </p:ext>
            </p:extLst>
          </p:nvPr>
        </p:nvGraphicFramePr>
        <p:xfrm>
          <a:off x="2028825" y="762000"/>
          <a:ext cx="5086350" cy="1116013"/>
        </p:xfrm>
        <a:graphic>
          <a:graphicData uri="http://schemas.openxmlformats.org/presentationml/2006/ole">
            <mc:AlternateContent xmlns:mc="http://schemas.openxmlformats.org/markup-compatibility/2006">
              <mc:Choice xmlns:v="urn:schemas-microsoft-com:vml" Requires="v">
                <p:oleObj spid="_x0000_s1094" name="Equation" r:id="rId4" imgW="2641320" imgH="583920" progId="Equation.DSMT4">
                  <p:embed/>
                </p:oleObj>
              </mc:Choice>
              <mc:Fallback>
                <p:oleObj name="Equation" r:id="rId4" imgW="2641320" imgH="583920" progId="Equation.DSMT4">
                  <p:embed/>
                  <p:pic>
                    <p:nvPicPr>
                      <p:cNvPr id="0" name="Object 16"/>
                      <p:cNvPicPr>
                        <a:picLocks noChangeAspect="1" noChangeArrowheads="1"/>
                      </p:cNvPicPr>
                      <p:nvPr/>
                    </p:nvPicPr>
                    <p:blipFill>
                      <a:blip r:embed="rId5"/>
                      <a:srcRect/>
                      <a:stretch>
                        <a:fillRect/>
                      </a:stretch>
                    </p:blipFill>
                    <p:spPr bwMode="auto">
                      <a:xfrm>
                        <a:off x="2028825" y="762000"/>
                        <a:ext cx="5086350" cy="1116013"/>
                      </a:xfrm>
                      <a:prstGeom prst="rect">
                        <a:avLst/>
                      </a:prstGeom>
                      <a:no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989568647"/>
              </p:ext>
            </p:extLst>
          </p:nvPr>
        </p:nvGraphicFramePr>
        <p:xfrm>
          <a:off x="5638800" y="5791200"/>
          <a:ext cx="914400" cy="444843"/>
        </p:xfrm>
        <a:graphic>
          <a:graphicData uri="http://schemas.openxmlformats.org/presentationml/2006/ole">
            <mc:AlternateContent xmlns:mc="http://schemas.openxmlformats.org/markup-compatibility/2006">
              <mc:Choice xmlns:v="urn:schemas-microsoft-com:vml" Requires="v">
                <p:oleObj spid="_x0000_s1095" name="Equation" r:id="rId6" imgW="469800" imgH="228600" progId="Equation.DSMT4">
                  <p:embed/>
                </p:oleObj>
              </mc:Choice>
              <mc:Fallback>
                <p:oleObj name="Equation" r:id="rId6" imgW="469800" imgH="228600" progId="Equation.DSMT4">
                  <p:embed/>
                  <p:pic>
                    <p:nvPicPr>
                      <p:cNvPr id="0" name=""/>
                      <p:cNvPicPr/>
                      <p:nvPr/>
                    </p:nvPicPr>
                    <p:blipFill>
                      <a:blip r:embed="rId7"/>
                      <a:stretch>
                        <a:fillRect/>
                      </a:stretch>
                    </p:blipFill>
                    <p:spPr>
                      <a:xfrm>
                        <a:off x="5638800" y="5791200"/>
                        <a:ext cx="914400" cy="444843"/>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D3D5CB7C-9259-4864-B3F8-C889525AFFC5}" type="slidenum">
              <a:rPr lang="en-US" smtClean="0"/>
              <a:t>20</a:t>
            </a:fld>
            <a:endParaRPr lang="en-US"/>
          </a:p>
        </p:txBody>
      </p:sp>
    </p:spTree>
    <p:extLst>
      <p:ext uri="{BB962C8B-B14F-4D97-AF65-F5344CB8AC3E}">
        <p14:creationId xmlns:p14="http://schemas.microsoft.com/office/powerpoint/2010/main" val="521803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algn="l"/>
            <a:r>
              <a:rPr lang="en-US" sz="2400" b="1" dirty="0" smtClean="0"/>
              <a:t>The regression sample: Large </a:t>
            </a:r>
            <a:r>
              <a:rPr lang="en-US" sz="2400" b="1" dirty="0"/>
              <a:t>U.S. Bank-holding </a:t>
            </a:r>
            <a:r>
              <a:rPr lang="en-US" sz="2400" b="1" dirty="0" smtClean="0"/>
              <a:t>Companies</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9162850"/>
              </p:ext>
            </p:extLst>
          </p:nvPr>
        </p:nvGraphicFramePr>
        <p:xfrm>
          <a:off x="228599" y="762000"/>
          <a:ext cx="8458202" cy="5995881"/>
        </p:xfrm>
        <a:graphic>
          <a:graphicData uri="http://schemas.openxmlformats.org/drawingml/2006/table">
            <a:tbl>
              <a:tblPr firstRow="1" firstCol="1" bandRow="1"/>
              <a:tblGrid>
                <a:gridCol w="3618073"/>
                <a:gridCol w="226563"/>
                <a:gridCol w="933722"/>
                <a:gridCol w="1460303"/>
                <a:gridCol w="1267434"/>
                <a:gridCol w="952107"/>
              </a:tblGrid>
              <a:tr h="519712">
                <a:tc>
                  <a:txBody>
                    <a:bodyPr/>
                    <a:lstStyle/>
                    <a:p>
                      <a:pPr marL="0" marR="0">
                        <a:lnSpc>
                          <a:spcPct val="115000"/>
                        </a:lnSpc>
                        <a:spcBef>
                          <a:spcPts val="0"/>
                        </a:spcBef>
                        <a:spcAft>
                          <a:spcPts val="0"/>
                        </a:spcAft>
                      </a:pPr>
                      <a:r>
                        <a:rPr lang="en-US" sz="1600" b="1" i="1"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With Foreign </a:t>
                      </a:r>
                      <a:r>
                        <a:rPr lang="en-US" sz="1600" dirty="0" smtClean="0">
                          <a:effectLst/>
                          <a:latin typeface="Times New Roman"/>
                          <a:ea typeface="Times New Roman"/>
                          <a:cs typeface="Times New Roman"/>
                        </a:rPr>
                        <a:t>Affiliates (</a:t>
                      </a:r>
                      <a:r>
                        <a:rPr lang="en-US" sz="1600" b="1" dirty="0">
                          <a:effectLst/>
                          <a:latin typeface="Times New Roman"/>
                          <a:ea typeface="Times New Roman"/>
                          <a:cs typeface="Times New Roman"/>
                        </a:rPr>
                        <a:t>n=23</a:t>
                      </a:r>
                      <a:r>
                        <a:rPr lang="en-US" sz="1600" dirty="0">
                          <a:effectLst/>
                          <a:latin typeface="Times New Roman"/>
                          <a:ea typeface="Times New Roman"/>
                          <a:cs typeface="Times New Roman"/>
                        </a:rPr>
                        <a:t>)</a:t>
                      </a:r>
                      <a:endParaRPr lang="en-US" sz="16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Without Foreign Affiliates (</a:t>
                      </a:r>
                      <a:r>
                        <a:rPr lang="en-US" sz="1600" b="1" dirty="0">
                          <a:effectLst/>
                          <a:latin typeface="Times New Roman"/>
                          <a:ea typeface="Times New Roman"/>
                          <a:cs typeface="Times New Roman"/>
                        </a:rPr>
                        <a:t>n=73</a:t>
                      </a:r>
                      <a:r>
                        <a:rPr lang="en-US" sz="1600" dirty="0">
                          <a:effectLst/>
                          <a:latin typeface="Times New Roman"/>
                          <a:ea typeface="Times New Roman"/>
                          <a:cs typeface="Times New Roman"/>
                        </a:rPr>
                        <a:t>)</a:t>
                      </a:r>
                      <a:endParaRPr lang="en-US" sz="16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259856">
                <a:tc>
                  <a:txBody>
                    <a:bodyPr/>
                    <a:lstStyle/>
                    <a:p>
                      <a:pPr marL="0" marR="0">
                        <a:lnSpc>
                          <a:spcPct val="115000"/>
                        </a:lnSpc>
                        <a:spcBef>
                          <a:spcPts val="0"/>
                        </a:spcBef>
                        <a:spcAft>
                          <a:spcPts val="0"/>
                        </a:spcAft>
                      </a:pPr>
                      <a:r>
                        <a:rPr lang="en-US" sz="1600" dirty="0">
                          <a:solidFill>
                            <a:srgbClr val="000000"/>
                          </a:solidFill>
                          <a:effectLst/>
                          <a:latin typeface="Times New Roman"/>
                          <a:ea typeface="Times New Roman"/>
                          <a:cs typeface="Times New Roman"/>
                        </a:rPr>
                        <a:t>Variable</a:t>
                      </a:r>
                      <a:endParaRPr lang="en-US" sz="16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400" dirty="0">
                          <a:solidFill>
                            <a:srgbClr val="000000"/>
                          </a:solidFill>
                          <a:effectLst/>
                          <a:latin typeface="Times New Roman"/>
                          <a:ea typeface="Times New Roman"/>
                          <a:cs typeface="Times New Roman"/>
                        </a:rPr>
                        <a:t>Median</a:t>
                      </a:r>
                      <a:endParaRPr lang="en-US" sz="14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400" dirty="0">
                          <a:solidFill>
                            <a:srgbClr val="000000"/>
                          </a:solidFill>
                          <a:effectLst/>
                          <a:latin typeface="Times New Roman"/>
                          <a:ea typeface="Times New Roman"/>
                          <a:cs typeface="Times New Roman"/>
                        </a:rPr>
                        <a:t>SD</a:t>
                      </a:r>
                      <a:endParaRPr lang="en-US" sz="14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Times New Roman"/>
                          <a:ea typeface="Times New Roman"/>
                          <a:cs typeface="Times New Roman"/>
                        </a:rPr>
                        <a:t>Median</a:t>
                      </a:r>
                      <a:endParaRPr lang="en-US" sz="14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Times New Roman"/>
                          <a:ea typeface="Times New Roman"/>
                          <a:cs typeface="Times New Roman"/>
                        </a:rPr>
                        <a:t>SD</a:t>
                      </a:r>
                      <a:endParaRPr lang="en-US" sz="14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259856">
                <a:tc gridSpan="6">
                  <a:txBody>
                    <a:bodyPr/>
                    <a:lstStyle/>
                    <a:p>
                      <a:pPr marL="0" marR="0">
                        <a:lnSpc>
                          <a:spcPct val="115000"/>
                        </a:lnSpc>
                        <a:spcBef>
                          <a:spcPts val="0"/>
                        </a:spcBef>
                        <a:spcAft>
                          <a:spcPts val="0"/>
                        </a:spcAft>
                      </a:pPr>
                      <a:r>
                        <a:rPr lang="en-US" sz="1600" dirty="0" smtClean="0">
                          <a:effectLst/>
                          <a:latin typeface="Times New Roman"/>
                          <a:ea typeface="Times New Roman"/>
                          <a:cs typeface="Times New Roman"/>
                        </a:rPr>
                        <a:t>Balance </a:t>
                      </a:r>
                      <a:r>
                        <a:rPr lang="en-US" sz="1600" dirty="0">
                          <a:effectLst/>
                          <a:latin typeface="Times New Roman"/>
                          <a:ea typeface="Times New Roman"/>
                          <a:cs typeface="Times New Roman"/>
                        </a:rPr>
                        <a:t>sheet data (for each bank </a:t>
                      </a:r>
                      <a:r>
                        <a:rPr lang="en-US" sz="1600" i="1" dirty="0">
                          <a:effectLst/>
                          <a:latin typeface="Times New Roman"/>
                          <a:ea typeface="Times New Roman"/>
                          <a:cs typeface="Times New Roman"/>
                        </a:rPr>
                        <a:t>i</a:t>
                      </a:r>
                      <a:r>
                        <a:rPr lang="en-US" sz="1600" dirty="0">
                          <a:effectLst/>
                          <a:latin typeface="Times New Roman"/>
                          <a:ea typeface="Times New Roman"/>
                          <a:cs typeface="Times New Roman"/>
                        </a:rPr>
                        <a:t> and quarter </a:t>
                      </a:r>
                      <a:r>
                        <a:rPr lang="en-US" sz="1600" i="1" dirty="0">
                          <a:effectLst/>
                          <a:latin typeface="Times New Roman"/>
                          <a:ea typeface="Times New Roman"/>
                          <a:cs typeface="Times New Roman"/>
                        </a:rPr>
                        <a:t>t</a:t>
                      </a:r>
                      <a:r>
                        <a:rPr lang="en-US" sz="1600" dirty="0" smtClean="0">
                          <a:effectLst/>
                          <a:latin typeface="Times New Roman"/>
                          <a:ea typeface="Times New Roman"/>
                          <a:cs typeface="Times New Roman"/>
                        </a:rPr>
                        <a:t>): </a:t>
                      </a:r>
                      <a:r>
                        <a:rPr lang="en-US" sz="1600" b="1" dirty="0" smtClean="0"/>
                        <a:t>2006Q1 to 2012Q4 </a:t>
                      </a:r>
                      <a:endParaRPr lang="en-US" sz="16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5313">
                <a:tc gridSpan="2">
                  <a:txBody>
                    <a:bodyPr/>
                    <a:lstStyle/>
                    <a:p>
                      <a:pPr marL="0" marR="0">
                        <a:lnSpc>
                          <a:spcPct val="115000"/>
                        </a:lnSpc>
                        <a:spcBef>
                          <a:spcPts val="0"/>
                        </a:spcBef>
                        <a:spcAft>
                          <a:spcPts val="0"/>
                        </a:spcAft>
                      </a:pPr>
                      <a:r>
                        <a:rPr lang="en-US" sz="1800" i="1" dirty="0">
                          <a:effectLst/>
                          <a:latin typeface="Times New Roman"/>
                          <a:ea typeface="Times New Roman"/>
                          <a:cs typeface="Times New Roman"/>
                        </a:rPr>
                        <a:t>Dependent Variables</a:t>
                      </a:r>
                      <a:endParaRPr lang="en-US" sz="18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nSpc>
                          <a:spcPct val="115000"/>
                        </a:lnSpc>
                      </a:pPr>
                      <a:endParaRPr lang="en-US" sz="1600">
                        <a:effectLst/>
                        <a:latin typeface="Calibri"/>
                        <a:cs typeface="Times New Roman"/>
                      </a:endParaRPr>
                    </a:p>
                  </a:txBody>
                  <a:tcPr marL="68580" marR="68580" marT="0" marB="0" anchor="b">
                    <a:lnL>
                      <a:noFill/>
                    </a:lnL>
                    <a:lnR>
                      <a:noFill/>
                    </a:lnR>
                    <a:lnT>
                      <a:noFill/>
                    </a:lnT>
                    <a:lnB>
                      <a:noFill/>
                    </a:lnB>
                  </a:tcPr>
                </a:tc>
                <a:tc>
                  <a:txBody>
                    <a:bodyPr/>
                    <a:lstStyle/>
                    <a:p>
                      <a:endParaRPr lang="en-US" dirty="0"/>
                    </a:p>
                  </a:txBody>
                  <a:tcPr marL="68580" marR="68580" marT="0" marB="0" anchor="b">
                    <a:lnL>
                      <a:noFill/>
                    </a:lnL>
                    <a:lnR>
                      <a:noFill/>
                    </a:lnR>
                    <a:lnT>
                      <a:noFill/>
                    </a:lnT>
                    <a:lnB>
                      <a:noFill/>
                    </a:lnB>
                  </a:tcPr>
                </a:tc>
                <a:tc>
                  <a:txBody>
                    <a:bodyPr/>
                    <a:lstStyle/>
                    <a:p>
                      <a:pPr>
                        <a:lnSpc>
                          <a:spcPct val="115000"/>
                        </a:lnSpc>
                      </a:pPr>
                      <a:endParaRPr lang="en-US" sz="1600" dirty="0">
                        <a:effectLst/>
                        <a:latin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600">
                        <a:effectLst/>
                        <a:latin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600">
                        <a:effectLst/>
                        <a:latin typeface="Calibri"/>
                        <a:cs typeface="Times New Roman"/>
                      </a:endParaRPr>
                    </a:p>
                  </a:txBody>
                  <a:tcPr marL="68580" marR="68580" marT="0" marB="0" anchor="b">
                    <a:lnL>
                      <a:noFill/>
                    </a:lnL>
                    <a:lnR>
                      <a:noFill/>
                    </a:lnR>
                    <a:lnT>
                      <a:noFill/>
                    </a:lnT>
                    <a:lnB>
                      <a:noFill/>
                    </a:lnB>
                  </a:tcPr>
                </a:tc>
              </a:tr>
              <a:tr h="333248">
                <a:tc gridSpan="2">
                  <a:txBody>
                    <a:bodyPr/>
                    <a:lstStyle/>
                    <a:p>
                      <a:pPr marL="0" marR="0">
                        <a:lnSpc>
                          <a:spcPct val="115000"/>
                        </a:lnSpc>
                        <a:spcBef>
                          <a:spcPts val="0"/>
                        </a:spcBef>
                        <a:spcAft>
                          <a:spcPts val="0"/>
                        </a:spcAft>
                      </a:pPr>
                      <a:r>
                        <a:rPr lang="en-US" sz="1800">
                          <a:solidFill>
                            <a:srgbClr val="000000"/>
                          </a:solidFill>
                          <a:effectLst/>
                          <a:latin typeface="Times New Roman"/>
                          <a:ea typeface="Times New Roman"/>
                          <a:cs typeface="Times New Roman"/>
                        </a:rPr>
                        <a:t>Δ Credit/(Assets + Commitments) (%)</a:t>
                      </a:r>
                      <a:endParaRPr lang="en-US" sz="180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0.18</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2.73</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0.55</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2.48</a:t>
                      </a:r>
                      <a:endParaRPr lang="en-US" sz="1800">
                        <a:effectLst/>
                        <a:latin typeface="Calibri"/>
                        <a:ea typeface="Calibri"/>
                        <a:cs typeface="Times New Roman"/>
                      </a:endParaRPr>
                    </a:p>
                  </a:txBody>
                  <a:tcPr marL="68580" marR="68580" marT="0" marB="0" anchor="b">
                    <a:lnL>
                      <a:noFill/>
                    </a:lnL>
                    <a:lnR>
                      <a:noFill/>
                    </a:lnR>
                    <a:lnT>
                      <a:noFill/>
                    </a:lnT>
                    <a:lnB>
                      <a:noFill/>
                    </a:lnB>
                  </a:tcPr>
                </a:tc>
              </a:tr>
              <a:tr h="259856">
                <a:tc gridSpan="2">
                  <a:txBody>
                    <a:bodyPr/>
                    <a:lstStyle/>
                    <a:p>
                      <a:pPr marL="0" marR="0">
                        <a:lnSpc>
                          <a:spcPct val="115000"/>
                        </a:lnSpc>
                        <a:spcBef>
                          <a:spcPts val="0"/>
                        </a:spcBef>
                        <a:spcAft>
                          <a:spcPts val="0"/>
                        </a:spcAft>
                      </a:pPr>
                      <a:r>
                        <a:rPr lang="en-US" sz="1800">
                          <a:solidFill>
                            <a:srgbClr val="000000"/>
                          </a:solidFill>
                          <a:effectLst/>
                          <a:latin typeface="Times New Roman"/>
                          <a:ea typeface="Times New Roman"/>
                          <a:cs typeface="Times New Roman"/>
                        </a:rPr>
                        <a:t>Δ Domestic C&amp;I Loans/Assets (%)</a:t>
                      </a:r>
                      <a:endParaRPr lang="en-US" sz="180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0.09</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0.74</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0.11</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0.74</a:t>
                      </a:r>
                      <a:endParaRPr lang="en-US" sz="1800" dirty="0">
                        <a:effectLst/>
                        <a:latin typeface="Calibri"/>
                        <a:ea typeface="Calibri"/>
                        <a:cs typeface="Times New Roman"/>
                      </a:endParaRPr>
                    </a:p>
                  </a:txBody>
                  <a:tcPr marL="68580" marR="68580" marT="0" marB="0" anchor="b">
                    <a:lnL>
                      <a:noFill/>
                    </a:lnL>
                    <a:lnR>
                      <a:noFill/>
                    </a:lnR>
                    <a:lnT>
                      <a:noFill/>
                    </a:lnT>
                    <a:lnB>
                      <a:noFill/>
                    </a:lnB>
                  </a:tcPr>
                </a:tc>
              </a:tr>
              <a:tr h="259856">
                <a:tc gridSpan="2">
                  <a:txBody>
                    <a:bodyPr/>
                    <a:lstStyle/>
                    <a:p>
                      <a:pPr marL="0" marR="0">
                        <a:lnSpc>
                          <a:spcPct val="115000"/>
                        </a:lnSpc>
                        <a:spcBef>
                          <a:spcPts val="0"/>
                        </a:spcBef>
                        <a:spcAft>
                          <a:spcPts val="0"/>
                        </a:spcAft>
                      </a:pPr>
                      <a:r>
                        <a:rPr lang="en-US" sz="1800" dirty="0">
                          <a:solidFill>
                            <a:srgbClr val="000000"/>
                          </a:solidFill>
                          <a:effectLst/>
                          <a:latin typeface="Times New Roman"/>
                          <a:ea typeface="Times New Roman"/>
                          <a:cs typeface="Times New Roman"/>
                        </a:rPr>
                        <a:t>Δ Foreign C&amp;I Loans/Assets (%)</a:t>
                      </a:r>
                      <a:endParaRPr lang="en-US" sz="1800" dirty="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0.17</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0.06</a:t>
                      </a:r>
                      <a:endParaRPr lang="en-US" sz="1800" dirty="0">
                        <a:effectLst/>
                        <a:latin typeface="Calibri"/>
                        <a:ea typeface="Calibri"/>
                        <a:cs typeface="Times New Roman"/>
                      </a:endParaRPr>
                    </a:p>
                  </a:txBody>
                  <a:tcPr marL="68580" marR="68580" marT="0" marB="0" anchor="b">
                    <a:lnL>
                      <a:noFill/>
                    </a:lnL>
                    <a:lnR>
                      <a:noFill/>
                    </a:lnR>
                    <a:lnT>
                      <a:noFill/>
                    </a:lnT>
                    <a:lnB>
                      <a:noFill/>
                    </a:lnB>
                  </a:tcPr>
                </a:tc>
              </a:tr>
              <a:tr h="305313">
                <a:tc gridSpan="2">
                  <a:txBody>
                    <a:bodyPr/>
                    <a:lstStyle/>
                    <a:p>
                      <a:pPr marL="0" marR="0">
                        <a:lnSpc>
                          <a:spcPct val="115000"/>
                        </a:lnSpc>
                        <a:spcBef>
                          <a:spcPts val="0"/>
                        </a:spcBef>
                        <a:spcAft>
                          <a:spcPts val="0"/>
                        </a:spcAft>
                      </a:pPr>
                      <a:r>
                        <a:rPr lang="en-US" sz="1800" dirty="0">
                          <a:solidFill>
                            <a:srgbClr val="000000"/>
                          </a:solidFill>
                          <a:effectLst/>
                          <a:latin typeface="Times New Roman"/>
                          <a:ea typeface="Times New Roman"/>
                          <a:cs typeface="Times New Roman"/>
                        </a:rPr>
                        <a:t>Δ Cross-Border Claims/Assets (%)</a:t>
                      </a:r>
                      <a:endParaRPr lang="en-US" sz="1800" dirty="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0.01</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1.19</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a:noFill/>
                    </a:lnT>
                    <a:lnB>
                      <a:noFill/>
                    </a:lnB>
                  </a:tcPr>
                </a:tc>
              </a:tr>
              <a:tr h="305313">
                <a:tc gridSpan="2">
                  <a:txBody>
                    <a:bodyPr/>
                    <a:lstStyle/>
                    <a:p>
                      <a:pPr marL="0" marR="0">
                        <a:lnSpc>
                          <a:spcPct val="115000"/>
                        </a:lnSpc>
                        <a:spcBef>
                          <a:spcPts val="0"/>
                        </a:spcBef>
                        <a:spcAft>
                          <a:spcPts val="0"/>
                        </a:spcAft>
                      </a:pPr>
                      <a:r>
                        <a:rPr lang="en-US" sz="1800" dirty="0">
                          <a:effectLst/>
                          <a:latin typeface="Times New Roman"/>
                          <a:ea typeface="Times New Roman"/>
                          <a:cs typeface="Times New Roman"/>
                        </a:rPr>
                        <a:t>Δ Foreign-Office Claims/Assets (%)</a:t>
                      </a:r>
                      <a:endParaRPr lang="en-US" sz="1800" dirty="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0.01</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0.90</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a:effectLst/>
                        <a:latin typeface="Calibri"/>
                        <a:cs typeface="Times New Roman"/>
                      </a:endParaRPr>
                    </a:p>
                  </a:txBody>
                  <a:tcPr marL="68580" marR="68580" marT="0" marB="0" anchor="b">
                    <a:lnL>
                      <a:noFill/>
                    </a:lnL>
                    <a:lnR>
                      <a:noFill/>
                    </a:lnR>
                    <a:lnT>
                      <a:noFill/>
                    </a:lnT>
                    <a:lnB>
                      <a:noFill/>
                    </a:lnB>
                  </a:tcPr>
                </a:tc>
              </a:tr>
              <a:tr h="228049">
                <a:tc gridSpan="2">
                  <a:txBody>
                    <a:bodyPr/>
                    <a:lstStyle/>
                    <a:p>
                      <a:pPr marL="0" marR="0">
                        <a:lnSpc>
                          <a:spcPct val="115000"/>
                        </a:lnSpc>
                        <a:spcBef>
                          <a:spcPts val="0"/>
                        </a:spcBef>
                        <a:spcAft>
                          <a:spcPts val="0"/>
                        </a:spcAft>
                      </a:pPr>
                      <a:r>
                        <a:rPr lang="en-US" sz="1800" dirty="0">
                          <a:solidFill>
                            <a:srgbClr val="000000"/>
                          </a:solidFill>
                          <a:effectLst/>
                          <a:latin typeface="Times New Roman"/>
                          <a:ea typeface="Times New Roman"/>
                          <a:cs typeface="Times New Roman"/>
                        </a:rPr>
                        <a:t>Δ Net Due To (Head Office)/Assets (%)</a:t>
                      </a:r>
                      <a:endParaRPr lang="en-US" sz="1800" dirty="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1.54</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a:noFill/>
                    </a:lnT>
                    <a:lnB>
                      <a:noFill/>
                    </a:lnB>
                  </a:tcPr>
                </a:tc>
              </a:tr>
              <a:tr h="404833">
                <a:tc gridSpan="2">
                  <a:txBody>
                    <a:bodyPr/>
                    <a:lstStyle/>
                    <a:p>
                      <a:pPr marL="0" marR="0">
                        <a:lnSpc>
                          <a:spcPct val="115000"/>
                        </a:lnSpc>
                        <a:spcBef>
                          <a:spcPts val="0"/>
                        </a:spcBef>
                        <a:spcAft>
                          <a:spcPts val="0"/>
                        </a:spcAft>
                      </a:pPr>
                      <a:r>
                        <a:rPr lang="en-US" sz="1800" i="1" dirty="0">
                          <a:effectLst/>
                          <a:latin typeface="Times New Roman"/>
                          <a:ea typeface="Times New Roman"/>
                          <a:cs typeface="Times New Roman"/>
                        </a:rPr>
                        <a:t>Independent Variables</a:t>
                      </a:r>
                      <a:endParaRPr lang="en-US" sz="1800" dirty="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a:lnSpc>
                          <a:spcPct val="115000"/>
                        </a:lnSpc>
                      </a:pPr>
                      <a:endParaRPr lang="en-US" sz="1800">
                        <a:effectLst/>
                        <a:latin typeface="Calibri"/>
                        <a:cs typeface="Times New Roman"/>
                      </a:endParaRPr>
                    </a:p>
                  </a:txBody>
                  <a:tcPr marL="68580" marR="68580" marT="0" marB="0" anchor="b">
                    <a:lnL>
                      <a:noFill/>
                    </a:lnL>
                    <a:lnR>
                      <a:noFill/>
                    </a:lnR>
                    <a:lnT>
                      <a:noFill/>
                    </a:lnT>
                    <a:lnB>
                      <a:noFill/>
                    </a:lnB>
                  </a:tcPr>
                </a:tc>
                <a:tc>
                  <a:txBody>
                    <a:bodyPr/>
                    <a:lstStyle/>
                    <a:p>
                      <a:endParaRPr lang="en-US"/>
                    </a:p>
                  </a:txBody>
                  <a:tcPr marL="68580" marR="68580" marT="0" marB="0" anchor="b">
                    <a:lnL>
                      <a:noFill/>
                    </a:lnL>
                    <a:lnR>
                      <a:noFill/>
                    </a:lnR>
                    <a:lnT>
                      <a:noFill/>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a:effectLst/>
                        <a:latin typeface="Calibri"/>
                        <a:cs typeface="Times New Roman"/>
                      </a:endParaRPr>
                    </a:p>
                  </a:txBody>
                  <a:tcPr marL="68580" marR="68580" marT="0" marB="0" anchor="b">
                    <a:lnL>
                      <a:noFill/>
                    </a:lnL>
                    <a:lnR>
                      <a:noFill/>
                    </a:lnR>
                    <a:lnT>
                      <a:noFill/>
                    </a:lnT>
                    <a:lnB>
                      <a:noFill/>
                    </a:lnB>
                  </a:tcPr>
                </a:tc>
              </a:tr>
              <a:tr h="259856">
                <a:tc gridSpan="2">
                  <a:txBody>
                    <a:bodyPr/>
                    <a:lstStyle/>
                    <a:p>
                      <a:pPr marL="0" marR="0">
                        <a:lnSpc>
                          <a:spcPct val="115000"/>
                        </a:lnSpc>
                        <a:spcBef>
                          <a:spcPts val="0"/>
                        </a:spcBef>
                        <a:spcAft>
                          <a:spcPts val="0"/>
                        </a:spcAft>
                      </a:pPr>
                      <a:r>
                        <a:rPr lang="en-US" sz="1800">
                          <a:solidFill>
                            <a:srgbClr val="000000"/>
                          </a:solidFill>
                          <a:effectLst/>
                          <a:latin typeface="Times New Roman"/>
                          <a:ea typeface="Times New Roman"/>
                          <a:cs typeface="Times New Roman"/>
                        </a:rPr>
                        <a:t>Illiquid Assets/Assets (%)</a:t>
                      </a:r>
                      <a:endParaRPr lang="en-US" sz="180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75.32</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18.28</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78.75</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14.60</a:t>
                      </a:r>
                      <a:endParaRPr lang="en-US" sz="1800">
                        <a:effectLst/>
                        <a:latin typeface="Calibri"/>
                        <a:ea typeface="Calibri"/>
                        <a:cs typeface="Times New Roman"/>
                      </a:endParaRPr>
                    </a:p>
                  </a:txBody>
                  <a:tcPr marL="68580" marR="68580" marT="0" marB="0" anchor="b">
                    <a:lnL>
                      <a:noFill/>
                    </a:lnL>
                    <a:lnR>
                      <a:noFill/>
                    </a:lnR>
                    <a:lnT>
                      <a:noFill/>
                    </a:lnT>
                    <a:lnB>
                      <a:noFill/>
                    </a:lnB>
                  </a:tcPr>
                </a:tc>
              </a:tr>
              <a:tr h="259856">
                <a:tc gridSpan="2">
                  <a:txBody>
                    <a:bodyPr/>
                    <a:lstStyle/>
                    <a:p>
                      <a:pPr marL="0" marR="0">
                        <a:lnSpc>
                          <a:spcPct val="115000"/>
                        </a:lnSpc>
                        <a:spcBef>
                          <a:spcPts val="0"/>
                        </a:spcBef>
                        <a:spcAft>
                          <a:spcPts val="0"/>
                        </a:spcAft>
                      </a:pPr>
                      <a:r>
                        <a:rPr lang="en-US" sz="1800">
                          <a:solidFill>
                            <a:srgbClr val="000000"/>
                          </a:solidFill>
                          <a:effectLst/>
                          <a:latin typeface="Times New Roman"/>
                          <a:ea typeface="Times New Roman"/>
                          <a:cs typeface="Times New Roman"/>
                        </a:rPr>
                        <a:t>Commitments Ratio (%)</a:t>
                      </a:r>
                      <a:endParaRPr lang="en-US" sz="180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27.48</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10.90</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19.02</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11.32</a:t>
                      </a:r>
                      <a:endParaRPr lang="en-US" sz="1800">
                        <a:effectLst/>
                        <a:latin typeface="Calibri"/>
                        <a:ea typeface="Calibri"/>
                        <a:cs typeface="Times New Roman"/>
                      </a:endParaRPr>
                    </a:p>
                  </a:txBody>
                  <a:tcPr marL="68580" marR="68580" marT="0" marB="0" anchor="b">
                    <a:lnL>
                      <a:noFill/>
                    </a:lnL>
                    <a:lnR>
                      <a:noFill/>
                    </a:lnR>
                    <a:lnT>
                      <a:noFill/>
                    </a:lnT>
                    <a:lnB>
                      <a:noFill/>
                    </a:lnB>
                  </a:tcPr>
                </a:tc>
              </a:tr>
              <a:tr h="259856">
                <a:tc gridSpan="2">
                  <a:txBody>
                    <a:bodyPr/>
                    <a:lstStyle/>
                    <a:p>
                      <a:pPr marL="0" marR="0">
                        <a:lnSpc>
                          <a:spcPct val="115000"/>
                        </a:lnSpc>
                        <a:spcBef>
                          <a:spcPts val="0"/>
                        </a:spcBef>
                        <a:spcAft>
                          <a:spcPts val="0"/>
                        </a:spcAft>
                      </a:pPr>
                      <a:r>
                        <a:rPr lang="en-US" sz="1800">
                          <a:solidFill>
                            <a:srgbClr val="000000"/>
                          </a:solidFill>
                          <a:effectLst/>
                          <a:latin typeface="Times New Roman"/>
                          <a:ea typeface="Times New Roman"/>
                          <a:cs typeface="Times New Roman"/>
                        </a:rPr>
                        <a:t>Log Real Assets</a:t>
                      </a:r>
                      <a:endParaRPr lang="en-US" sz="180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FF0000"/>
                          </a:solidFill>
                          <a:effectLst/>
                          <a:latin typeface="Times New Roman"/>
                          <a:ea typeface="Times New Roman"/>
                          <a:cs typeface="Times New Roman"/>
                        </a:rPr>
                        <a:t>18.89</a:t>
                      </a:r>
                      <a:endParaRPr lang="en-US" sz="1800" dirty="0">
                        <a:solidFill>
                          <a:srgbClr val="FF0000"/>
                        </a:solidFill>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FF0000"/>
                          </a:solidFill>
                          <a:effectLst/>
                          <a:latin typeface="Times New Roman"/>
                          <a:ea typeface="Times New Roman"/>
                          <a:cs typeface="Times New Roman"/>
                        </a:rPr>
                        <a:t>1.60</a:t>
                      </a:r>
                      <a:endParaRPr lang="en-US" sz="1800" dirty="0">
                        <a:solidFill>
                          <a:srgbClr val="FF0000"/>
                        </a:solidFill>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FF0000"/>
                          </a:solidFill>
                          <a:effectLst/>
                          <a:latin typeface="Times New Roman"/>
                          <a:ea typeface="Times New Roman"/>
                          <a:cs typeface="Times New Roman"/>
                        </a:rPr>
                        <a:t>16.72</a:t>
                      </a:r>
                      <a:endParaRPr lang="en-US" sz="1800" dirty="0">
                        <a:solidFill>
                          <a:srgbClr val="FF0000"/>
                        </a:solidFill>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FF0000"/>
                          </a:solidFill>
                          <a:effectLst/>
                          <a:latin typeface="Times New Roman"/>
                          <a:ea typeface="Times New Roman"/>
                          <a:cs typeface="Times New Roman"/>
                        </a:rPr>
                        <a:t>1.01</a:t>
                      </a:r>
                      <a:endParaRPr lang="en-US" sz="1800" dirty="0">
                        <a:solidFill>
                          <a:srgbClr val="FF0000"/>
                        </a:solidFill>
                        <a:effectLst/>
                        <a:latin typeface="Calibri"/>
                        <a:ea typeface="Calibri"/>
                        <a:cs typeface="Times New Roman"/>
                      </a:endParaRPr>
                    </a:p>
                  </a:txBody>
                  <a:tcPr marL="68580" marR="68580" marT="0" marB="0" anchor="b">
                    <a:lnL>
                      <a:noFill/>
                    </a:lnL>
                    <a:lnR>
                      <a:noFill/>
                    </a:lnR>
                    <a:lnT>
                      <a:noFill/>
                    </a:lnT>
                    <a:lnB>
                      <a:noFill/>
                    </a:lnB>
                  </a:tcPr>
                </a:tc>
              </a:tr>
              <a:tr h="259856">
                <a:tc gridSpan="2">
                  <a:txBody>
                    <a:bodyPr/>
                    <a:lstStyle/>
                    <a:p>
                      <a:pPr marL="0" marR="0">
                        <a:lnSpc>
                          <a:spcPct val="115000"/>
                        </a:lnSpc>
                        <a:spcBef>
                          <a:spcPts val="0"/>
                        </a:spcBef>
                        <a:spcAft>
                          <a:spcPts val="0"/>
                        </a:spcAft>
                      </a:pPr>
                      <a:r>
                        <a:rPr lang="en-US" sz="1800">
                          <a:solidFill>
                            <a:srgbClr val="000000"/>
                          </a:solidFill>
                          <a:effectLst/>
                          <a:latin typeface="Times New Roman"/>
                          <a:ea typeface="Times New Roman"/>
                          <a:cs typeface="Times New Roman"/>
                        </a:rPr>
                        <a:t>Core Deposits/Liabilities (%)</a:t>
                      </a:r>
                      <a:endParaRPr lang="en-US" sz="180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51.47</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21.46</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67.85</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16.70</a:t>
                      </a:r>
                      <a:endParaRPr lang="en-US" sz="1800">
                        <a:effectLst/>
                        <a:latin typeface="Calibri"/>
                        <a:ea typeface="Calibri"/>
                        <a:cs typeface="Times New Roman"/>
                      </a:endParaRPr>
                    </a:p>
                  </a:txBody>
                  <a:tcPr marL="68580" marR="68580" marT="0" marB="0" anchor="b">
                    <a:lnL>
                      <a:noFill/>
                    </a:lnL>
                    <a:lnR>
                      <a:noFill/>
                    </a:lnR>
                    <a:lnT>
                      <a:noFill/>
                    </a:lnT>
                    <a:lnB>
                      <a:noFill/>
                    </a:lnB>
                  </a:tcPr>
                </a:tc>
              </a:tr>
              <a:tr h="259856">
                <a:tc gridSpan="2">
                  <a:txBody>
                    <a:bodyPr/>
                    <a:lstStyle/>
                    <a:p>
                      <a:pPr marL="0" marR="0">
                        <a:lnSpc>
                          <a:spcPct val="115000"/>
                        </a:lnSpc>
                        <a:spcBef>
                          <a:spcPts val="0"/>
                        </a:spcBef>
                        <a:spcAft>
                          <a:spcPts val="0"/>
                        </a:spcAft>
                      </a:pPr>
                      <a:r>
                        <a:rPr lang="en-US" sz="1800">
                          <a:solidFill>
                            <a:srgbClr val="000000"/>
                          </a:solidFill>
                          <a:effectLst/>
                          <a:latin typeface="Times New Roman"/>
                          <a:ea typeface="Times New Roman"/>
                          <a:cs typeface="Times New Roman"/>
                        </a:rPr>
                        <a:t>Tier1 Capital/RWA (%)</a:t>
                      </a:r>
                      <a:endParaRPr lang="en-US" sz="180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10.90</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2.90</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11.05</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10.90</a:t>
                      </a:r>
                      <a:endParaRPr lang="en-US" sz="1800">
                        <a:effectLst/>
                        <a:latin typeface="Calibri"/>
                        <a:ea typeface="Calibri"/>
                        <a:cs typeface="Times New Roman"/>
                      </a:endParaRPr>
                    </a:p>
                  </a:txBody>
                  <a:tcPr marL="68580" marR="68580" marT="0" marB="0" anchor="b">
                    <a:lnL>
                      <a:noFill/>
                    </a:lnL>
                    <a:lnR>
                      <a:noFill/>
                    </a:lnR>
                    <a:lnT>
                      <a:noFill/>
                    </a:lnT>
                    <a:lnB>
                      <a:noFill/>
                    </a:lnB>
                  </a:tcPr>
                </a:tc>
              </a:tr>
              <a:tr h="350520">
                <a:tc gridSpan="2">
                  <a:txBody>
                    <a:bodyPr/>
                    <a:lstStyle/>
                    <a:p>
                      <a:pPr marL="0" marR="0">
                        <a:lnSpc>
                          <a:spcPct val="115000"/>
                        </a:lnSpc>
                        <a:spcBef>
                          <a:spcPts val="0"/>
                        </a:spcBef>
                        <a:spcAft>
                          <a:spcPts val="0"/>
                        </a:spcAft>
                      </a:pPr>
                      <a:r>
                        <a:rPr lang="en-US" sz="1800" dirty="0">
                          <a:solidFill>
                            <a:srgbClr val="000000"/>
                          </a:solidFill>
                          <a:effectLst/>
                          <a:latin typeface="Times New Roman"/>
                          <a:ea typeface="Times New Roman"/>
                          <a:cs typeface="Times New Roman"/>
                        </a:rPr>
                        <a:t>Net Due </a:t>
                      </a:r>
                      <a:r>
                        <a:rPr lang="en-US" sz="1800" dirty="0" smtClean="0">
                          <a:solidFill>
                            <a:srgbClr val="000000"/>
                          </a:solidFill>
                          <a:effectLst/>
                          <a:latin typeface="Times New Roman"/>
                          <a:ea typeface="Times New Roman"/>
                          <a:cs typeface="Times New Roman"/>
                        </a:rPr>
                        <a:t>To(Head </a:t>
                      </a:r>
                      <a:r>
                        <a:rPr lang="en-US" sz="1800" dirty="0">
                          <a:solidFill>
                            <a:srgbClr val="000000"/>
                          </a:solidFill>
                          <a:effectLst/>
                          <a:latin typeface="Times New Roman"/>
                          <a:ea typeface="Times New Roman"/>
                          <a:cs typeface="Times New Roman"/>
                        </a:rPr>
                        <a:t>Office)/</a:t>
                      </a:r>
                      <a:r>
                        <a:rPr lang="en-US" sz="1800" dirty="0" smtClean="0">
                          <a:solidFill>
                            <a:srgbClr val="000000"/>
                          </a:solidFill>
                          <a:effectLst/>
                          <a:latin typeface="Times New Roman"/>
                          <a:ea typeface="Times New Roman"/>
                          <a:cs typeface="Times New Roman"/>
                        </a:rPr>
                        <a:t>Liabilities(%)</a:t>
                      </a:r>
                      <a:endParaRPr lang="en-US" sz="1800" dirty="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FF0000"/>
                          </a:solidFill>
                          <a:effectLst/>
                          <a:latin typeface="Times New Roman"/>
                          <a:ea typeface="Times New Roman"/>
                          <a:cs typeface="Times New Roman"/>
                        </a:rPr>
                        <a:t>3.56</a:t>
                      </a:r>
                      <a:endParaRPr lang="en-US" sz="1800" dirty="0">
                        <a:solidFill>
                          <a:srgbClr val="FF0000"/>
                        </a:solidFill>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FF0000"/>
                          </a:solidFill>
                          <a:effectLst/>
                          <a:latin typeface="Times New Roman"/>
                          <a:ea typeface="Times New Roman"/>
                          <a:cs typeface="Times New Roman"/>
                        </a:rPr>
                        <a:t>8.62</a:t>
                      </a:r>
                      <a:endParaRPr lang="en-US" sz="1800" dirty="0">
                        <a:solidFill>
                          <a:srgbClr val="FF0000"/>
                        </a:solidFill>
                        <a:effectLst/>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a:noFill/>
                    </a:lnT>
                    <a:lnB>
                      <a:noFill/>
                    </a:lnB>
                  </a:tcPr>
                </a:tc>
              </a:tr>
              <a:tr h="259856">
                <a:tc gridSpan="2">
                  <a:txBody>
                    <a:bodyPr/>
                    <a:lstStyle/>
                    <a:p>
                      <a:pPr marL="0" marR="0">
                        <a:lnSpc>
                          <a:spcPct val="115000"/>
                        </a:lnSpc>
                        <a:spcBef>
                          <a:spcPts val="0"/>
                        </a:spcBef>
                        <a:spcAft>
                          <a:spcPts val="0"/>
                        </a:spcAft>
                      </a:pPr>
                      <a:r>
                        <a:rPr lang="en-US" sz="1800" dirty="0">
                          <a:solidFill>
                            <a:srgbClr val="000000"/>
                          </a:solidFill>
                          <a:effectLst/>
                          <a:latin typeface="Times New Roman"/>
                          <a:ea typeface="Times New Roman"/>
                          <a:cs typeface="Times New Roman"/>
                        </a:rPr>
                        <a:t>Facility Use</a:t>
                      </a:r>
                      <a:endParaRPr lang="en-US" sz="1800" dirty="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0.39</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0.37</a:t>
                      </a:r>
                      <a:endParaRPr lang="en-US" sz="1800" dirty="0">
                        <a:effectLst/>
                        <a:latin typeface="Calibri"/>
                        <a:ea typeface="Calibri"/>
                        <a:cs typeface="Times New Roman"/>
                      </a:endParaRPr>
                    </a:p>
                  </a:txBody>
                  <a:tcPr marL="68580" marR="68580" marT="0" marB="0" anchor="b">
                    <a:lnL>
                      <a:noFill/>
                    </a:lnL>
                    <a:lnR>
                      <a:noFill/>
                    </a:lnR>
                    <a:lnT>
                      <a:noFill/>
                    </a:lnT>
                    <a:lnB>
                      <a:noFill/>
                    </a:lnB>
                  </a:tcPr>
                </a:tc>
              </a:tr>
            </a:tbl>
          </a:graphicData>
        </a:graphic>
      </p:graphicFrame>
      <p:sp>
        <p:nvSpPr>
          <p:cNvPr id="3" name="Slide Number Placeholder 2"/>
          <p:cNvSpPr>
            <a:spLocks noGrp="1"/>
          </p:cNvSpPr>
          <p:nvPr>
            <p:ph type="sldNum" sz="quarter" idx="12"/>
          </p:nvPr>
        </p:nvSpPr>
        <p:spPr/>
        <p:txBody>
          <a:bodyPr/>
          <a:lstStyle/>
          <a:p>
            <a:fld id="{D3D5CB7C-9259-4864-B3F8-C889525AFFC5}" type="slidenum">
              <a:rPr lang="en-US" smtClean="0"/>
              <a:t>21</a:t>
            </a:fld>
            <a:endParaRPr lang="en-US"/>
          </a:p>
        </p:txBody>
      </p:sp>
      <p:sp>
        <p:nvSpPr>
          <p:cNvPr id="4" name="TextBox 3"/>
          <p:cNvSpPr txBox="1"/>
          <p:nvPr/>
        </p:nvSpPr>
        <p:spPr>
          <a:xfrm>
            <a:off x="7703128" y="990600"/>
            <a:ext cx="762000" cy="369332"/>
          </a:xfrm>
          <a:prstGeom prst="rect">
            <a:avLst/>
          </a:prstGeom>
          <a:noFill/>
          <a:ln>
            <a:solidFill>
              <a:srgbClr val="FF0000"/>
            </a:solidFill>
          </a:ln>
        </p:spPr>
        <p:txBody>
          <a:bodyPr wrap="square" rtlCol="0">
            <a:spAutoFit/>
          </a:bodyPr>
          <a:lstStyle/>
          <a:p>
            <a:endParaRPr lang="en-US" dirty="0"/>
          </a:p>
        </p:txBody>
      </p:sp>
      <p:sp>
        <p:nvSpPr>
          <p:cNvPr id="6" name="TextBox 5"/>
          <p:cNvSpPr txBox="1"/>
          <p:nvPr/>
        </p:nvSpPr>
        <p:spPr>
          <a:xfrm>
            <a:off x="4724400" y="990600"/>
            <a:ext cx="762000" cy="369332"/>
          </a:xfrm>
          <a:prstGeom prst="rect">
            <a:avLst/>
          </a:prstGeom>
          <a:noFill/>
          <a:ln>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4148232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algn="l"/>
            <a:r>
              <a:rPr lang="en-US" sz="2400" b="1" dirty="0" smtClean="0"/>
              <a:t>The regression sample: Large </a:t>
            </a:r>
            <a:r>
              <a:rPr lang="en-US" sz="2400" b="1" dirty="0"/>
              <a:t>U.S. Bank-holding </a:t>
            </a:r>
            <a:r>
              <a:rPr lang="en-US" sz="2400" b="1" dirty="0" smtClean="0"/>
              <a:t>Companies</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95571630"/>
              </p:ext>
            </p:extLst>
          </p:nvPr>
        </p:nvGraphicFramePr>
        <p:xfrm>
          <a:off x="228599" y="762000"/>
          <a:ext cx="8458202" cy="5978101"/>
        </p:xfrm>
        <a:graphic>
          <a:graphicData uri="http://schemas.openxmlformats.org/drawingml/2006/table">
            <a:tbl>
              <a:tblPr firstRow="1" firstCol="1" bandRow="1"/>
              <a:tblGrid>
                <a:gridCol w="3618073"/>
                <a:gridCol w="226563"/>
                <a:gridCol w="933722"/>
                <a:gridCol w="1460303"/>
                <a:gridCol w="1267434"/>
                <a:gridCol w="952107"/>
              </a:tblGrid>
              <a:tr h="519712">
                <a:tc>
                  <a:txBody>
                    <a:bodyPr/>
                    <a:lstStyle/>
                    <a:p>
                      <a:pPr marL="0" marR="0">
                        <a:lnSpc>
                          <a:spcPct val="115000"/>
                        </a:lnSpc>
                        <a:spcBef>
                          <a:spcPts val="0"/>
                        </a:spcBef>
                        <a:spcAft>
                          <a:spcPts val="0"/>
                        </a:spcAft>
                      </a:pPr>
                      <a:r>
                        <a:rPr lang="en-US" sz="1600" b="1" i="1"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With Foreign </a:t>
                      </a:r>
                      <a:r>
                        <a:rPr lang="en-US" sz="1600" dirty="0" smtClean="0">
                          <a:effectLst/>
                          <a:latin typeface="Times New Roman"/>
                          <a:ea typeface="Times New Roman"/>
                          <a:cs typeface="Times New Roman"/>
                        </a:rPr>
                        <a:t>Affiliates (</a:t>
                      </a:r>
                      <a:r>
                        <a:rPr lang="en-US" sz="1600" b="1" dirty="0">
                          <a:effectLst/>
                          <a:latin typeface="Times New Roman"/>
                          <a:ea typeface="Times New Roman"/>
                          <a:cs typeface="Times New Roman"/>
                        </a:rPr>
                        <a:t>n=23</a:t>
                      </a:r>
                      <a:r>
                        <a:rPr lang="en-US" sz="1600" dirty="0">
                          <a:effectLst/>
                          <a:latin typeface="Times New Roman"/>
                          <a:ea typeface="Times New Roman"/>
                          <a:cs typeface="Times New Roman"/>
                        </a:rPr>
                        <a:t>)</a:t>
                      </a:r>
                      <a:endParaRPr lang="en-US" sz="16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Without Foreign Affiliates (</a:t>
                      </a:r>
                      <a:r>
                        <a:rPr lang="en-US" sz="1600" b="1" dirty="0">
                          <a:effectLst/>
                          <a:latin typeface="Times New Roman"/>
                          <a:ea typeface="Times New Roman"/>
                          <a:cs typeface="Times New Roman"/>
                        </a:rPr>
                        <a:t>n=73</a:t>
                      </a:r>
                      <a:r>
                        <a:rPr lang="en-US" sz="1600" dirty="0">
                          <a:effectLst/>
                          <a:latin typeface="Times New Roman"/>
                          <a:ea typeface="Times New Roman"/>
                          <a:cs typeface="Times New Roman"/>
                        </a:rPr>
                        <a:t>)</a:t>
                      </a:r>
                      <a:endParaRPr lang="en-US" sz="16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259856">
                <a:tc>
                  <a:txBody>
                    <a:bodyPr/>
                    <a:lstStyle/>
                    <a:p>
                      <a:pPr marL="0" marR="0">
                        <a:lnSpc>
                          <a:spcPct val="115000"/>
                        </a:lnSpc>
                        <a:spcBef>
                          <a:spcPts val="0"/>
                        </a:spcBef>
                        <a:spcAft>
                          <a:spcPts val="0"/>
                        </a:spcAft>
                      </a:pPr>
                      <a:r>
                        <a:rPr lang="en-US" sz="1600" dirty="0">
                          <a:solidFill>
                            <a:srgbClr val="000000"/>
                          </a:solidFill>
                          <a:effectLst/>
                          <a:latin typeface="Times New Roman"/>
                          <a:ea typeface="Times New Roman"/>
                          <a:cs typeface="Times New Roman"/>
                        </a:rPr>
                        <a:t>Variable</a:t>
                      </a:r>
                      <a:endParaRPr lang="en-US" sz="16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400" dirty="0">
                          <a:solidFill>
                            <a:srgbClr val="000000"/>
                          </a:solidFill>
                          <a:effectLst/>
                          <a:latin typeface="Times New Roman"/>
                          <a:ea typeface="Times New Roman"/>
                          <a:cs typeface="Times New Roman"/>
                        </a:rPr>
                        <a:t>Median</a:t>
                      </a:r>
                      <a:endParaRPr lang="en-US" sz="14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400" dirty="0">
                          <a:solidFill>
                            <a:srgbClr val="000000"/>
                          </a:solidFill>
                          <a:effectLst/>
                          <a:latin typeface="Times New Roman"/>
                          <a:ea typeface="Times New Roman"/>
                          <a:cs typeface="Times New Roman"/>
                        </a:rPr>
                        <a:t>SD</a:t>
                      </a:r>
                      <a:endParaRPr lang="en-US" sz="14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Times New Roman"/>
                          <a:ea typeface="Times New Roman"/>
                          <a:cs typeface="Times New Roman"/>
                        </a:rPr>
                        <a:t>Median</a:t>
                      </a:r>
                      <a:endParaRPr lang="en-US" sz="14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Times New Roman"/>
                          <a:ea typeface="Times New Roman"/>
                          <a:cs typeface="Times New Roman"/>
                        </a:rPr>
                        <a:t>SD</a:t>
                      </a:r>
                      <a:endParaRPr lang="en-US" sz="14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259856">
                <a:tc gridSpan="6">
                  <a:txBody>
                    <a:bodyPr/>
                    <a:lstStyle/>
                    <a:p>
                      <a:pPr marL="0" marR="0">
                        <a:lnSpc>
                          <a:spcPct val="115000"/>
                        </a:lnSpc>
                        <a:spcBef>
                          <a:spcPts val="0"/>
                        </a:spcBef>
                        <a:spcAft>
                          <a:spcPts val="0"/>
                        </a:spcAft>
                      </a:pPr>
                      <a:r>
                        <a:rPr lang="en-US" sz="1600" dirty="0" smtClean="0">
                          <a:effectLst/>
                          <a:latin typeface="Times New Roman"/>
                          <a:ea typeface="Times New Roman"/>
                          <a:cs typeface="Times New Roman"/>
                        </a:rPr>
                        <a:t>Balance </a:t>
                      </a:r>
                      <a:r>
                        <a:rPr lang="en-US" sz="1600" dirty="0">
                          <a:effectLst/>
                          <a:latin typeface="Times New Roman"/>
                          <a:ea typeface="Times New Roman"/>
                          <a:cs typeface="Times New Roman"/>
                        </a:rPr>
                        <a:t>sheet data (for each bank </a:t>
                      </a:r>
                      <a:r>
                        <a:rPr lang="en-US" sz="1600" i="1" dirty="0">
                          <a:effectLst/>
                          <a:latin typeface="Times New Roman"/>
                          <a:ea typeface="Times New Roman"/>
                          <a:cs typeface="Times New Roman"/>
                        </a:rPr>
                        <a:t>i</a:t>
                      </a:r>
                      <a:r>
                        <a:rPr lang="en-US" sz="1600" dirty="0">
                          <a:effectLst/>
                          <a:latin typeface="Times New Roman"/>
                          <a:ea typeface="Times New Roman"/>
                          <a:cs typeface="Times New Roman"/>
                        </a:rPr>
                        <a:t> and quarter </a:t>
                      </a:r>
                      <a:r>
                        <a:rPr lang="en-US" sz="1600" i="1" dirty="0">
                          <a:effectLst/>
                          <a:latin typeface="Times New Roman"/>
                          <a:ea typeface="Times New Roman"/>
                          <a:cs typeface="Times New Roman"/>
                        </a:rPr>
                        <a:t>t</a:t>
                      </a:r>
                      <a:r>
                        <a:rPr lang="en-US" sz="1600" dirty="0" smtClean="0">
                          <a:effectLst/>
                          <a:latin typeface="Times New Roman"/>
                          <a:ea typeface="Times New Roman"/>
                          <a:cs typeface="Times New Roman"/>
                        </a:rPr>
                        <a:t>): </a:t>
                      </a:r>
                      <a:r>
                        <a:rPr lang="en-US" sz="1600" b="1" dirty="0" smtClean="0"/>
                        <a:t>2006Q1 to 2012Q4 </a:t>
                      </a:r>
                      <a:endParaRPr lang="en-US" sz="16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5313">
                <a:tc gridSpan="2">
                  <a:txBody>
                    <a:bodyPr/>
                    <a:lstStyle/>
                    <a:p>
                      <a:pPr marL="0" marR="0">
                        <a:lnSpc>
                          <a:spcPct val="115000"/>
                        </a:lnSpc>
                        <a:spcBef>
                          <a:spcPts val="0"/>
                        </a:spcBef>
                        <a:spcAft>
                          <a:spcPts val="0"/>
                        </a:spcAft>
                      </a:pPr>
                      <a:r>
                        <a:rPr lang="en-US" sz="1800" i="1" dirty="0">
                          <a:effectLst/>
                          <a:latin typeface="Times New Roman"/>
                          <a:ea typeface="Times New Roman"/>
                          <a:cs typeface="Times New Roman"/>
                        </a:rPr>
                        <a:t>Dependent Variables</a:t>
                      </a:r>
                      <a:endParaRPr lang="en-US" sz="18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nSpc>
                          <a:spcPct val="115000"/>
                        </a:lnSpc>
                      </a:pPr>
                      <a:endParaRPr lang="en-US" sz="1600">
                        <a:effectLst/>
                        <a:latin typeface="Calibri"/>
                        <a:cs typeface="Times New Roman"/>
                      </a:endParaRPr>
                    </a:p>
                  </a:txBody>
                  <a:tcPr marL="68580" marR="68580" marT="0" marB="0" anchor="b">
                    <a:lnL>
                      <a:noFill/>
                    </a:lnL>
                    <a:lnR>
                      <a:noFill/>
                    </a:lnR>
                    <a:lnT>
                      <a:noFill/>
                    </a:lnT>
                    <a:lnB>
                      <a:noFill/>
                    </a:lnB>
                  </a:tcPr>
                </a:tc>
                <a:tc>
                  <a:txBody>
                    <a:bodyPr/>
                    <a:lstStyle/>
                    <a:p>
                      <a:endParaRPr lang="en-US" dirty="0"/>
                    </a:p>
                  </a:txBody>
                  <a:tcPr marL="68580" marR="68580" marT="0" marB="0" anchor="b">
                    <a:lnL>
                      <a:noFill/>
                    </a:lnL>
                    <a:lnR>
                      <a:noFill/>
                    </a:lnR>
                    <a:lnT>
                      <a:noFill/>
                    </a:lnT>
                    <a:lnB>
                      <a:noFill/>
                    </a:lnB>
                  </a:tcPr>
                </a:tc>
                <a:tc>
                  <a:txBody>
                    <a:bodyPr/>
                    <a:lstStyle/>
                    <a:p>
                      <a:pPr>
                        <a:lnSpc>
                          <a:spcPct val="115000"/>
                        </a:lnSpc>
                      </a:pPr>
                      <a:endParaRPr lang="en-US" sz="1600" dirty="0">
                        <a:effectLst/>
                        <a:latin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600">
                        <a:effectLst/>
                        <a:latin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600">
                        <a:effectLst/>
                        <a:latin typeface="Calibri"/>
                        <a:cs typeface="Times New Roman"/>
                      </a:endParaRPr>
                    </a:p>
                  </a:txBody>
                  <a:tcPr marL="68580" marR="68580" marT="0" marB="0" anchor="b">
                    <a:lnL>
                      <a:noFill/>
                    </a:lnL>
                    <a:lnR>
                      <a:noFill/>
                    </a:lnR>
                    <a:lnT>
                      <a:noFill/>
                    </a:lnT>
                    <a:lnB>
                      <a:noFill/>
                    </a:lnB>
                  </a:tcPr>
                </a:tc>
              </a:tr>
              <a:tr h="259856">
                <a:tc gridSpan="2">
                  <a:txBody>
                    <a:bodyPr/>
                    <a:lstStyle/>
                    <a:p>
                      <a:pPr marL="0" marR="0">
                        <a:lnSpc>
                          <a:spcPct val="115000"/>
                        </a:lnSpc>
                        <a:spcBef>
                          <a:spcPts val="0"/>
                        </a:spcBef>
                        <a:spcAft>
                          <a:spcPts val="0"/>
                        </a:spcAft>
                      </a:pPr>
                      <a:r>
                        <a:rPr lang="en-US" sz="1800">
                          <a:solidFill>
                            <a:srgbClr val="000000"/>
                          </a:solidFill>
                          <a:effectLst/>
                          <a:latin typeface="Times New Roman"/>
                          <a:ea typeface="Times New Roman"/>
                          <a:cs typeface="Times New Roman"/>
                        </a:rPr>
                        <a:t>Δ Credit/(Assets + Commitments) (%)</a:t>
                      </a:r>
                      <a:endParaRPr lang="en-US" sz="180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0.18</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2.73</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0.55</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2.48</a:t>
                      </a:r>
                      <a:endParaRPr lang="en-US" sz="1800">
                        <a:effectLst/>
                        <a:latin typeface="Calibri"/>
                        <a:ea typeface="Calibri"/>
                        <a:cs typeface="Times New Roman"/>
                      </a:endParaRPr>
                    </a:p>
                  </a:txBody>
                  <a:tcPr marL="68580" marR="68580" marT="0" marB="0" anchor="b">
                    <a:lnL>
                      <a:noFill/>
                    </a:lnL>
                    <a:lnR>
                      <a:noFill/>
                    </a:lnR>
                    <a:lnT>
                      <a:noFill/>
                    </a:lnT>
                    <a:lnB>
                      <a:noFill/>
                    </a:lnB>
                  </a:tcPr>
                </a:tc>
              </a:tr>
              <a:tr h="259856">
                <a:tc gridSpan="2">
                  <a:txBody>
                    <a:bodyPr/>
                    <a:lstStyle/>
                    <a:p>
                      <a:pPr marL="0" marR="0">
                        <a:lnSpc>
                          <a:spcPct val="115000"/>
                        </a:lnSpc>
                        <a:spcBef>
                          <a:spcPts val="0"/>
                        </a:spcBef>
                        <a:spcAft>
                          <a:spcPts val="0"/>
                        </a:spcAft>
                      </a:pPr>
                      <a:r>
                        <a:rPr lang="en-US" sz="1800">
                          <a:solidFill>
                            <a:srgbClr val="000000"/>
                          </a:solidFill>
                          <a:effectLst/>
                          <a:latin typeface="Times New Roman"/>
                          <a:ea typeface="Times New Roman"/>
                          <a:cs typeface="Times New Roman"/>
                        </a:rPr>
                        <a:t>Δ Domestic C&amp;I Loans/Assets (%)</a:t>
                      </a:r>
                      <a:endParaRPr lang="en-US" sz="180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0.09</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0.74</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0.11</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0.74</a:t>
                      </a:r>
                      <a:endParaRPr lang="en-US" sz="1800" dirty="0">
                        <a:effectLst/>
                        <a:latin typeface="Calibri"/>
                        <a:ea typeface="Calibri"/>
                        <a:cs typeface="Times New Roman"/>
                      </a:endParaRPr>
                    </a:p>
                  </a:txBody>
                  <a:tcPr marL="68580" marR="68580" marT="0" marB="0" anchor="b">
                    <a:lnL>
                      <a:noFill/>
                    </a:lnL>
                    <a:lnR>
                      <a:noFill/>
                    </a:lnR>
                    <a:lnT>
                      <a:noFill/>
                    </a:lnT>
                    <a:lnB>
                      <a:noFill/>
                    </a:lnB>
                  </a:tcPr>
                </a:tc>
              </a:tr>
              <a:tr h="259856">
                <a:tc gridSpan="2">
                  <a:txBody>
                    <a:bodyPr/>
                    <a:lstStyle/>
                    <a:p>
                      <a:pPr marL="0" marR="0">
                        <a:lnSpc>
                          <a:spcPct val="115000"/>
                        </a:lnSpc>
                        <a:spcBef>
                          <a:spcPts val="0"/>
                        </a:spcBef>
                        <a:spcAft>
                          <a:spcPts val="0"/>
                        </a:spcAft>
                      </a:pPr>
                      <a:r>
                        <a:rPr lang="en-US" sz="1800" dirty="0">
                          <a:solidFill>
                            <a:srgbClr val="000000"/>
                          </a:solidFill>
                          <a:effectLst/>
                          <a:latin typeface="Times New Roman"/>
                          <a:ea typeface="Times New Roman"/>
                          <a:cs typeface="Times New Roman"/>
                        </a:rPr>
                        <a:t>Δ Foreign C&amp;I Loans/Assets (%)</a:t>
                      </a:r>
                      <a:endParaRPr lang="en-US" sz="1800" dirty="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0.17</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0.06</a:t>
                      </a:r>
                      <a:endParaRPr lang="en-US" sz="1800" dirty="0">
                        <a:effectLst/>
                        <a:latin typeface="Calibri"/>
                        <a:ea typeface="Calibri"/>
                        <a:cs typeface="Times New Roman"/>
                      </a:endParaRPr>
                    </a:p>
                  </a:txBody>
                  <a:tcPr marL="68580" marR="68580" marT="0" marB="0" anchor="b">
                    <a:lnL>
                      <a:noFill/>
                    </a:lnL>
                    <a:lnR>
                      <a:noFill/>
                    </a:lnR>
                    <a:lnT>
                      <a:noFill/>
                    </a:lnT>
                    <a:lnB>
                      <a:noFill/>
                    </a:lnB>
                  </a:tcPr>
                </a:tc>
              </a:tr>
              <a:tr h="305313">
                <a:tc gridSpan="2">
                  <a:txBody>
                    <a:bodyPr/>
                    <a:lstStyle/>
                    <a:p>
                      <a:pPr marL="0" marR="0">
                        <a:lnSpc>
                          <a:spcPct val="115000"/>
                        </a:lnSpc>
                        <a:spcBef>
                          <a:spcPts val="0"/>
                        </a:spcBef>
                        <a:spcAft>
                          <a:spcPts val="0"/>
                        </a:spcAft>
                      </a:pPr>
                      <a:r>
                        <a:rPr lang="en-US" sz="1800" dirty="0">
                          <a:solidFill>
                            <a:srgbClr val="000000"/>
                          </a:solidFill>
                          <a:effectLst/>
                          <a:latin typeface="Times New Roman"/>
                          <a:ea typeface="Times New Roman"/>
                          <a:cs typeface="Times New Roman"/>
                        </a:rPr>
                        <a:t>Δ Cross-Border Claims/Assets (%)</a:t>
                      </a:r>
                      <a:endParaRPr lang="en-US" sz="1800" dirty="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0.01</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1.19</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a:noFill/>
                    </a:lnT>
                    <a:lnB>
                      <a:noFill/>
                    </a:lnB>
                  </a:tcPr>
                </a:tc>
              </a:tr>
              <a:tr h="305313">
                <a:tc gridSpan="2">
                  <a:txBody>
                    <a:bodyPr/>
                    <a:lstStyle/>
                    <a:p>
                      <a:pPr marL="0" marR="0">
                        <a:lnSpc>
                          <a:spcPct val="115000"/>
                        </a:lnSpc>
                        <a:spcBef>
                          <a:spcPts val="0"/>
                        </a:spcBef>
                        <a:spcAft>
                          <a:spcPts val="0"/>
                        </a:spcAft>
                      </a:pPr>
                      <a:r>
                        <a:rPr lang="en-US" sz="1800" dirty="0">
                          <a:effectLst/>
                          <a:latin typeface="Times New Roman"/>
                          <a:ea typeface="Times New Roman"/>
                          <a:cs typeface="Times New Roman"/>
                        </a:rPr>
                        <a:t>Δ Foreign-Office Claims/Assets (%)</a:t>
                      </a:r>
                      <a:endParaRPr lang="en-US" sz="1800" dirty="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0.01</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0.90</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a:effectLst/>
                        <a:latin typeface="Calibri"/>
                        <a:cs typeface="Times New Roman"/>
                      </a:endParaRPr>
                    </a:p>
                  </a:txBody>
                  <a:tcPr marL="68580" marR="68580" marT="0" marB="0" anchor="b">
                    <a:lnL>
                      <a:noFill/>
                    </a:lnL>
                    <a:lnR>
                      <a:noFill/>
                    </a:lnR>
                    <a:lnT>
                      <a:noFill/>
                    </a:lnT>
                    <a:lnB>
                      <a:noFill/>
                    </a:lnB>
                  </a:tcPr>
                </a:tc>
              </a:tr>
              <a:tr h="228049">
                <a:tc gridSpan="2">
                  <a:txBody>
                    <a:bodyPr/>
                    <a:lstStyle/>
                    <a:p>
                      <a:pPr marL="0" marR="0">
                        <a:lnSpc>
                          <a:spcPct val="115000"/>
                        </a:lnSpc>
                        <a:spcBef>
                          <a:spcPts val="0"/>
                        </a:spcBef>
                        <a:spcAft>
                          <a:spcPts val="0"/>
                        </a:spcAft>
                      </a:pPr>
                      <a:r>
                        <a:rPr lang="en-US" sz="1800" dirty="0">
                          <a:solidFill>
                            <a:srgbClr val="000000"/>
                          </a:solidFill>
                          <a:effectLst/>
                          <a:latin typeface="Times New Roman"/>
                          <a:ea typeface="Times New Roman"/>
                          <a:cs typeface="Times New Roman"/>
                        </a:rPr>
                        <a:t>Δ Net Due To (Head Office)/Assets (%)</a:t>
                      </a:r>
                      <a:endParaRPr lang="en-US" sz="1800" dirty="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1.54</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a:effectLst/>
                        <a:latin typeface="Calibri"/>
                        <a:cs typeface="Times New Roman"/>
                      </a:endParaRPr>
                    </a:p>
                  </a:txBody>
                  <a:tcPr marL="68580" marR="68580" marT="0" marB="0" anchor="b">
                    <a:lnL>
                      <a:noFill/>
                    </a:lnL>
                    <a:lnR>
                      <a:noFill/>
                    </a:lnR>
                    <a:lnT>
                      <a:noFill/>
                    </a:lnT>
                    <a:lnB>
                      <a:noFill/>
                    </a:lnB>
                  </a:tcPr>
                </a:tc>
              </a:tr>
              <a:tr h="404833">
                <a:tc gridSpan="2">
                  <a:txBody>
                    <a:bodyPr/>
                    <a:lstStyle/>
                    <a:p>
                      <a:pPr marL="0" marR="0">
                        <a:lnSpc>
                          <a:spcPct val="115000"/>
                        </a:lnSpc>
                        <a:spcBef>
                          <a:spcPts val="0"/>
                        </a:spcBef>
                        <a:spcAft>
                          <a:spcPts val="0"/>
                        </a:spcAft>
                      </a:pPr>
                      <a:r>
                        <a:rPr lang="en-US" sz="1800" i="1" dirty="0">
                          <a:effectLst/>
                          <a:latin typeface="Times New Roman"/>
                          <a:ea typeface="Times New Roman"/>
                          <a:cs typeface="Times New Roman"/>
                        </a:rPr>
                        <a:t>Independent Variables</a:t>
                      </a:r>
                      <a:endParaRPr lang="en-US" sz="1800" dirty="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a:lnSpc>
                          <a:spcPct val="115000"/>
                        </a:lnSpc>
                      </a:pPr>
                      <a:endParaRPr lang="en-US" sz="1800">
                        <a:effectLst/>
                        <a:latin typeface="Calibri"/>
                        <a:cs typeface="Times New Roman"/>
                      </a:endParaRPr>
                    </a:p>
                  </a:txBody>
                  <a:tcPr marL="68580" marR="68580" marT="0" marB="0" anchor="b">
                    <a:lnL>
                      <a:noFill/>
                    </a:lnL>
                    <a:lnR>
                      <a:noFill/>
                    </a:lnR>
                    <a:lnT>
                      <a:noFill/>
                    </a:lnT>
                    <a:lnB>
                      <a:noFill/>
                    </a:lnB>
                  </a:tcPr>
                </a:tc>
                <a:tc>
                  <a:txBody>
                    <a:bodyPr/>
                    <a:lstStyle/>
                    <a:p>
                      <a:endParaRPr lang="en-US"/>
                    </a:p>
                  </a:txBody>
                  <a:tcPr marL="68580" marR="68580" marT="0" marB="0" anchor="b">
                    <a:lnL>
                      <a:noFill/>
                    </a:lnL>
                    <a:lnR>
                      <a:noFill/>
                    </a:lnR>
                    <a:lnT>
                      <a:noFill/>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a:effectLst/>
                        <a:latin typeface="Calibri"/>
                        <a:cs typeface="Times New Roman"/>
                      </a:endParaRPr>
                    </a:p>
                  </a:txBody>
                  <a:tcPr marL="68580" marR="68580" marT="0" marB="0" anchor="b">
                    <a:lnL>
                      <a:noFill/>
                    </a:lnL>
                    <a:lnR>
                      <a:noFill/>
                    </a:lnR>
                    <a:lnT>
                      <a:noFill/>
                    </a:lnT>
                    <a:lnB>
                      <a:noFill/>
                    </a:lnB>
                  </a:tcPr>
                </a:tc>
              </a:tr>
              <a:tr h="259856">
                <a:tc gridSpan="2">
                  <a:txBody>
                    <a:bodyPr/>
                    <a:lstStyle/>
                    <a:p>
                      <a:pPr marL="0" marR="0">
                        <a:lnSpc>
                          <a:spcPct val="115000"/>
                        </a:lnSpc>
                        <a:spcBef>
                          <a:spcPts val="0"/>
                        </a:spcBef>
                        <a:spcAft>
                          <a:spcPts val="0"/>
                        </a:spcAft>
                      </a:pPr>
                      <a:r>
                        <a:rPr lang="en-US" sz="1800">
                          <a:solidFill>
                            <a:srgbClr val="000000"/>
                          </a:solidFill>
                          <a:effectLst/>
                          <a:latin typeface="Times New Roman"/>
                          <a:ea typeface="Times New Roman"/>
                          <a:cs typeface="Times New Roman"/>
                        </a:rPr>
                        <a:t>Illiquid Assets/Assets (%)</a:t>
                      </a:r>
                      <a:endParaRPr lang="en-US" sz="180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75.32</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18.28</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78.75</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14.60</a:t>
                      </a:r>
                      <a:endParaRPr lang="en-US" sz="1800">
                        <a:effectLst/>
                        <a:latin typeface="Calibri"/>
                        <a:ea typeface="Calibri"/>
                        <a:cs typeface="Times New Roman"/>
                      </a:endParaRPr>
                    </a:p>
                  </a:txBody>
                  <a:tcPr marL="68580" marR="68580" marT="0" marB="0" anchor="b">
                    <a:lnL>
                      <a:noFill/>
                    </a:lnL>
                    <a:lnR>
                      <a:noFill/>
                    </a:lnR>
                    <a:lnT>
                      <a:noFill/>
                    </a:lnT>
                    <a:lnB>
                      <a:noFill/>
                    </a:lnB>
                  </a:tcPr>
                </a:tc>
              </a:tr>
              <a:tr h="259856">
                <a:tc gridSpan="2">
                  <a:txBody>
                    <a:bodyPr/>
                    <a:lstStyle/>
                    <a:p>
                      <a:pPr marL="0" marR="0">
                        <a:lnSpc>
                          <a:spcPct val="115000"/>
                        </a:lnSpc>
                        <a:spcBef>
                          <a:spcPts val="0"/>
                        </a:spcBef>
                        <a:spcAft>
                          <a:spcPts val="0"/>
                        </a:spcAft>
                      </a:pPr>
                      <a:r>
                        <a:rPr lang="en-US" sz="1800">
                          <a:solidFill>
                            <a:srgbClr val="000000"/>
                          </a:solidFill>
                          <a:effectLst/>
                          <a:latin typeface="Times New Roman"/>
                          <a:ea typeface="Times New Roman"/>
                          <a:cs typeface="Times New Roman"/>
                        </a:rPr>
                        <a:t>Commitments Ratio (%)</a:t>
                      </a:r>
                      <a:endParaRPr lang="en-US" sz="180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27.48</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10.90</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19.02</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11.32</a:t>
                      </a:r>
                      <a:endParaRPr lang="en-US" sz="1800">
                        <a:effectLst/>
                        <a:latin typeface="Calibri"/>
                        <a:ea typeface="Calibri"/>
                        <a:cs typeface="Times New Roman"/>
                      </a:endParaRPr>
                    </a:p>
                  </a:txBody>
                  <a:tcPr marL="68580" marR="68580" marT="0" marB="0" anchor="b">
                    <a:lnL>
                      <a:noFill/>
                    </a:lnL>
                    <a:lnR>
                      <a:noFill/>
                    </a:lnR>
                    <a:lnT>
                      <a:noFill/>
                    </a:lnT>
                    <a:lnB>
                      <a:noFill/>
                    </a:lnB>
                  </a:tcPr>
                </a:tc>
              </a:tr>
              <a:tr h="259856">
                <a:tc gridSpan="2">
                  <a:txBody>
                    <a:bodyPr/>
                    <a:lstStyle/>
                    <a:p>
                      <a:pPr marL="0" marR="0">
                        <a:lnSpc>
                          <a:spcPct val="115000"/>
                        </a:lnSpc>
                        <a:spcBef>
                          <a:spcPts val="0"/>
                        </a:spcBef>
                        <a:spcAft>
                          <a:spcPts val="0"/>
                        </a:spcAft>
                      </a:pPr>
                      <a:r>
                        <a:rPr lang="en-US" sz="1800">
                          <a:solidFill>
                            <a:srgbClr val="000000"/>
                          </a:solidFill>
                          <a:effectLst/>
                          <a:latin typeface="Times New Roman"/>
                          <a:ea typeface="Times New Roman"/>
                          <a:cs typeface="Times New Roman"/>
                        </a:rPr>
                        <a:t>Log Real Assets</a:t>
                      </a:r>
                      <a:endParaRPr lang="en-US" sz="180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18.89</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1.60</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16.72</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1.01</a:t>
                      </a:r>
                      <a:endParaRPr lang="en-US" sz="1800" dirty="0">
                        <a:effectLst/>
                        <a:latin typeface="Calibri"/>
                        <a:ea typeface="Calibri"/>
                        <a:cs typeface="Times New Roman"/>
                      </a:endParaRPr>
                    </a:p>
                  </a:txBody>
                  <a:tcPr marL="68580" marR="68580" marT="0" marB="0" anchor="b">
                    <a:lnL>
                      <a:noFill/>
                    </a:lnL>
                    <a:lnR>
                      <a:noFill/>
                    </a:lnR>
                    <a:lnT>
                      <a:noFill/>
                    </a:lnT>
                    <a:lnB>
                      <a:noFill/>
                    </a:lnB>
                  </a:tcPr>
                </a:tc>
              </a:tr>
              <a:tr h="259856">
                <a:tc gridSpan="2">
                  <a:txBody>
                    <a:bodyPr/>
                    <a:lstStyle/>
                    <a:p>
                      <a:pPr marL="0" marR="0">
                        <a:lnSpc>
                          <a:spcPct val="115000"/>
                        </a:lnSpc>
                        <a:spcBef>
                          <a:spcPts val="0"/>
                        </a:spcBef>
                        <a:spcAft>
                          <a:spcPts val="0"/>
                        </a:spcAft>
                      </a:pPr>
                      <a:r>
                        <a:rPr lang="en-US" sz="1800">
                          <a:solidFill>
                            <a:srgbClr val="000000"/>
                          </a:solidFill>
                          <a:effectLst/>
                          <a:latin typeface="Times New Roman"/>
                          <a:ea typeface="Times New Roman"/>
                          <a:cs typeface="Times New Roman"/>
                        </a:rPr>
                        <a:t>Core Deposits/Liabilities (%)</a:t>
                      </a:r>
                      <a:endParaRPr lang="en-US" sz="180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51.47</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21.46</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67.85</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16.70</a:t>
                      </a:r>
                      <a:endParaRPr lang="en-US" sz="1800">
                        <a:effectLst/>
                        <a:latin typeface="Calibri"/>
                        <a:ea typeface="Calibri"/>
                        <a:cs typeface="Times New Roman"/>
                      </a:endParaRPr>
                    </a:p>
                  </a:txBody>
                  <a:tcPr marL="68580" marR="68580" marT="0" marB="0" anchor="b">
                    <a:lnL>
                      <a:noFill/>
                    </a:lnL>
                    <a:lnR>
                      <a:noFill/>
                    </a:lnR>
                    <a:lnT>
                      <a:noFill/>
                    </a:lnT>
                    <a:lnB>
                      <a:noFill/>
                    </a:lnB>
                  </a:tcPr>
                </a:tc>
              </a:tr>
              <a:tr h="259856">
                <a:tc gridSpan="2">
                  <a:txBody>
                    <a:bodyPr/>
                    <a:lstStyle/>
                    <a:p>
                      <a:pPr marL="0" marR="0">
                        <a:lnSpc>
                          <a:spcPct val="115000"/>
                        </a:lnSpc>
                        <a:spcBef>
                          <a:spcPts val="0"/>
                        </a:spcBef>
                        <a:spcAft>
                          <a:spcPts val="0"/>
                        </a:spcAft>
                      </a:pPr>
                      <a:r>
                        <a:rPr lang="en-US" sz="1800">
                          <a:solidFill>
                            <a:srgbClr val="000000"/>
                          </a:solidFill>
                          <a:effectLst/>
                          <a:latin typeface="Times New Roman"/>
                          <a:ea typeface="Times New Roman"/>
                          <a:cs typeface="Times New Roman"/>
                        </a:rPr>
                        <a:t>Tier1 Capital/RWA (%)</a:t>
                      </a:r>
                      <a:endParaRPr lang="en-US" sz="180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10.90</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2.90</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11.05</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10.90</a:t>
                      </a:r>
                      <a:endParaRPr lang="en-US" sz="1800">
                        <a:effectLst/>
                        <a:latin typeface="Calibri"/>
                        <a:ea typeface="Calibri"/>
                        <a:cs typeface="Times New Roman"/>
                      </a:endParaRPr>
                    </a:p>
                  </a:txBody>
                  <a:tcPr marL="68580" marR="68580" marT="0" marB="0" anchor="b">
                    <a:lnL>
                      <a:noFill/>
                    </a:lnL>
                    <a:lnR>
                      <a:noFill/>
                    </a:lnR>
                    <a:lnT>
                      <a:noFill/>
                    </a:lnT>
                    <a:lnB>
                      <a:noFill/>
                    </a:lnB>
                  </a:tcPr>
                </a:tc>
              </a:tr>
              <a:tr h="350520">
                <a:tc gridSpan="2">
                  <a:txBody>
                    <a:bodyPr/>
                    <a:lstStyle/>
                    <a:p>
                      <a:pPr marL="0" marR="0">
                        <a:lnSpc>
                          <a:spcPct val="115000"/>
                        </a:lnSpc>
                        <a:spcBef>
                          <a:spcPts val="0"/>
                        </a:spcBef>
                        <a:spcAft>
                          <a:spcPts val="0"/>
                        </a:spcAft>
                      </a:pPr>
                      <a:r>
                        <a:rPr lang="en-US" sz="1800" dirty="0">
                          <a:solidFill>
                            <a:srgbClr val="000000"/>
                          </a:solidFill>
                          <a:effectLst/>
                          <a:latin typeface="Times New Roman"/>
                          <a:ea typeface="Times New Roman"/>
                          <a:cs typeface="Times New Roman"/>
                        </a:rPr>
                        <a:t>Net Due </a:t>
                      </a:r>
                      <a:r>
                        <a:rPr lang="en-US" sz="1800" dirty="0" smtClean="0">
                          <a:solidFill>
                            <a:srgbClr val="000000"/>
                          </a:solidFill>
                          <a:effectLst/>
                          <a:latin typeface="Times New Roman"/>
                          <a:ea typeface="Times New Roman"/>
                          <a:cs typeface="Times New Roman"/>
                        </a:rPr>
                        <a:t>To(Head </a:t>
                      </a:r>
                      <a:r>
                        <a:rPr lang="en-US" sz="1800" dirty="0">
                          <a:solidFill>
                            <a:srgbClr val="000000"/>
                          </a:solidFill>
                          <a:effectLst/>
                          <a:latin typeface="Times New Roman"/>
                          <a:ea typeface="Times New Roman"/>
                          <a:cs typeface="Times New Roman"/>
                        </a:rPr>
                        <a:t>Office)/</a:t>
                      </a:r>
                      <a:r>
                        <a:rPr lang="en-US" sz="1800" dirty="0" smtClean="0">
                          <a:solidFill>
                            <a:srgbClr val="000000"/>
                          </a:solidFill>
                          <a:effectLst/>
                          <a:latin typeface="Times New Roman"/>
                          <a:ea typeface="Times New Roman"/>
                          <a:cs typeface="Times New Roman"/>
                        </a:rPr>
                        <a:t>Liabilities(%)</a:t>
                      </a:r>
                      <a:endParaRPr lang="en-US" sz="1800" dirty="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3.56</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8.62</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a:noFill/>
                    </a:lnT>
                    <a:lnB>
                      <a:noFill/>
                    </a:lnB>
                  </a:tcPr>
                </a:tc>
              </a:tr>
              <a:tr h="259856">
                <a:tc gridSpan="2">
                  <a:txBody>
                    <a:bodyPr/>
                    <a:lstStyle/>
                    <a:p>
                      <a:pPr marL="0" marR="0">
                        <a:lnSpc>
                          <a:spcPct val="115000"/>
                        </a:lnSpc>
                        <a:spcBef>
                          <a:spcPts val="0"/>
                        </a:spcBef>
                        <a:spcAft>
                          <a:spcPts val="0"/>
                        </a:spcAft>
                      </a:pPr>
                      <a:r>
                        <a:rPr lang="en-US" sz="1800" dirty="0">
                          <a:solidFill>
                            <a:srgbClr val="000000"/>
                          </a:solidFill>
                          <a:effectLst/>
                          <a:latin typeface="Times New Roman"/>
                          <a:ea typeface="Times New Roman"/>
                          <a:cs typeface="Times New Roman"/>
                        </a:rPr>
                        <a:t>Facility Use</a:t>
                      </a:r>
                      <a:endParaRPr lang="en-US" sz="1800" dirty="0">
                        <a:effectLst/>
                        <a:latin typeface="Calibri"/>
                        <a:ea typeface="Calibri"/>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0.39</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0.37</a:t>
                      </a:r>
                      <a:endParaRPr lang="en-US" sz="1800" dirty="0">
                        <a:effectLst/>
                        <a:latin typeface="Calibri"/>
                        <a:ea typeface="Calibri"/>
                        <a:cs typeface="Times New Roman"/>
                      </a:endParaRPr>
                    </a:p>
                  </a:txBody>
                  <a:tcPr marL="68580" marR="68580" marT="0" marB="0" anchor="b">
                    <a:lnL>
                      <a:noFill/>
                    </a:lnL>
                    <a:lnR>
                      <a:noFill/>
                    </a:lnR>
                    <a:lnT>
                      <a:noFill/>
                    </a:lnT>
                    <a:lnB>
                      <a:noFill/>
                    </a:lnB>
                  </a:tcPr>
                </a:tc>
              </a:tr>
            </a:tbl>
          </a:graphicData>
        </a:graphic>
      </p:graphicFrame>
      <p:sp>
        <p:nvSpPr>
          <p:cNvPr id="3" name="Slide Number Placeholder 2"/>
          <p:cNvSpPr>
            <a:spLocks noGrp="1"/>
          </p:cNvSpPr>
          <p:nvPr>
            <p:ph type="sldNum" sz="quarter" idx="12"/>
          </p:nvPr>
        </p:nvSpPr>
        <p:spPr/>
        <p:txBody>
          <a:bodyPr/>
          <a:lstStyle/>
          <a:p>
            <a:fld id="{D3D5CB7C-9259-4864-B3F8-C889525AFFC5}" type="slidenum">
              <a:rPr lang="en-US" smtClean="0"/>
              <a:t>22</a:t>
            </a:fld>
            <a:endParaRPr lang="en-US"/>
          </a:p>
        </p:txBody>
      </p:sp>
      <p:sp>
        <p:nvSpPr>
          <p:cNvPr id="4" name="TextBox 3"/>
          <p:cNvSpPr txBox="1"/>
          <p:nvPr/>
        </p:nvSpPr>
        <p:spPr>
          <a:xfrm>
            <a:off x="5347855" y="3071152"/>
            <a:ext cx="762000" cy="369332"/>
          </a:xfrm>
          <a:prstGeom prst="rect">
            <a:avLst/>
          </a:prstGeom>
          <a:noFill/>
          <a:ln>
            <a:solidFill>
              <a:srgbClr val="FF0000"/>
            </a:solidFill>
          </a:ln>
        </p:spPr>
        <p:txBody>
          <a:bodyPr wrap="square" rtlCol="0">
            <a:spAutoFit/>
          </a:bodyPr>
          <a:lstStyle/>
          <a:p>
            <a:endParaRPr lang="en-US" dirty="0"/>
          </a:p>
        </p:txBody>
      </p:sp>
      <p:sp>
        <p:nvSpPr>
          <p:cNvPr id="6" name="TextBox 5"/>
          <p:cNvSpPr txBox="1"/>
          <p:nvPr/>
        </p:nvSpPr>
        <p:spPr>
          <a:xfrm>
            <a:off x="5382492" y="2514600"/>
            <a:ext cx="762000" cy="369332"/>
          </a:xfrm>
          <a:prstGeom prst="rect">
            <a:avLst/>
          </a:prstGeom>
          <a:noFill/>
          <a:ln>
            <a:solidFill>
              <a:srgbClr val="FF0000"/>
            </a:solidFill>
          </a:ln>
        </p:spPr>
        <p:txBody>
          <a:bodyPr wrap="square" rtlCol="0">
            <a:spAutoFit/>
          </a:bodyPr>
          <a:lstStyle/>
          <a:p>
            <a:endParaRPr lang="en-US" dirty="0"/>
          </a:p>
        </p:txBody>
      </p:sp>
      <p:sp>
        <p:nvSpPr>
          <p:cNvPr id="7" name="TextBox 6"/>
          <p:cNvSpPr txBox="1"/>
          <p:nvPr/>
        </p:nvSpPr>
        <p:spPr>
          <a:xfrm>
            <a:off x="5382492" y="3754581"/>
            <a:ext cx="762000" cy="369332"/>
          </a:xfrm>
          <a:prstGeom prst="rect">
            <a:avLst/>
          </a:prstGeom>
          <a:noFill/>
          <a:ln>
            <a:solidFill>
              <a:srgbClr val="FF0000"/>
            </a:solidFill>
          </a:ln>
        </p:spPr>
        <p:txBody>
          <a:bodyPr wrap="square" rtlCol="0">
            <a:spAutoFit/>
          </a:bodyPr>
          <a:lstStyle/>
          <a:p>
            <a:endParaRPr lang="en-US" dirty="0"/>
          </a:p>
        </p:txBody>
      </p:sp>
      <p:sp>
        <p:nvSpPr>
          <p:cNvPr id="8" name="TextBox 7"/>
          <p:cNvSpPr txBox="1"/>
          <p:nvPr/>
        </p:nvSpPr>
        <p:spPr>
          <a:xfrm>
            <a:off x="7924800" y="2514600"/>
            <a:ext cx="609600" cy="925884"/>
          </a:xfrm>
          <a:prstGeom prst="rect">
            <a:avLst/>
          </a:prstGeom>
          <a:noFill/>
          <a:ln>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203807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a:bodyPr>
          <a:lstStyle/>
          <a:p>
            <a:pPr algn="l"/>
            <a:r>
              <a:rPr lang="en-US" sz="2400" b="1" dirty="0" smtClean="0"/>
              <a:t>US Domestic, Foreign, and Internal Lending, aggregates</a:t>
            </a:r>
            <a:endParaRPr lang="en-US" sz="2400" b="1" dirty="0"/>
          </a:p>
        </p:txBody>
      </p:sp>
      <p:graphicFrame>
        <p:nvGraphicFramePr>
          <p:cNvPr id="6" name="Diagramm 1"/>
          <p:cNvGraphicFramePr>
            <a:graphicFrameLocks/>
          </p:cNvGraphicFramePr>
          <p:nvPr>
            <p:extLst>
              <p:ext uri="{D42A27DB-BD31-4B8C-83A1-F6EECF244321}">
                <p14:modId xmlns:p14="http://schemas.microsoft.com/office/powerpoint/2010/main" val="2322760958"/>
              </p:ext>
            </p:extLst>
          </p:nvPr>
        </p:nvGraphicFramePr>
        <p:xfrm>
          <a:off x="685801" y="1143000"/>
          <a:ext cx="77724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D3D5CB7C-9259-4864-B3F8-C889525AFFC5}" type="slidenum">
              <a:rPr lang="en-US" smtClean="0"/>
              <a:t>23</a:t>
            </a:fld>
            <a:endParaRPr lang="en-US"/>
          </a:p>
        </p:txBody>
      </p:sp>
    </p:spTree>
    <p:extLst>
      <p:ext uri="{BB962C8B-B14F-4D97-AF65-F5344CB8AC3E}">
        <p14:creationId xmlns:p14="http://schemas.microsoft.com/office/powerpoint/2010/main" val="2045421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2"/>
          <p:cNvGraphicFramePr>
            <a:graphicFrameLocks/>
          </p:cNvGraphicFramePr>
          <p:nvPr>
            <p:extLst>
              <p:ext uri="{D42A27DB-BD31-4B8C-83A1-F6EECF244321}">
                <p14:modId xmlns:p14="http://schemas.microsoft.com/office/powerpoint/2010/main" val="1597846873"/>
              </p:ext>
            </p:extLst>
          </p:nvPr>
        </p:nvGraphicFramePr>
        <p:xfrm>
          <a:off x="533400" y="762000"/>
          <a:ext cx="8077199"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457200" y="0"/>
            <a:ext cx="8229600" cy="762000"/>
          </a:xfrm>
        </p:spPr>
        <p:txBody>
          <a:bodyPr>
            <a:normAutofit/>
          </a:bodyPr>
          <a:lstStyle/>
          <a:p>
            <a:pPr algn="l"/>
            <a:r>
              <a:rPr lang="en-US" sz="2400" b="1" dirty="0" smtClean="0"/>
              <a:t>LIBOR – OIS Spread</a:t>
            </a:r>
            <a:endParaRPr lang="en-US" sz="2400" b="1" dirty="0"/>
          </a:p>
        </p:txBody>
      </p:sp>
      <p:sp>
        <p:nvSpPr>
          <p:cNvPr id="2" name="Slide Number Placeholder 1"/>
          <p:cNvSpPr>
            <a:spLocks noGrp="1"/>
          </p:cNvSpPr>
          <p:nvPr>
            <p:ph type="sldNum" sz="quarter" idx="12"/>
          </p:nvPr>
        </p:nvSpPr>
        <p:spPr/>
        <p:txBody>
          <a:bodyPr/>
          <a:lstStyle/>
          <a:p>
            <a:fld id="{D3D5CB7C-9259-4864-B3F8-C889525AFFC5}" type="slidenum">
              <a:rPr lang="en-US" smtClean="0"/>
              <a:t>24</a:t>
            </a:fld>
            <a:endParaRPr lang="en-US"/>
          </a:p>
        </p:txBody>
      </p:sp>
    </p:spTree>
    <p:extLst>
      <p:ext uri="{BB962C8B-B14F-4D97-AF65-F5344CB8AC3E}">
        <p14:creationId xmlns:p14="http://schemas.microsoft.com/office/powerpoint/2010/main" val="1829555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98396362"/>
              </p:ext>
            </p:extLst>
          </p:nvPr>
        </p:nvGraphicFramePr>
        <p:xfrm>
          <a:off x="457202" y="1295416"/>
          <a:ext cx="8458197" cy="4907280"/>
        </p:xfrm>
        <a:graphic>
          <a:graphicData uri="http://schemas.openxmlformats.org/drawingml/2006/table">
            <a:tbl>
              <a:tblPr firstRow="1" firstCol="1" bandRow="1"/>
              <a:tblGrid>
                <a:gridCol w="4114798"/>
                <a:gridCol w="1447800"/>
                <a:gridCol w="1447800"/>
                <a:gridCol w="1447799"/>
              </a:tblGrid>
              <a:tr h="172463">
                <a:tc gridSpan="4">
                  <a:txBody>
                    <a:bodyPr/>
                    <a:lstStyle/>
                    <a:p>
                      <a:pPr marL="0" marR="0">
                        <a:lnSpc>
                          <a:spcPct val="115000"/>
                        </a:lnSpc>
                        <a:spcBef>
                          <a:spcPts val="0"/>
                        </a:spcBef>
                        <a:spcAft>
                          <a:spcPts val="0"/>
                        </a:spcAft>
                      </a:pPr>
                      <a:r>
                        <a:rPr lang="en-US" sz="1600" b="1" i="1" dirty="0" smtClean="0">
                          <a:effectLst/>
                          <a:latin typeface="Times New Roman"/>
                          <a:ea typeface="Times New Roman"/>
                          <a:cs typeface="Times New Roman"/>
                        </a:rPr>
                        <a:t>Panel A: </a:t>
                      </a:r>
                      <a:r>
                        <a:rPr lang="en-US" sz="1600" b="1" i="1" dirty="0" smtClean="0">
                          <a:solidFill>
                            <a:srgbClr val="FF0000"/>
                          </a:solidFill>
                          <a:effectLst/>
                          <a:latin typeface="Times New Roman"/>
                          <a:ea typeface="Times New Roman"/>
                          <a:cs typeface="Times New Roman"/>
                        </a:rPr>
                        <a:t>Banks without Foreign Affiliates </a:t>
                      </a:r>
                      <a:endParaRPr lang="en-US" sz="1600" dirty="0">
                        <a:solidFill>
                          <a:srgbClr val="FF0000"/>
                        </a:solidFill>
                        <a:effectLst/>
                        <a:latin typeface="+mn-lt"/>
                        <a:ea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nSpc>
                          <a:spcPct val="115000"/>
                        </a:lnSpc>
                      </a:pPr>
                      <a:endParaRPr lang="en-US" sz="1600" dirty="0">
                        <a:effectLst/>
                        <a:latin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nSpc>
                          <a:spcPct val="115000"/>
                        </a:lnSpc>
                      </a:pPr>
                      <a:endParaRPr lang="en-US" sz="1600" dirty="0">
                        <a:effectLst/>
                        <a:latin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nSpc>
                          <a:spcPct val="115000"/>
                        </a:lnSpc>
                      </a:pPr>
                      <a:endParaRPr lang="en-US" sz="1600" dirty="0">
                        <a:effectLst/>
                        <a:latin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r>
              <a:tr h="627872">
                <a:tc>
                  <a:txBody>
                    <a:bodyPr/>
                    <a:lstStyle/>
                    <a:p>
                      <a:pPr marL="0" marR="0">
                        <a:lnSpc>
                          <a:spcPct val="115000"/>
                        </a:lnSpc>
                        <a:spcBef>
                          <a:spcPts val="0"/>
                        </a:spcBef>
                        <a:spcAft>
                          <a:spcPts val="0"/>
                        </a:spcAft>
                      </a:pPr>
                      <a:r>
                        <a:rPr lang="en-US" sz="1600" dirty="0" smtClean="0">
                          <a:effectLst/>
                          <a:latin typeface="Times New Roman"/>
                          <a:ea typeface="Times New Roman"/>
                          <a:cs typeface="Times New Roman"/>
                        </a:rPr>
                        <a:t>Variables interacted with </a:t>
                      </a:r>
                      <a:r>
                        <a:rPr lang="en-US" sz="1600" dirty="0" err="1" smtClean="0">
                          <a:effectLst/>
                          <a:latin typeface="Times New Roman"/>
                          <a:ea typeface="Times New Roman"/>
                          <a:cs typeface="Times New Roman"/>
                        </a:rPr>
                        <a:t>Libor_OIS</a:t>
                      </a:r>
                      <a:endParaRPr lang="en-US" sz="16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Δ Domestic C&amp;I Loans/Assets</a:t>
                      </a:r>
                      <a:endParaRPr lang="en-US" sz="16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Δ Foreign C&amp;I Loans/Assets</a:t>
                      </a:r>
                      <a:endParaRPr lang="en-US" sz="16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Δ Credit/ (Assets + Commitments)</a:t>
                      </a:r>
                      <a:endParaRPr lang="en-US" sz="16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Illiquid </a:t>
                      </a:r>
                      <a:r>
                        <a:rPr lang="en-US" sz="1800" dirty="0" smtClean="0">
                          <a:effectLst/>
                          <a:latin typeface="Times New Roman"/>
                          <a:ea typeface="Times New Roman"/>
                          <a:cs typeface="Times New Roman"/>
                        </a:rPr>
                        <a:t>Assets</a:t>
                      </a:r>
                      <a:endParaRPr lang="en-US" sz="18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0.000</a:t>
                      </a:r>
                      <a:endParaRPr lang="en-US" sz="180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0.000</a:t>
                      </a:r>
                      <a:endParaRPr lang="en-US" sz="180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0.020</a:t>
                      </a:r>
                      <a:endParaRPr lang="en-US" sz="180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Illiquid Assets</a:t>
                      </a:r>
                      <a:r>
                        <a:rPr lang="en-US" sz="1800" dirty="0" smtClean="0">
                          <a:effectLst/>
                          <a:latin typeface="Times New Roman"/>
                          <a:ea typeface="Times New Roman"/>
                          <a:cs typeface="Times New Roman"/>
                        </a:rPr>
                        <a:t>* </a:t>
                      </a:r>
                      <a:r>
                        <a:rPr lang="en-US" sz="1800" dirty="0">
                          <a:effectLst/>
                          <a:latin typeface="Times New Roman"/>
                          <a:ea typeface="Times New Roman"/>
                          <a:cs typeface="Times New Roman"/>
                        </a:rPr>
                        <a:t>Facility</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-0.004</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0.000</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-0.018</a:t>
                      </a:r>
                      <a:endParaRPr lang="en-US" sz="1800">
                        <a:effectLst/>
                        <a:latin typeface="Calibri"/>
                        <a:ea typeface="Calibri"/>
                        <a:cs typeface="Times New Roman"/>
                      </a:endParaRPr>
                    </a:p>
                  </a:txBody>
                  <a:tcPr marL="68580" marR="68580"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Commitment </a:t>
                      </a:r>
                      <a:r>
                        <a:rPr lang="en-US" sz="1800" dirty="0" smtClean="0">
                          <a:effectLst/>
                          <a:latin typeface="Times New Roman"/>
                          <a:ea typeface="Times New Roman"/>
                          <a:cs typeface="Times New Roman"/>
                        </a:rPr>
                        <a:t>Ratio</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0.010</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0.001</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0.012</a:t>
                      </a:r>
                      <a:endParaRPr lang="en-US" sz="1800">
                        <a:effectLst/>
                        <a:latin typeface="Calibri"/>
                        <a:ea typeface="Calibri"/>
                        <a:cs typeface="Times New Roman"/>
                      </a:endParaRPr>
                    </a:p>
                  </a:txBody>
                  <a:tcPr marL="68580" marR="68580"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Commitment </a:t>
                      </a:r>
                      <a:r>
                        <a:rPr lang="en-US" sz="1800" dirty="0" smtClean="0">
                          <a:effectLst/>
                          <a:latin typeface="Times New Roman"/>
                          <a:ea typeface="Times New Roman"/>
                          <a:cs typeface="Times New Roman"/>
                        </a:rPr>
                        <a:t>Ratio*Facility</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-0.007</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0.000</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-0.014</a:t>
                      </a:r>
                      <a:endParaRPr lang="en-US" sz="1800">
                        <a:effectLst/>
                        <a:latin typeface="Calibri"/>
                        <a:ea typeface="Calibri"/>
                        <a:cs typeface="Times New Roman"/>
                      </a:endParaRPr>
                    </a:p>
                  </a:txBody>
                  <a:tcPr marL="68580" marR="68580"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Core </a:t>
                      </a:r>
                      <a:r>
                        <a:rPr lang="en-US" sz="1800" dirty="0" smtClean="0">
                          <a:effectLst/>
                          <a:latin typeface="Times New Roman"/>
                          <a:ea typeface="Times New Roman"/>
                          <a:cs typeface="Times New Roman"/>
                        </a:rPr>
                        <a:t>Deposits</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0.007**</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-0.001***</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0.007</a:t>
                      </a:r>
                      <a:endParaRPr lang="en-US" sz="1800">
                        <a:effectLst/>
                        <a:latin typeface="Calibri"/>
                        <a:ea typeface="Calibri"/>
                        <a:cs typeface="Times New Roman"/>
                      </a:endParaRPr>
                    </a:p>
                  </a:txBody>
                  <a:tcPr marL="68580" marR="68580"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Core </a:t>
                      </a:r>
                      <a:r>
                        <a:rPr lang="en-US" sz="1800" dirty="0" smtClean="0">
                          <a:effectLst/>
                          <a:latin typeface="Times New Roman"/>
                          <a:ea typeface="Times New Roman"/>
                          <a:cs typeface="Times New Roman"/>
                        </a:rPr>
                        <a:t>Deposits*Facility</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0.000</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0.000</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0.051**</a:t>
                      </a:r>
                      <a:endParaRPr lang="en-US" sz="1800" dirty="0">
                        <a:effectLst/>
                        <a:latin typeface="Calibri"/>
                        <a:ea typeface="Calibri"/>
                        <a:cs typeface="Times New Roman"/>
                      </a:endParaRPr>
                    </a:p>
                  </a:txBody>
                  <a:tcPr marL="68580" marR="68580"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Tier </a:t>
                      </a:r>
                      <a:r>
                        <a:rPr lang="en-US" sz="1800" dirty="0" smtClean="0">
                          <a:effectLst/>
                          <a:latin typeface="Times New Roman"/>
                          <a:ea typeface="Times New Roman"/>
                          <a:cs typeface="Times New Roman"/>
                        </a:rPr>
                        <a:t>1/RWA</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0.003</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-0.001</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0.016</a:t>
                      </a:r>
                      <a:endParaRPr lang="en-US" sz="1800">
                        <a:effectLst/>
                        <a:latin typeface="Calibri"/>
                        <a:ea typeface="Calibri"/>
                        <a:cs typeface="Times New Roman"/>
                      </a:endParaRPr>
                    </a:p>
                  </a:txBody>
                  <a:tcPr marL="68580" marR="68580"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Tier </a:t>
                      </a:r>
                      <a:r>
                        <a:rPr lang="en-US" sz="1800" dirty="0" smtClean="0">
                          <a:effectLst/>
                          <a:latin typeface="Times New Roman"/>
                          <a:ea typeface="Times New Roman"/>
                          <a:cs typeface="Times New Roman"/>
                        </a:rPr>
                        <a:t>1/RWA*Facility</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-0.004</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0.000</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0.011</a:t>
                      </a:r>
                      <a:endParaRPr lang="en-US" sz="1800">
                        <a:effectLst/>
                        <a:latin typeface="Calibri"/>
                        <a:ea typeface="Calibri"/>
                        <a:cs typeface="Times New Roman"/>
                      </a:endParaRPr>
                    </a:p>
                  </a:txBody>
                  <a:tcPr marL="68580" marR="68580" marT="0" marB="0" anchor="b">
                    <a:lnL>
                      <a:noFill/>
                    </a:lnL>
                    <a:lnR>
                      <a:noFill/>
                    </a:lnR>
                    <a:lnT>
                      <a:noFill/>
                    </a:lnT>
                    <a:lnB>
                      <a:noFill/>
                    </a:lnB>
                  </a:tcPr>
                </a:tc>
              </a:tr>
              <a:tr h="126731">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a:effectLst/>
                          <a:latin typeface="Times New Roman"/>
                          <a:ea typeface="Times New Roman"/>
                          <a:cs typeface="Times New Roman"/>
                        </a:rPr>
                        <a:t>Observations</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1,415</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1,415</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1,415</a:t>
                      </a:r>
                      <a:endParaRPr lang="en-US" sz="1800" dirty="0">
                        <a:effectLst/>
                        <a:latin typeface="Calibri"/>
                        <a:ea typeface="Calibri"/>
                        <a:cs typeface="Times New Roman"/>
                      </a:endParaRPr>
                    </a:p>
                  </a:txBody>
                  <a:tcPr marL="68580" marR="68580"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Number of banks</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73</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73</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73</a:t>
                      </a:r>
                      <a:endParaRPr lang="en-US" sz="1800" dirty="0">
                        <a:effectLst/>
                        <a:latin typeface="Calibri"/>
                        <a:ea typeface="Calibri"/>
                        <a:cs typeface="Times New Roman"/>
                      </a:endParaRPr>
                    </a:p>
                  </a:txBody>
                  <a:tcPr marL="68580" marR="68580"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a:effectLst/>
                          <a:latin typeface="Times New Roman"/>
                          <a:ea typeface="Times New Roman"/>
                          <a:cs typeface="Times New Roman"/>
                        </a:rPr>
                        <a:t>Adjusted R-squared</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0.15</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0.02</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0.18</a:t>
                      </a:r>
                      <a:endParaRPr lang="en-US" sz="1800" dirty="0">
                        <a:effectLst/>
                        <a:latin typeface="Calibri"/>
                        <a:ea typeface="Calibri"/>
                        <a:cs typeface="Times New Roman"/>
                      </a:endParaRPr>
                    </a:p>
                  </a:txBody>
                  <a:tcPr marL="68580" marR="68580" marT="0" marB="0" anchor="b">
                    <a:lnL>
                      <a:noFill/>
                    </a:lnL>
                    <a:lnR>
                      <a:noFill/>
                    </a:lnR>
                    <a:lnT>
                      <a:noFill/>
                    </a:lnT>
                    <a:lnB>
                      <a:noFill/>
                    </a:lnB>
                  </a:tcPr>
                </a:tc>
              </a:tr>
            </a:tbl>
          </a:graphicData>
        </a:graphic>
      </p:graphicFrame>
      <p:sp>
        <p:nvSpPr>
          <p:cNvPr id="5" name="Title 1"/>
          <p:cNvSpPr txBox="1">
            <a:spLocks/>
          </p:cNvSpPr>
          <p:nvPr/>
        </p:nvSpPr>
        <p:spPr>
          <a:xfrm>
            <a:off x="457200" y="274638"/>
            <a:ext cx="8229600" cy="71596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b="1" dirty="0" smtClean="0"/>
              <a:t>Drivers of Cross-Sectional Differences in Credit and Lending Growth through Liquidity Risk  </a:t>
            </a:r>
            <a:r>
              <a:rPr lang="en-US" sz="2700" dirty="0" smtClean="0"/>
              <a:t>(select coefficients shown) </a:t>
            </a:r>
            <a:r>
              <a:rPr lang="en-US" sz="2700" dirty="0" smtClean="0">
                <a:solidFill>
                  <a:srgbClr val="FF0000"/>
                </a:solidFill>
              </a:rPr>
              <a:t>: 1</a:t>
            </a:r>
            <a:endParaRPr lang="en-US" dirty="0">
              <a:solidFill>
                <a:srgbClr val="FF0000"/>
              </a:solidFill>
            </a:endParaRPr>
          </a:p>
        </p:txBody>
      </p:sp>
      <p:sp>
        <p:nvSpPr>
          <p:cNvPr id="2" name="Slide Number Placeholder 1"/>
          <p:cNvSpPr>
            <a:spLocks noGrp="1"/>
          </p:cNvSpPr>
          <p:nvPr>
            <p:ph type="sldNum" sz="quarter" idx="12"/>
          </p:nvPr>
        </p:nvSpPr>
        <p:spPr/>
        <p:txBody>
          <a:bodyPr/>
          <a:lstStyle/>
          <a:p>
            <a:fld id="{D3D5CB7C-9259-4864-B3F8-C889525AFFC5}" type="slidenum">
              <a:rPr lang="en-US" smtClean="0"/>
              <a:t>25</a:t>
            </a:fld>
            <a:endParaRPr lang="en-US"/>
          </a:p>
        </p:txBody>
      </p:sp>
      <p:sp>
        <p:nvSpPr>
          <p:cNvPr id="3" name="Rounded Rectangle 2"/>
          <p:cNvSpPr/>
          <p:nvPr/>
        </p:nvSpPr>
        <p:spPr>
          <a:xfrm>
            <a:off x="457200" y="3657600"/>
            <a:ext cx="8153400" cy="304800"/>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00600" y="5657211"/>
            <a:ext cx="2362200" cy="369332"/>
          </a:xfrm>
          <a:prstGeom prst="rect">
            <a:avLst/>
          </a:prstGeom>
          <a:noFill/>
          <a:ln>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890632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7130955"/>
              </p:ext>
            </p:extLst>
          </p:nvPr>
        </p:nvGraphicFramePr>
        <p:xfrm>
          <a:off x="457202" y="1295416"/>
          <a:ext cx="8000998" cy="3137152"/>
        </p:xfrm>
        <a:graphic>
          <a:graphicData uri="http://schemas.openxmlformats.org/drawingml/2006/table">
            <a:tbl>
              <a:tblPr firstRow="1" firstCol="1" bandRow="1"/>
              <a:tblGrid>
                <a:gridCol w="3657598"/>
                <a:gridCol w="1600200"/>
                <a:gridCol w="1295400"/>
                <a:gridCol w="1447800"/>
              </a:tblGrid>
              <a:tr h="312874">
                <a:tc>
                  <a:txBody>
                    <a:bodyPr/>
                    <a:lstStyle/>
                    <a:p>
                      <a:pPr marL="0" marR="0">
                        <a:lnSpc>
                          <a:spcPct val="115000"/>
                        </a:lnSpc>
                        <a:spcBef>
                          <a:spcPts val="0"/>
                        </a:spcBef>
                        <a:spcAft>
                          <a:spcPts val="0"/>
                        </a:spcAft>
                      </a:pPr>
                      <a:r>
                        <a:rPr lang="en-US" sz="1600" b="1" i="1" dirty="0" smtClean="0">
                          <a:solidFill>
                            <a:srgbClr val="FF0000"/>
                          </a:solidFill>
                          <a:effectLst/>
                          <a:latin typeface="Times New Roman"/>
                          <a:ea typeface="Times New Roman"/>
                          <a:cs typeface="Times New Roman"/>
                        </a:rPr>
                        <a:t>Panel A: Banks without Foreign Affiliates</a:t>
                      </a:r>
                      <a:endParaRPr lang="en-US" sz="1600" dirty="0">
                        <a:solidFill>
                          <a:srgbClr val="FF0000"/>
                        </a:solidFill>
                        <a:effectLst/>
                        <a:latin typeface="+mn-lt"/>
                        <a:ea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effectLst/>
                        <a:latin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effectLst/>
                        <a:latin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r>
              <a:tr h="934064">
                <a:tc>
                  <a:txBody>
                    <a:bodyPr/>
                    <a:lstStyle/>
                    <a:p>
                      <a:pPr marL="0" marR="0">
                        <a:lnSpc>
                          <a:spcPct val="115000"/>
                        </a:lnSpc>
                        <a:spcBef>
                          <a:spcPts val="0"/>
                        </a:spcBef>
                        <a:spcAft>
                          <a:spcPts val="0"/>
                        </a:spcAft>
                      </a:pPr>
                      <a:endParaRPr lang="en-US" sz="16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Δ Domestic C&amp;I Loans/Assets</a:t>
                      </a:r>
                      <a:endParaRPr lang="en-US" sz="16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Δ Foreign C&amp;I Loans/Assets</a:t>
                      </a:r>
                      <a:endParaRPr lang="en-US" sz="16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Δ Credit/ (Assets + Commitments)</a:t>
                      </a:r>
                      <a:endParaRPr lang="en-US" sz="16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874">
                <a:tc gridSpan="4">
                  <a:txBody>
                    <a:bodyPr/>
                    <a:lstStyle/>
                    <a:p>
                      <a:pPr marL="0" marR="0">
                        <a:lnSpc>
                          <a:spcPct val="115000"/>
                        </a:lnSpc>
                        <a:spcBef>
                          <a:spcPts val="0"/>
                        </a:spcBef>
                        <a:spcAft>
                          <a:spcPts val="0"/>
                        </a:spcAft>
                      </a:pPr>
                      <a:r>
                        <a:rPr lang="en-US" sz="1600" b="1" i="1" dirty="0" smtClean="0">
                          <a:effectLst/>
                          <a:latin typeface="Times New Roman"/>
                          <a:ea typeface="Times New Roman"/>
                          <a:cs typeface="Times New Roman"/>
                        </a:rPr>
                        <a:t>During periods of Central </a:t>
                      </a:r>
                      <a:r>
                        <a:rPr lang="en-US" sz="1600" b="1" i="1" dirty="0">
                          <a:effectLst/>
                          <a:latin typeface="Times New Roman"/>
                          <a:ea typeface="Times New Roman"/>
                          <a:cs typeface="Times New Roman"/>
                        </a:rPr>
                        <a:t>Bank </a:t>
                      </a:r>
                      <a:r>
                        <a:rPr lang="en-US" sz="1600" b="1" i="1" dirty="0" smtClean="0">
                          <a:effectLst/>
                          <a:latin typeface="Times New Roman"/>
                          <a:ea typeface="Times New Roman"/>
                          <a:cs typeface="Times New Roman"/>
                        </a:rPr>
                        <a:t>Facility Use</a:t>
                      </a:r>
                      <a:endParaRPr lang="en-US" sz="1600" i="1" dirty="0">
                        <a:effectLst/>
                        <a:latin typeface="Calibri"/>
                        <a:ea typeface="Calibri"/>
                        <a:cs typeface="Times New Roman"/>
                      </a:endParaRPr>
                    </a:p>
                  </a:txBody>
                  <a:tcPr marL="60217" marR="60217"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nSpc>
                          <a:spcPct val="115000"/>
                        </a:lnSpc>
                      </a:pPr>
                      <a:endParaRPr lang="en-US" sz="1600" dirty="0">
                        <a:effectLst/>
                        <a:latin typeface="Calibri"/>
                        <a:cs typeface="Times New Roman"/>
                      </a:endParaRPr>
                    </a:p>
                  </a:txBody>
                  <a:tcPr marL="60217" marR="60217"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nSpc>
                          <a:spcPct val="115000"/>
                        </a:lnSpc>
                      </a:pPr>
                      <a:endParaRPr lang="en-US" sz="1600" dirty="0">
                        <a:effectLst/>
                        <a:latin typeface="Calibri"/>
                        <a:cs typeface="Times New Roman"/>
                      </a:endParaRPr>
                    </a:p>
                  </a:txBody>
                  <a:tcPr marL="60217" marR="60217"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nSpc>
                          <a:spcPct val="115000"/>
                        </a:lnSpc>
                      </a:pPr>
                      <a:endParaRPr lang="en-US" sz="1600" dirty="0">
                        <a:effectLst/>
                        <a:latin typeface="Calibri"/>
                        <a:cs typeface="Times New Roman"/>
                      </a:endParaRPr>
                    </a:p>
                  </a:txBody>
                  <a:tcPr marL="60217" marR="60217" marT="0" marB="0" anchor="b">
                    <a:lnL>
                      <a:noFill/>
                    </a:lnL>
                    <a:lnR>
                      <a:noFill/>
                    </a:lnR>
                    <a:lnT w="12700" cap="flat" cmpd="sng" algn="ctr">
                      <a:solidFill>
                        <a:srgbClr val="000000"/>
                      </a:solidFill>
                      <a:prstDash val="solid"/>
                      <a:round/>
                      <a:headEnd type="none" w="med" len="med"/>
                      <a:tailEnd type="none" w="med" len="med"/>
                    </a:lnT>
                    <a:lnB>
                      <a:noFill/>
                    </a:lnB>
                  </a:tcPr>
                </a:tc>
              </a:tr>
              <a:tr h="312874">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0217" marR="60217" marT="0" marB="0" anchor="b">
                    <a:lnL>
                      <a:noFill/>
                    </a:lnL>
                    <a:lnR>
                      <a:noFill/>
                    </a:lnR>
                    <a:lnT>
                      <a:noFill/>
                    </a:lnT>
                    <a:lnB>
                      <a:noFill/>
                    </a:lnB>
                  </a:tcPr>
                </a:tc>
                <a:tc>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0217" marR="60217" marT="0" marB="0" anchor="b">
                    <a:lnL>
                      <a:noFill/>
                    </a:lnL>
                    <a:lnR>
                      <a:noFill/>
                    </a:lnR>
                    <a:lnT>
                      <a:noFill/>
                    </a:lnT>
                    <a:lnB>
                      <a:noFill/>
                    </a:lnB>
                  </a:tcPr>
                </a:tc>
                <a:tc>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0217" marR="60217" marT="0" marB="0" anchor="b">
                    <a:lnL>
                      <a:noFill/>
                    </a:lnL>
                    <a:lnR>
                      <a:noFill/>
                    </a:lnR>
                    <a:lnT>
                      <a:noFill/>
                    </a:lnT>
                    <a:lnB>
                      <a:noFill/>
                    </a:lnB>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0217" marR="60217" marT="0" marB="0" anchor="b">
                    <a:lnL>
                      <a:noFill/>
                    </a:lnL>
                    <a:lnR>
                      <a:noFill/>
                    </a:lnR>
                    <a:lnT>
                      <a:noFill/>
                    </a:lnT>
                    <a:lnB>
                      <a:noFill/>
                    </a:lnB>
                  </a:tcPr>
                </a:tc>
              </a:tr>
              <a:tr h="312874">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Illiquid Assets</a:t>
                      </a:r>
                      <a:endParaRPr lang="en-US" sz="1800" dirty="0">
                        <a:effectLst/>
                        <a:latin typeface="Calibri"/>
                        <a:ea typeface="Calibri"/>
                        <a:cs typeface="Times New Roman"/>
                      </a:endParaRPr>
                    </a:p>
                  </a:txBody>
                  <a:tcPr marL="60217" marR="60217"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-0.005</a:t>
                      </a:r>
                      <a:endParaRPr lang="en-US" sz="1800">
                        <a:effectLst/>
                        <a:latin typeface="Calibri"/>
                        <a:ea typeface="Calibri"/>
                        <a:cs typeface="Times New Roman"/>
                      </a:endParaRPr>
                    </a:p>
                  </a:txBody>
                  <a:tcPr marL="60217" marR="60217"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-0.001</a:t>
                      </a:r>
                      <a:endParaRPr lang="en-US" sz="1800" dirty="0">
                        <a:effectLst/>
                        <a:latin typeface="Calibri"/>
                        <a:ea typeface="Calibri"/>
                        <a:cs typeface="Times New Roman"/>
                      </a:endParaRPr>
                    </a:p>
                  </a:txBody>
                  <a:tcPr marL="60217" marR="60217"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0.002</a:t>
                      </a:r>
                      <a:endParaRPr lang="en-US" sz="1800" dirty="0">
                        <a:effectLst/>
                        <a:latin typeface="Calibri"/>
                        <a:ea typeface="Calibri"/>
                        <a:cs typeface="Times New Roman"/>
                      </a:endParaRPr>
                    </a:p>
                  </a:txBody>
                  <a:tcPr marL="60217" marR="60217" marT="0" marB="0" anchor="b">
                    <a:lnL>
                      <a:noFill/>
                    </a:lnL>
                    <a:lnR>
                      <a:noFill/>
                    </a:lnR>
                    <a:lnT>
                      <a:noFill/>
                    </a:lnT>
                    <a:lnB>
                      <a:noFill/>
                    </a:lnB>
                  </a:tcPr>
                </a:tc>
              </a:tr>
              <a:tr h="312874">
                <a:tc>
                  <a:txBody>
                    <a:bodyPr/>
                    <a:lstStyle/>
                    <a:p>
                      <a:pPr marL="0" marR="0">
                        <a:lnSpc>
                          <a:spcPct val="115000"/>
                        </a:lnSpc>
                        <a:spcBef>
                          <a:spcPts val="0"/>
                        </a:spcBef>
                        <a:spcAft>
                          <a:spcPts val="0"/>
                        </a:spcAft>
                      </a:pPr>
                      <a:r>
                        <a:rPr lang="en-US" sz="1800">
                          <a:effectLst/>
                          <a:latin typeface="Times New Roman"/>
                          <a:ea typeface="Times New Roman"/>
                          <a:cs typeface="Times New Roman"/>
                        </a:rPr>
                        <a:t>Commitment Ratio</a:t>
                      </a:r>
                      <a:endParaRPr lang="en-US" sz="1800">
                        <a:effectLst/>
                        <a:latin typeface="Calibri"/>
                        <a:ea typeface="Calibri"/>
                        <a:cs typeface="Times New Roman"/>
                      </a:endParaRPr>
                    </a:p>
                  </a:txBody>
                  <a:tcPr marL="60217" marR="60217"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0.003</a:t>
                      </a:r>
                      <a:endParaRPr lang="en-US" sz="1800" dirty="0">
                        <a:effectLst/>
                        <a:latin typeface="Calibri"/>
                        <a:ea typeface="Calibri"/>
                        <a:cs typeface="Times New Roman"/>
                      </a:endParaRPr>
                    </a:p>
                  </a:txBody>
                  <a:tcPr marL="60217" marR="60217"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0.000</a:t>
                      </a:r>
                      <a:endParaRPr lang="en-US" sz="1800">
                        <a:effectLst/>
                        <a:latin typeface="Calibri"/>
                        <a:ea typeface="Calibri"/>
                        <a:cs typeface="Times New Roman"/>
                      </a:endParaRPr>
                    </a:p>
                  </a:txBody>
                  <a:tcPr marL="60217" marR="60217"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-0.002</a:t>
                      </a:r>
                      <a:endParaRPr lang="en-US" sz="1800">
                        <a:effectLst/>
                        <a:latin typeface="Calibri"/>
                        <a:ea typeface="Calibri"/>
                        <a:cs typeface="Times New Roman"/>
                      </a:endParaRPr>
                    </a:p>
                  </a:txBody>
                  <a:tcPr marL="60217" marR="60217" marT="0" marB="0" anchor="b">
                    <a:lnL>
                      <a:noFill/>
                    </a:lnL>
                    <a:lnR>
                      <a:noFill/>
                    </a:lnR>
                    <a:lnT>
                      <a:noFill/>
                    </a:lnT>
                    <a:lnB>
                      <a:noFill/>
                    </a:lnB>
                  </a:tcPr>
                </a:tc>
              </a:tr>
              <a:tr h="312874">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Core Deposits </a:t>
                      </a:r>
                      <a:endParaRPr lang="en-US" sz="1800" dirty="0">
                        <a:effectLst/>
                        <a:latin typeface="Calibri"/>
                        <a:ea typeface="Calibri"/>
                        <a:cs typeface="Times New Roman"/>
                      </a:endParaRPr>
                    </a:p>
                  </a:txBody>
                  <a:tcPr marL="60217" marR="60217"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0.006</a:t>
                      </a:r>
                      <a:endParaRPr lang="en-US" sz="1800">
                        <a:effectLst/>
                        <a:latin typeface="Calibri"/>
                        <a:ea typeface="Calibri"/>
                        <a:cs typeface="Times New Roman"/>
                      </a:endParaRPr>
                    </a:p>
                  </a:txBody>
                  <a:tcPr marL="60217" marR="60217"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-0.001***</a:t>
                      </a:r>
                      <a:endParaRPr lang="en-US" sz="1800" dirty="0">
                        <a:effectLst/>
                        <a:latin typeface="Calibri"/>
                        <a:ea typeface="Calibri"/>
                        <a:cs typeface="Times New Roman"/>
                      </a:endParaRPr>
                    </a:p>
                  </a:txBody>
                  <a:tcPr marL="60217" marR="60217"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0.058**</a:t>
                      </a:r>
                      <a:endParaRPr lang="en-US" sz="1800" dirty="0">
                        <a:effectLst/>
                        <a:latin typeface="Calibri"/>
                        <a:ea typeface="Calibri"/>
                        <a:cs typeface="Times New Roman"/>
                      </a:endParaRPr>
                    </a:p>
                  </a:txBody>
                  <a:tcPr marL="60217" marR="60217" marT="0" marB="0" anchor="b">
                    <a:lnL>
                      <a:noFill/>
                    </a:lnL>
                    <a:lnR>
                      <a:noFill/>
                    </a:lnR>
                    <a:lnT>
                      <a:noFill/>
                    </a:lnT>
                    <a:lnB>
                      <a:noFill/>
                    </a:lnB>
                  </a:tcPr>
                </a:tc>
              </a:tr>
              <a:tr h="312874">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Tier 1/RWA</a:t>
                      </a:r>
                      <a:endParaRPr lang="en-US" sz="1800" dirty="0">
                        <a:effectLst/>
                        <a:latin typeface="Calibri"/>
                        <a:ea typeface="Calibri"/>
                        <a:cs typeface="Times New Roman"/>
                      </a:endParaRPr>
                    </a:p>
                  </a:txBody>
                  <a:tcPr marL="60217" marR="60217"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-0.001</a:t>
                      </a:r>
                      <a:endParaRPr lang="en-US" sz="1800">
                        <a:effectLst/>
                        <a:latin typeface="Calibri"/>
                        <a:ea typeface="Calibri"/>
                        <a:cs typeface="Times New Roman"/>
                      </a:endParaRPr>
                    </a:p>
                  </a:txBody>
                  <a:tcPr marL="60217" marR="60217"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-0.001</a:t>
                      </a:r>
                      <a:endParaRPr lang="en-US" sz="1800" dirty="0">
                        <a:effectLst/>
                        <a:latin typeface="Calibri"/>
                        <a:ea typeface="Calibri"/>
                        <a:cs typeface="Times New Roman"/>
                      </a:endParaRPr>
                    </a:p>
                  </a:txBody>
                  <a:tcPr marL="60217" marR="60217"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0.027</a:t>
                      </a:r>
                      <a:endParaRPr lang="en-US" sz="1800" dirty="0">
                        <a:effectLst/>
                        <a:latin typeface="Calibri"/>
                        <a:ea typeface="Calibri"/>
                        <a:cs typeface="Times New Roman"/>
                      </a:endParaRPr>
                    </a:p>
                  </a:txBody>
                  <a:tcPr marL="60217" marR="60217" marT="0" marB="0" anchor="b">
                    <a:lnL>
                      <a:noFill/>
                    </a:lnL>
                    <a:lnR>
                      <a:noFill/>
                    </a:lnR>
                    <a:lnT>
                      <a:noFill/>
                    </a:lnT>
                    <a:lnB>
                      <a:noFill/>
                    </a:lnB>
                  </a:tcPr>
                </a:tc>
              </a:tr>
            </a:tbl>
          </a:graphicData>
        </a:graphic>
      </p:graphicFrame>
      <p:sp>
        <p:nvSpPr>
          <p:cNvPr id="5" name="Title 1"/>
          <p:cNvSpPr txBox="1">
            <a:spLocks/>
          </p:cNvSpPr>
          <p:nvPr/>
        </p:nvSpPr>
        <p:spPr>
          <a:xfrm>
            <a:off x="457200" y="274638"/>
            <a:ext cx="8229600" cy="71596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b="1" dirty="0"/>
              <a:t>Drivers of Cross-Sectional Differences in Credit and Lending Growth through Liquidity Risk  </a:t>
            </a:r>
            <a:r>
              <a:rPr lang="en-US" sz="2700" dirty="0"/>
              <a:t>(select coefficients shown) </a:t>
            </a:r>
            <a:r>
              <a:rPr lang="en-US" sz="2700" dirty="0">
                <a:solidFill>
                  <a:srgbClr val="FF0000"/>
                </a:solidFill>
              </a:rPr>
              <a:t>: </a:t>
            </a:r>
            <a:r>
              <a:rPr lang="en-US" sz="2700" dirty="0" smtClean="0">
                <a:solidFill>
                  <a:srgbClr val="FF0000"/>
                </a:solidFill>
              </a:rPr>
              <a:t>2</a:t>
            </a:r>
            <a:endParaRPr lang="en-US" sz="2400" dirty="0">
              <a:solidFill>
                <a:srgbClr val="FF0000"/>
              </a:solidFill>
            </a:endParaRPr>
          </a:p>
          <a:p>
            <a:pPr algn="l"/>
            <a:endParaRPr lang="en-US" sz="2400" dirty="0"/>
          </a:p>
        </p:txBody>
      </p:sp>
      <p:sp>
        <p:nvSpPr>
          <p:cNvPr id="2" name="Slide Number Placeholder 1"/>
          <p:cNvSpPr>
            <a:spLocks noGrp="1"/>
          </p:cNvSpPr>
          <p:nvPr>
            <p:ph type="sldNum" sz="quarter" idx="12"/>
          </p:nvPr>
        </p:nvSpPr>
        <p:spPr/>
        <p:txBody>
          <a:bodyPr/>
          <a:lstStyle/>
          <a:p>
            <a:fld id="{D3D5CB7C-9259-4864-B3F8-C889525AFFC5}" type="slidenum">
              <a:rPr lang="en-US" smtClean="0"/>
              <a:t>26</a:t>
            </a:fld>
            <a:endParaRPr lang="en-US"/>
          </a:p>
        </p:txBody>
      </p:sp>
      <p:sp>
        <p:nvSpPr>
          <p:cNvPr id="6" name="Rounded Rectangle 5"/>
          <p:cNvSpPr/>
          <p:nvPr/>
        </p:nvSpPr>
        <p:spPr>
          <a:xfrm>
            <a:off x="488373" y="3803073"/>
            <a:ext cx="8153400" cy="381000"/>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114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11965463"/>
              </p:ext>
            </p:extLst>
          </p:nvPr>
        </p:nvGraphicFramePr>
        <p:xfrm>
          <a:off x="457200" y="990600"/>
          <a:ext cx="8458198" cy="5574792"/>
        </p:xfrm>
        <a:graphic>
          <a:graphicData uri="http://schemas.openxmlformats.org/drawingml/2006/table">
            <a:tbl>
              <a:tblPr firstRow="1" firstCol="1" bandRow="1"/>
              <a:tblGrid>
                <a:gridCol w="3962398"/>
                <a:gridCol w="1812180"/>
                <a:gridCol w="1341810"/>
                <a:gridCol w="1341810"/>
              </a:tblGrid>
              <a:tr h="172463">
                <a:tc>
                  <a:txBody>
                    <a:bodyPr/>
                    <a:lstStyle/>
                    <a:p>
                      <a:pPr marL="0" marR="0">
                        <a:lnSpc>
                          <a:spcPct val="115000"/>
                        </a:lnSpc>
                        <a:spcBef>
                          <a:spcPts val="0"/>
                        </a:spcBef>
                        <a:spcAft>
                          <a:spcPts val="0"/>
                        </a:spcAft>
                      </a:pPr>
                      <a:r>
                        <a:rPr lang="en-US" sz="1600" b="1" i="1" dirty="0">
                          <a:effectLst/>
                          <a:latin typeface="Times New Roman"/>
                          <a:ea typeface="Times New Roman"/>
                          <a:cs typeface="Times New Roman"/>
                        </a:rPr>
                        <a:t>Panel B:</a:t>
                      </a:r>
                      <a:r>
                        <a:rPr lang="en-US" sz="1800" b="1" i="1" dirty="0">
                          <a:effectLst/>
                          <a:latin typeface="Times New Roman"/>
                          <a:ea typeface="Times New Roman"/>
                          <a:cs typeface="Times New Roman"/>
                        </a:rPr>
                        <a:t> </a:t>
                      </a:r>
                      <a:r>
                        <a:rPr lang="en-US" sz="1800" b="1" i="1" dirty="0">
                          <a:solidFill>
                            <a:srgbClr val="FF0000"/>
                          </a:solidFill>
                          <a:effectLst/>
                          <a:latin typeface="Times New Roman"/>
                          <a:ea typeface="Times New Roman"/>
                          <a:cs typeface="Times New Roman"/>
                        </a:rPr>
                        <a:t>Banks with Foreign Affiliates</a:t>
                      </a:r>
                      <a:endParaRPr lang="en-US" sz="1800" dirty="0">
                        <a:solidFill>
                          <a:srgbClr val="FF0000"/>
                        </a:solidFill>
                        <a:effectLst/>
                        <a:latin typeface="Calibri"/>
                        <a:ea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effectLst/>
                        <a:latin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effectLst/>
                        <a:latin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effectLst/>
                        <a:latin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r>
              <a:tr h="704072">
                <a:tc>
                  <a:txBody>
                    <a:bodyPr/>
                    <a:lstStyle/>
                    <a:p>
                      <a:pPr marL="0" marR="0">
                        <a:lnSpc>
                          <a:spcPct val="115000"/>
                        </a:lnSpc>
                        <a:spcBef>
                          <a:spcPts val="0"/>
                        </a:spcBef>
                        <a:spcAft>
                          <a:spcPts val="0"/>
                        </a:spcAft>
                      </a:pPr>
                      <a:r>
                        <a:rPr lang="en-US" sz="1600" dirty="0" smtClean="0">
                          <a:effectLst/>
                          <a:latin typeface="Times New Roman"/>
                          <a:ea typeface="Times New Roman"/>
                          <a:cs typeface="Times New Roman"/>
                        </a:rPr>
                        <a:t>Variables interacted with</a:t>
                      </a:r>
                      <a:r>
                        <a:rPr lang="en-US" sz="1600" baseline="0" dirty="0" smtClean="0">
                          <a:effectLst/>
                          <a:latin typeface="Times New Roman"/>
                          <a:ea typeface="Times New Roman"/>
                          <a:cs typeface="Times New Roman"/>
                        </a:rPr>
                        <a:t> </a:t>
                      </a:r>
                      <a:r>
                        <a:rPr lang="en-US" sz="1600" baseline="0" dirty="0" err="1" smtClean="0">
                          <a:effectLst/>
                          <a:latin typeface="Times New Roman"/>
                          <a:ea typeface="Times New Roman"/>
                          <a:cs typeface="Times New Roman"/>
                        </a:rPr>
                        <a:t>Libor_OIS</a:t>
                      </a:r>
                      <a:endParaRPr lang="en-US" sz="1600" dirty="0">
                        <a:effectLst/>
                        <a:latin typeface="Calibri"/>
                        <a:ea typeface="Calibri"/>
                        <a:cs typeface="Times New Roman"/>
                      </a:endParaRPr>
                    </a:p>
                  </a:txBody>
                  <a:tcPr marL="55636" marR="556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Δ Domestic C&amp;I Loans/Assets</a:t>
                      </a:r>
                      <a:endParaRPr lang="en-US" sz="1600">
                        <a:effectLst/>
                        <a:latin typeface="Calibri"/>
                        <a:ea typeface="Calibri"/>
                        <a:cs typeface="Times New Roman"/>
                      </a:endParaRPr>
                    </a:p>
                  </a:txBody>
                  <a:tcPr marL="55636" marR="556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Δ Foreign C&amp;I Loans/Assets</a:t>
                      </a:r>
                      <a:endParaRPr lang="en-US" sz="1600">
                        <a:effectLst/>
                        <a:latin typeface="Calibri"/>
                        <a:ea typeface="Calibri"/>
                        <a:cs typeface="Times New Roman"/>
                      </a:endParaRPr>
                    </a:p>
                  </a:txBody>
                  <a:tcPr marL="55636" marR="556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Δ Credit/ (Assets + Commitments)</a:t>
                      </a:r>
                      <a:endParaRPr lang="en-US" sz="1600">
                        <a:effectLst/>
                        <a:latin typeface="Calibri"/>
                        <a:ea typeface="Calibri"/>
                        <a:cs typeface="Times New Roman"/>
                      </a:endParaRPr>
                    </a:p>
                  </a:txBody>
                  <a:tcPr marL="55636" marR="556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Illiquid </a:t>
                      </a:r>
                      <a:r>
                        <a:rPr lang="en-US" sz="1800" dirty="0" smtClean="0">
                          <a:effectLst/>
                          <a:latin typeface="Times New Roman"/>
                          <a:ea typeface="Times New Roman"/>
                          <a:cs typeface="Times New Roman"/>
                        </a:rPr>
                        <a:t>Assets</a:t>
                      </a:r>
                      <a:endParaRPr lang="en-US" sz="1800" dirty="0">
                        <a:effectLst/>
                        <a:latin typeface="Calibri"/>
                        <a:ea typeface="Calibri"/>
                        <a:cs typeface="Times New Roman"/>
                      </a:endParaRPr>
                    </a:p>
                  </a:txBody>
                  <a:tcPr marL="55636" marR="5563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0.013</a:t>
                      </a:r>
                      <a:endParaRPr lang="en-US" sz="1800">
                        <a:effectLst/>
                        <a:latin typeface="Calibri"/>
                        <a:ea typeface="Calibri"/>
                        <a:cs typeface="Times New Roman"/>
                      </a:endParaRPr>
                    </a:p>
                  </a:txBody>
                  <a:tcPr marL="55636" marR="5563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0.007</a:t>
                      </a:r>
                      <a:endParaRPr lang="en-US" sz="1800">
                        <a:effectLst/>
                        <a:latin typeface="Calibri"/>
                        <a:ea typeface="Calibri"/>
                        <a:cs typeface="Times New Roman"/>
                      </a:endParaRPr>
                    </a:p>
                  </a:txBody>
                  <a:tcPr marL="55636" marR="5563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0.102*</a:t>
                      </a:r>
                      <a:endParaRPr lang="en-US" sz="1800">
                        <a:effectLst/>
                        <a:latin typeface="Calibri"/>
                        <a:ea typeface="Calibri"/>
                        <a:cs typeface="Times New Roman"/>
                      </a:endParaRPr>
                    </a:p>
                  </a:txBody>
                  <a:tcPr marL="55636" marR="55636" marT="0" marB="0" anchor="b">
                    <a:lnL>
                      <a:noFill/>
                    </a:lnL>
                    <a:lnR>
                      <a:noFill/>
                    </a:lnR>
                    <a:lnT w="12700" cap="flat" cmpd="sng" algn="ctr">
                      <a:solidFill>
                        <a:srgbClr val="000000"/>
                      </a:solidFill>
                      <a:prstDash val="solid"/>
                      <a:round/>
                      <a:headEnd type="none" w="med" len="med"/>
                      <a:tailEnd type="none" w="med" len="med"/>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Illiquid </a:t>
                      </a:r>
                      <a:r>
                        <a:rPr lang="en-US" sz="1800" dirty="0" smtClean="0">
                          <a:effectLst/>
                          <a:latin typeface="Times New Roman"/>
                          <a:ea typeface="Times New Roman"/>
                          <a:cs typeface="Times New Roman"/>
                        </a:rPr>
                        <a:t>Assets*Facility</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-0.020</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-0.007*</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-0.034</a:t>
                      </a:r>
                      <a:endParaRPr lang="en-US" sz="1800">
                        <a:effectLst/>
                        <a:latin typeface="Calibri"/>
                        <a:ea typeface="Calibri"/>
                        <a:cs typeface="Times New Roman"/>
                      </a:endParaRPr>
                    </a:p>
                  </a:txBody>
                  <a:tcPr marL="55636" marR="55636"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Commitment </a:t>
                      </a:r>
                      <a:r>
                        <a:rPr lang="en-US" sz="1800" dirty="0" smtClean="0">
                          <a:effectLst/>
                          <a:latin typeface="Times New Roman"/>
                          <a:ea typeface="Times New Roman"/>
                          <a:cs typeface="Times New Roman"/>
                        </a:rPr>
                        <a:t>Ratio</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-0.004</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0.002</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-0.087</a:t>
                      </a:r>
                      <a:endParaRPr lang="en-US" sz="1800">
                        <a:effectLst/>
                        <a:latin typeface="Calibri"/>
                        <a:ea typeface="Calibri"/>
                        <a:cs typeface="Times New Roman"/>
                      </a:endParaRPr>
                    </a:p>
                  </a:txBody>
                  <a:tcPr marL="55636" marR="55636"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Commitment </a:t>
                      </a:r>
                      <a:r>
                        <a:rPr lang="en-US" sz="1800" dirty="0" smtClean="0">
                          <a:effectLst/>
                          <a:latin typeface="Times New Roman"/>
                          <a:ea typeface="Times New Roman"/>
                          <a:cs typeface="Times New Roman"/>
                        </a:rPr>
                        <a:t>Ratio*Facility</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0.005</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-0.005</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0.052</a:t>
                      </a:r>
                      <a:endParaRPr lang="en-US" sz="1800">
                        <a:effectLst/>
                        <a:latin typeface="Calibri"/>
                        <a:ea typeface="Calibri"/>
                        <a:cs typeface="Times New Roman"/>
                      </a:endParaRPr>
                    </a:p>
                  </a:txBody>
                  <a:tcPr marL="55636" marR="55636"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Core </a:t>
                      </a:r>
                      <a:r>
                        <a:rPr lang="en-US" sz="1800" dirty="0" smtClean="0">
                          <a:effectLst/>
                          <a:latin typeface="Times New Roman"/>
                          <a:ea typeface="Times New Roman"/>
                          <a:cs typeface="Times New Roman"/>
                        </a:rPr>
                        <a:t>Deposits</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0.007</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-0.001</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-0.001</a:t>
                      </a:r>
                      <a:endParaRPr lang="en-US" sz="1800">
                        <a:effectLst/>
                        <a:latin typeface="Calibri"/>
                        <a:ea typeface="Calibri"/>
                        <a:cs typeface="Times New Roman"/>
                      </a:endParaRPr>
                    </a:p>
                  </a:txBody>
                  <a:tcPr marL="55636" marR="55636"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Core </a:t>
                      </a:r>
                      <a:r>
                        <a:rPr lang="en-US" sz="1800" dirty="0" smtClean="0">
                          <a:effectLst/>
                          <a:latin typeface="Times New Roman"/>
                          <a:ea typeface="Times New Roman"/>
                          <a:cs typeface="Times New Roman"/>
                        </a:rPr>
                        <a:t>Deposits*Facility</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0.009</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0.004</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-0.001</a:t>
                      </a:r>
                      <a:endParaRPr lang="en-US" sz="1800">
                        <a:effectLst/>
                        <a:latin typeface="Calibri"/>
                        <a:ea typeface="Calibri"/>
                        <a:cs typeface="Times New Roman"/>
                      </a:endParaRPr>
                    </a:p>
                  </a:txBody>
                  <a:tcPr marL="55636" marR="55636"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Tier </a:t>
                      </a:r>
                      <a:r>
                        <a:rPr lang="en-US" sz="1800" dirty="0" smtClean="0">
                          <a:effectLst/>
                          <a:latin typeface="Times New Roman"/>
                          <a:ea typeface="Times New Roman"/>
                          <a:cs typeface="Times New Roman"/>
                        </a:rPr>
                        <a:t>1/RWA</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-0.002</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-0.018</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0.250</a:t>
                      </a:r>
                      <a:endParaRPr lang="en-US" sz="1800">
                        <a:effectLst/>
                        <a:latin typeface="Calibri"/>
                        <a:ea typeface="Calibri"/>
                        <a:cs typeface="Times New Roman"/>
                      </a:endParaRPr>
                    </a:p>
                  </a:txBody>
                  <a:tcPr marL="55636" marR="55636"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Tier </a:t>
                      </a:r>
                      <a:r>
                        <a:rPr lang="en-US" sz="1800" dirty="0" smtClean="0">
                          <a:effectLst/>
                          <a:latin typeface="Times New Roman"/>
                          <a:ea typeface="Times New Roman"/>
                          <a:cs typeface="Times New Roman"/>
                        </a:rPr>
                        <a:t>1/RWA*Facility</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0.104*</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0.022</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0.135</a:t>
                      </a:r>
                      <a:endParaRPr lang="en-US" sz="1800">
                        <a:effectLst/>
                        <a:latin typeface="Calibri"/>
                        <a:ea typeface="Calibri"/>
                        <a:cs typeface="Times New Roman"/>
                      </a:endParaRPr>
                    </a:p>
                  </a:txBody>
                  <a:tcPr marL="55636" marR="55636"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Net Due To (Head Office</a:t>
                      </a:r>
                      <a:r>
                        <a:rPr lang="en-US" sz="1800" dirty="0" smtClean="0">
                          <a:effectLst/>
                          <a:latin typeface="Times New Roman"/>
                          <a:ea typeface="Times New Roman"/>
                          <a:cs typeface="Times New Roman"/>
                        </a:rPr>
                        <a:t>)</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0.045***</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0.010***</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0.166***</a:t>
                      </a:r>
                      <a:endParaRPr lang="en-US" sz="1800">
                        <a:effectLst/>
                        <a:latin typeface="Calibri"/>
                        <a:ea typeface="Calibri"/>
                        <a:cs typeface="Times New Roman"/>
                      </a:endParaRPr>
                    </a:p>
                  </a:txBody>
                  <a:tcPr marL="55636" marR="55636" marT="0" marB="0" anchor="b">
                    <a:lnL>
                      <a:noFill/>
                    </a:lnL>
                    <a:lnR>
                      <a:noFill/>
                    </a:lnR>
                    <a:lnT>
                      <a:noFill/>
                    </a:lnT>
                    <a:lnB>
                      <a:noFill/>
                    </a:lnB>
                  </a:tcPr>
                </a:tc>
              </a:tr>
              <a:tr h="316992">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Net Due To (Head Office</a:t>
                      </a:r>
                      <a:r>
                        <a:rPr lang="en-US" sz="1800" dirty="0" smtClean="0">
                          <a:effectLst/>
                          <a:latin typeface="Times New Roman"/>
                          <a:ea typeface="Times New Roman"/>
                          <a:cs typeface="Times New Roman"/>
                        </a:rPr>
                        <a:t>)*Facility</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-0.035**</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-0.008*</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-0.130**</a:t>
                      </a:r>
                      <a:endParaRPr lang="en-US" sz="1800">
                        <a:effectLst/>
                        <a:latin typeface="Calibri"/>
                        <a:ea typeface="Calibri"/>
                        <a:cs typeface="Times New Roman"/>
                      </a:endParaRPr>
                    </a:p>
                  </a:txBody>
                  <a:tcPr marL="55636" marR="55636" marT="0" marB="0" anchor="b">
                    <a:lnL>
                      <a:noFill/>
                    </a:lnL>
                    <a:lnR>
                      <a:noFill/>
                    </a:lnR>
                    <a:lnT>
                      <a:noFill/>
                    </a:lnT>
                    <a:lnB>
                      <a:noFill/>
                    </a:lnB>
                  </a:tcPr>
                </a:tc>
              </a:tr>
              <a:tr h="172463">
                <a:tc>
                  <a:txBody>
                    <a:bodyPr/>
                    <a:lstStyle/>
                    <a:p>
                      <a:pPr>
                        <a:lnSpc>
                          <a:spcPct val="115000"/>
                        </a:lnSpc>
                      </a:pPr>
                      <a:endParaRPr lang="en-US" sz="1800">
                        <a:effectLst/>
                        <a:latin typeface="Calibri"/>
                        <a:cs typeface="Times New Roman"/>
                      </a:endParaRPr>
                    </a:p>
                  </a:txBody>
                  <a:tcPr marL="55636" marR="55636" marT="0" marB="0" anchor="b">
                    <a:lnL>
                      <a:noFill/>
                    </a:lnL>
                    <a:lnR>
                      <a:noFill/>
                    </a:lnR>
                    <a:lnT>
                      <a:noFill/>
                    </a:lnT>
                    <a:lnB>
                      <a:noFill/>
                    </a:lnB>
                  </a:tcPr>
                </a:tc>
                <a:tc>
                  <a:txBody>
                    <a:bodyPr/>
                    <a:lstStyle/>
                    <a:p>
                      <a:pPr>
                        <a:lnSpc>
                          <a:spcPct val="115000"/>
                        </a:lnSpc>
                      </a:pPr>
                      <a:endParaRPr lang="en-US" sz="1800">
                        <a:effectLst/>
                        <a:latin typeface="Calibri"/>
                        <a:cs typeface="Times New Roman"/>
                      </a:endParaRPr>
                    </a:p>
                  </a:txBody>
                  <a:tcPr marL="55636" marR="55636" marT="0" marB="0" anchor="b">
                    <a:lnL>
                      <a:noFill/>
                    </a:lnL>
                    <a:lnR>
                      <a:noFill/>
                    </a:lnR>
                    <a:lnT>
                      <a:noFill/>
                    </a:lnT>
                    <a:lnB>
                      <a:noFill/>
                    </a:lnB>
                  </a:tcPr>
                </a:tc>
                <a:tc>
                  <a:txBody>
                    <a:bodyPr/>
                    <a:lstStyle/>
                    <a:p>
                      <a:pPr>
                        <a:lnSpc>
                          <a:spcPct val="115000"/>
                        </a:lnSpc>
                      </a:pPr>
                      <a:endParaRPr lang="en-US" sz="1800">
                        <a:effectLst/>
                        <a:latin typeface="Calibri"/>
                        <a:cs typeface="Times New Roman"/>
                      </a:endParaRPr>
                    </a:p>
                  </a:txBody>
                  <a:tcPr marL="55636" marR="55636" marT="0" marB="0" anchor="b">
                    <a:lnL>
                      <a:noFill/>
                    </a:lnL>
                    <a:lnR>
                      <a:noFill/>
                    </a:lnR>
                    <a:lnT>
                      <a:noFill/>
                    </a:lnT>
                    <a:lnB>
                      <a:noFill/>
                    </a:lnB>
                  </a:tcPr>
                </a:tc>
                <a:tc>
                  <a:txBody>
                    <a:bodyPr/>
                    <a:lstStyle/>
                    <a:p>
                      <a:pPr>
                        <a:lnSpc>
                          <a:spcPct val="115000"/>
                        </a:lnSpc>
                      </a:pPr>
                      <a:endParaRPr lang="en-US" sz="1800">
                        <a:effectLst/>
                        <a:latin typeface="Calibri"/>
                        <a:cs typeface="Times New Roman"/>
                      </a:endParaRPr>
                    </a:p>
                  </a:txBody>
                  <a:tcPr marL="55636" marR="55636"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Observations</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505</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505</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505</a:t>
                      </a:r>
                      <a:endParaRPr lang="en-US" sz="1800">
                        <a:effectLst/>
                        <a:latin typeface="Calibri"/>
                        <a:ea typeface="Calibri"/>
                        <a:cs typeface="Times New Roman"/>
                      </a:endParaRPr>
                    </a:p>
                  </a:txBody>
                  <a:tcPr marL="55636" marR="55636"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Number of banks</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27</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27</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27</a:t>
                      </a:r>
                      <a:endParaRPr lang="en-US" sz="1800" dirty="0">
                        <a:effectLst/>
                        <a:latin typeface="Calibri"/>
                        <a:ea typeface="Calibri"/>
                        <a:cs typeface="Times New Roman"/>
                      </a:endParaRPr>
                    </a:p>
                  </a:txBody>
                  <a:tcPr marL="55636" marR="55636"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Adjusted R-squared</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0.40</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0.07</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0.38</a:t>
                      </a:r>
                      <a:endParaRPr lang="en-US" sz="1800" dirty="0">
                        <a:effectLst/>
                        <a:latin typeface="Calibri"/>
                        <a:ea typeface="Calibri"/>
                        <a:cs typeface="Times New Roman"/>
                      </a:endParaRPr>
                    </a:p>
                  </a:txBody>
                  <a:tcPr marL="55636" marR="55636" marT="0" marB="0" anchor="b">
                    <a:lnL>
                      <a:noFill/>
                    </a:lnL>
                    <a:lnR>
                      <a:noFill/>
                    </a:lnR>
                    <a:lnT>
                      <a:noFill/>
                    </a:lnT>
                    <a:lnB>
                      <a:noFill/>
                    </a:lnB>
                  </a:tcPr>
                </a:tc>
              </a:tr>
            </a:tbl>
          </a:graphicData>
        </a:graphic>
      </p:graphicFrame>
      <p:sp>
        <p:nvSpPr>
          <p:cNvPr id="6" name="Title 1"/>
          <p:cNvSpPr txBox="1">
            <a:spLocks/>
          </p:cNvSpPr>
          <p:nvPr/>
        </p:nvSpPr>
        <p:spPr>
          <a:xfrm>
            <a:off x="457200" y="274638"/>
            <a:ext cx="8229600" cy="71596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b="1" dirty="0"/>
              <a:t>Drivers of Cross-Sectional Differences in Credit and Lending Growth through Liquidity Risk  </a:t>
            </a:r>
            <a:r>
              <a:rPr lang="en-US" sz="2700" dirty="0"/>
              <a:t>(select coefficients shown) </a:t>
            </a:r>
            <a:r>
              <a:rPr lang="en-US" sz="2700" dirty="0">
                <a:solidFill>
                  <a:srgbClr val="FF0000"/>
                </a:solidFill>
              </a:rPr>
              <a:t>: </a:t>
            </a:r>
            <a:r>
              <a:rPr lang="en-US" sz="2700" dirty="0" smtClean="0">
                <a:solidFill>
                  <a:srgbClr val="FF0000"/>
                </a:solidFill>
              </a:rPr>
              <a:t>3</a:t>
            </a:r>
            <a:endParaRPr lang="en-US" sz="2400" dirty="0">
              <a:solidFill>
                <a:srgbClr val="FF0000"/>
              </a:solidFill>
            </a:endParaRPr>
          </a:p>
        </p:txBody>
      </p:sp>
      <p:sp>
        <p:nvSpPr>
          <p:cNvPr id="2" name="Slide Number Placeholder 1"/>
          <p:cNvSpPr>
            <a:spLocks noGrp="1"/>
          </p:cNvSpPr>
          <p:nvPr>
            <p:ph type="sldNum" sz="quarter" idx="12"/>
          </p:nvPr>
        </p:nvSpPr>
        <p:spPr/>
        <p:txBody>
          <a:bodyPr/>
          <a:lstStyle/>
          <a:p>
            <a:fld id="{D3D5CB7C-9259-4864-B3F8-C889525AFFC5}" type="slidenum">
              <a:rPr lang="en-US" smtClean="0"/>
              <a:t>27</a:t>
            </a:fld>
            <a:endParaRPr lang="en-US"/>
          </a:p>
        </p:txBody>
      </p:sp>
      <p:sp>
        <p:nvSpPr>
          <p:cNvPr id="7" name="Rounded Rectangle 6"/>
          <p:cNvSpPr/>
          <p:nvPr/>
        </p:nvSpPr>
        <p:spPr>
          <a:xfrm>
            <a:off x="484908" y="4419600"/>
            <a:ext cx="8430491" cy="685800"/>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6026543"/>
            <a:ext cx="2362200" cy="369332"/>
          </a:xfrm>
          <a:prstGeom prst="rect">
            <a:avLst/>
          </a:prstGeom>
          <a:noFill/>
          <a:ln>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796219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1857972"/>
              </p:ext>
            </p:extLst>
          </p:nvPr>
        </p:nvGraphicFramePr>
        <p:xfrm>
          <a:off x="381001" y="1143000"/>
          <a:ext cx="8458200" cy="3264408"/>
        </p:xfrm>
        <a:graphic>
          <a:graphicData uri="http://schemas.openxmlformats.org/drawingml/2006/table">
            <a:tbl>
              <a:tblPr firstRow="1" firstCol="1" bandRow="1"/>
              <a:tblGrid>
                <a:gridCol w="4469034"/>
                <a:gridCol w="1329722"/>
                <a:gridCol w="1211644"/>
                <a:gridCol w="1447800"/>
              </a:tblGrid>
              <a:tr h="432832">
                <a:tc>
                  <a:txBody>
                    <a:bodyPr/>
                    <a:lstStyle/>
                    <a:p>
                      <a:pPr marL="0" marR="0">
                        <a:lnSpc>
                          <a:spcPct val="115000"/>
                        </a:lnSpc>
                        <a:spcBef>
                          <a:spcPts val="0"/>
                        </a:spcBef>
                        <a:spcAft>
                          <a:spcPts val="0"/>
                        </a:spcAft>
                      </a:pPr>
                      <a:r>
                        <a:rPr lang="en-US" sz="1800" b="1" i="1" dirty="0">
                          <a:solidFill>
                            <a:srgbClr val="FF0000"/>
                          </a:solidFill>
                          <a:effectLst/>
                          <a:latin typeface="Times New Roman"/>
                          <a:ea typeface="Times New Roman"/>
                          <a:cs typeface="Times New Roman"/>
                        </a:rPr>
                        <a:t>Panel B: Banks with Foreign Affiliates</a:t>
                      </a:r>
                      <a:endParaRPr lang="en-US" sz="1800" dirty="0">
                        <a:solidFill>
                          <a:srgbClr val="FF0000"/>
                        </a:solidFill>
                        <a:effectLst/>
                        <a:latin typeface="Calibri"/>
                        <a:ea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effectLst/>
                        <a:latin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effectLst/>
                        <a:latin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effectLst/>
                        <a:latin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r>
              <a:tr h="938768">
                <a:tc>
                  <a:txBody>
                    <a:bodyPr/>
                    <a:lstStyle/>
                    <a:p>
                      <a:pPr marL="0" marR="0">
                        <a:lnSpc>
                          <a:spcPct val="115000"/>
                        </a:lnSpc>
                        <a:spcBef>
                          <a:spcPts val="0"/>
                        </a:spcBef>
                        <a:spcAft>
                          <a:spcPts val="0"/>
                        </a:spcAft>
                      </a:pPr>
                      <a:endParaRPr lang="en-US" sz="1600" dirty="0">
                        <a:effectLst/>
                        <a:latin typeface="Calibri"/>
                        <a:ea typeface="Calibri"/>
                        <a:cs typeface="Times New Roman"/>
                      </a:endParaRPr>
                    </a:p>
                  </a:txBody>
                  <a:tcPr marL="55636" marR="556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Δ Domestic C&amp;I Loans/Assets</a:t>
                      </a:r>
                      <a:endParaRPr lang="en-US" sz="1600">
                        <a:effectLst/>
                        <a:latin typeface="Calibri"/>
                        <a:ea typeface="Calibri"/>
                        <a:cs typeface="Times New Roman"/>
                      </a:endParaRPr>
                    </a:p>
                  </a:txBody>
                  <a:tcPr marL="55636" marR="556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Δ Foreign C&amp;I Loans/Assets</a:t>
                      </a:r>
                      <a:endParaRPr lang="en-US" sz="1600">
                        <a:effectLst/>
                        <a:latin typeface="Calibri"/>
                        <a:ea typeface="Calibri"/>
                        <a:cs typeface="Times New Roman"/>
                      </a:endParaRPr>
                    </a:p>
                  </a:txBody>
                  <a:tcPr marL="55636" marR="556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Δ Credit/ (Assets + Commitments)</a:t>
                      </a:r>
                      <a:endParaRPr lang="en-US" sz="1600">
                        <a:effectLst/>
                        <a:latin typeface="Calibri"/>
                        <a:ea typeface="Calibri"/>
                        <a:cs typeface="Times New Roman"/>
                      </a:endParaRPr>
                    </a:p>
                  </a:txBody>
                  <a:tcPr marL="55636" marR="556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31">
                <a:tc>
                  <a:txBody>
                    <a:bodyPr/>
                    <a:lstStyle/>
                    <a:p>
                      <a:pPr marL="0" marR="0">
                        <a:lnSpc>
                          <a:spcPct val="115000"/>
                        </a:lnSpc>
                        <a:spcBef>
                          <a:spcPts val="0"/>
                        </a:spcBef>
                        <a:spcAft>
                          <a:spcPts val="0"/>
                        </a:spcAft>
                      </a:pPr>
                      <a:r>
                        <a:rPr lang="en-US" sz="1800" b="1" i="1" dirty="0" smtClean="0">
                          <a:effectLst/>
                          <a:latin typeface="Times New Roman"/>
                          <a:ea typeface="Times New Roman"/>
                          <a:cs typeface="Times New Roman"/>
                        </a:rPr>
                        <a:t>During Periods of Central </a:t>
                      </a:r>
                      <a:r>
                        <a:rPr lang="en-US" sz="1800" b="1" i="1" dirty="0">
                          <a:effectLst/>
                          <a:latin typeface="Times New Roman"/>
                          <a:ea typeface="Times New Roman"/>
                          <a:cs typeface="Times New Roman"/>
                        </a:rPr>
                        <a:t>Bank Facility Use</a:t>
                      </a:r>
                      <a:endParaRPr lang="en-US" sz="1800" i="1"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800" dirty="0">
                        <a:effectLst/>
                        <a:latin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Illiquid Assets</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-0.007</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0.000</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FF0000"/>
                          </a:solidFill>
                          <a:effectLst/>
                          <a:latin typeface="Times New Roman"/>
                          <a:ea typeface="Times New Roman"/>
                          <a:cs typeface="Times New Roman"/>
                        </a:rPr>
                        <a:t>0.068**</a:t>
                      </a:r>
                      <a:endParaRPr lang="en-US" sz="1800" dirty="0">
                        <a:solidFill>
                          <a:srgbClr val="FF0000"/>
                        </a:solidFill>
                        <a:effectLst/>
                        <a:latin typeface="Calibri"/>
                        <a:ea typeface="Calibri"/>
                        <a:cs typeface="Times New Roman"/>
                      </a:endParaRPr>
                    </a:p>
                  </a:txBody>
                  <a:tcPr marL="68580" marR="68580"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Commitment Ratio</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0.000</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-0.003</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-0.034</a:t>
                      </a:r>
                      <a:endParaRPr lang="en-US" sz="1800">
                        <a:effectLst/>
                        <a:latin typeface="Calibri"/>
                        <a:ea typeface="Calibri"/>
                        <a:cs typeface="Times New Roman"/>
                      </a:endParaRPr>
                    </a:p>
                  </a:txBody>
                  <a:tcPr marL="68580" marR="68580"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Core Deposits </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0.016</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0.003</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-0.003</a:t>
                      </a:r>
                      <a:endParaRPr lang="en-US" sz="1800" dirty="0">
                        <a:effectLst/>
                        <a:latin typeface="Calibri"/>
                        <a:ea typeface="Calibri"/>
                        <a:cs typeface="Times New Roman"/>
                      </a:endParaRPr>
                    </a:p>
                  </a:txBody>
                  <a:tcPr marL="68580" marR="68580" marT="0" marB="0" anchor="b">
                    <a:lnL>
                      <a:noFill/>
                    </a:lnL>
                    <a:lnR>
                      <a:noFill/>
                    </a:lnR>
                    <a:lnT>
                      <a:noFill/>
                    </a:lnT>
                    <a:lnB>
                      <a:noFill/>
                    </a:lnB>
                  </a:tcPr>
                </a:tc>
              </a:tr>
              <a:tr h="243840">
                <a:tc>
                  <a:txBody>
                    <a:bodyPr/>
                    <a:lstStyle/>
                    <a:p>
                      <a:pPr marL="0" marR="0">
                        <a:lnSpc>
                          <a:spcPct val="115000"/>
                        </a:lnSpc>
                        <a:spcBef>
                          <a:spcPts val="0"/>
                        </a:spcBef>
                        <a:spcAft>
                          <a:spcPts val="0"/>
                        </a:spcAft>
                      </a:pPr>
                      <a:r>
                        <a:rPr lang="en-US" sz="1800">
                          <a:effectLst/>
                          <a:latin typeface="Times New Roman"/>
                          <a:ea typeface="Times New Roman"/>
                          <a:cs typeface="Times New Roman"/>
                        </a:rPr>
                        <a:t>Tier 1/RWA</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FF0000"/>
                          </a:solidFill>
                          <a:effectLst/>
                          <a:latin typeface="Times New Roman"/>
                          <a:ea typeface="Times New Roman"/>
                          <a:cs typeface="Times New Roman"/>
                        </a:rPr>
                        <a:t>0.102***</a:t>
                      </a:r>
                      <a:endParaRPr lang="en-US" sz="1800" dirty="0">
                        <a:solidFill>
                          <a:srgbClr val="FF0000"/>
                        </a:solidFill>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0.003</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FF0000"/>
                          </a:solidFill>
                          <a:effectLst/>
                          <a:latin typeface="Times New Roman"/>
                          <a:ea typeface="Times New Roman"/>
                          <a:cs typeface="Times New Roman"/>
                        </a:rPr>
                        <a:t>0.385*</a:t>
                      </a:r>
                      <a:endParaRPr lang="en-US" sz="1800" dirty="0">
                        <a:solidFill>
                          <a:srgbClr val="FF0000"/>
                        </a:solidFill>
                        <a:effectLst/>
                        <a:latin typeface="Calibri"/>
                        <a:ea typeface="Calibri"/>
                        <a:cs typeface="Times New Roman"/>
                      </a:endParaRPr>
                    </a:p>
                  </a:txBody>
                  <a:tcPr marL="68580" marR="68580"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a:effectLst/>
                          <a:latin typeface="Times New Roman"/>
                          <a:ea typeface="Times New Roman"/>
                          <a:cs typeface="Times New Roman"/>
                        </a:rPr>
                        <a:t>Net Due To (Head Office)</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0.010</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0.002</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0.036</a:t>
                      </a:r>
                      <a:endParaRPr lang="en-US" sz="1800" dirty="0">
                        <a:effectLst/>
                        <a:latin typeface="Calibri"/>
                        <a:ea typeface="Calibri"/>
                        <a:cs typeface="Times New Roman"/>
                      </a:endParaRPr>
                    </a:p>
                  </a:txBody>
                  <a:tcPr marL="68580" marR="68580" marT="0" marB="0" anchor="b">
                    <a:lnL>
                      <a:noFill/>
                    </a:lnL>
                    <a:lnR>
                      <a:noFill/>
                    </a:lnR>
                    <a:lnT>
                      <a:noFill/>
                    </a:lnT>
                    <a:lnB>
                      <a:noFill/>
                    </a:lnB>
                  </a:tcPr>
                </a:tc>
              </a:tr>
            </a:tbl>
          </a:graphicData>
        </a:graphic>
      </p:graphicFrame>
      <p:sp>
        <p:nvSpPr>
          <p:cNvPr id="5" name="Title 1"/>
          <p:cNvSpPr txBox="1">
            <a:spLocks/>
          </p:cNvSpPr>
          <p:nvPr/>
        </p:nvSpPr>
        <p:spPr>
          <a:xfrm>
            <a:off x="457200" y="274638"/>
            <a:ext cx="8229600" cy="71596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b="1" dirty="0"/>
              <a:t>Drivers of Cross-Sectional Differences in Credit and Lending Growth through Liquidity Risk  </a:t>
            </a:r>
            <a:r>
              <a:rPr lang="en-US" sz="2700" dirty="0"/>
              <a:t>(select coefficients shown) </a:t>
            </a:r>
            <a:r>
              <a:rPr lang="en-US" sz="2700" dirty="0">
                <a:solidFill>
                  <a:srgbClr val="FF0000"/>
                </a:solidFill>
              </a:rPr>
              <a:t>: </a:t>
            </a:r>
            <a:r>
              <a:rPr lang="en-US" sz="2700" dirty="0" smtClean="0">
                <a:solidFill>
                  <a:srgbClr val="FF0000"/>
                </a:solidFill>
              </a:rPr>
              <a:t>4</a:t>
            </a:r>
            <a:endParaRPr lang="en-US" sz="2400" dirty="0">
              <a:solidFill>
                <a:srgbClr val="FF0000"/>
              </a:solidFill>
            </a:endParaRPr>
          </a:p>
        </p:txBody>
      </p:sp>
      <p:sp>
        <p:nvSpPr>
          <p:cNvPr id="2" name="Slide Number Placeholder 1"/>
          <p:cNvSpPr>
            <a:spLocks noGrp="1"/>
          </p:cNvSpPr>
          <p:nvPr>
            <p:ph type="sldNum" sz="quarter" idx="12"/>
          </p:nvPr>
        </p:nvSpPr>
        <p:spPr/>
        <p:txBody>
          <a:bodyPr/>
          <a:lstStyle/>
          <a:p>
            <a:fld id="{D3D5CB7C-9259-4864-B3F8-C889525AFFC5}" type="slidenum">
              <a:rPr lang="en-US" smtClean="0"/>
              <a:t>28</a:t>
            </a:fld>
            <a:endParaRPr lang="en-US"/>
          </a:p>
        </p:txBody>
      </p:sp>
    </p:spTree>
    <p:extLst>
      <p:ext uri="{BB962C8B-B14F-4D97-AF65-F5344CB8AC3E}">
        <p14:creationId xmlns:p14="http://schemas.microsoft.com/office/powerpoint/2010/main" val="1719587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95948338"/>
              </p:ext>
            </p:extLst>
          </p:nvPr>
        </p:nvGraphicFramePr>
        <p:xfrm>
          <a:off x="381000" y="1025236"/>
          <a:ext cx="8534400" cy="5573268"/>
        </p:xfrm>
        <a:graphic>
          <a:graphicData uri="http://schemas.openxmlformats.org/drawingml/2006/table">
            <a:tbl>
              <a:tblPr firstRow="1" firstCol="1" bandRow="1"/>
              <a:tblGrid>
                <a:gridCol w="4103915"/>
                <a:gridCol w="1458685"/>
                <a:gridCol w="1521825"/>
                <a:gridCol w="1449975"/>
              </a:tblGrid>
              <a:tr h="172463">
                <a:tc>
                  <a:txBody>
                    <a:bodyPr/>
                    <a:lstStyle/>
                    <a:p>
                      <a:pPr marL="0" marR="0">
                        <a:lnSpc>
                          <a:spcPct val="115000"/>
                        </a:lnSpc>
                        <a:spcBef>
                          <a:spcPts val="0"/>
                        </a:spcBef>
                        <a:spcAft>
                          <a:spcPts val="0"/>
                        </a:spcAft>
                      </a:pPr>
                      <a:r>
                        <a:rPr lang="en-US" sz="1800" b="1" i="1" dirty="0">
                          <a:solidFill>
                            <a:srgbClr val="FF0000"/>
                          </a:solidFill>
                          <a:effectLst/>
                          <a:latin typeface="Times New Roman"/>
                          <a:ea typeface="Times New Roman"/>
                          <a:cs typeface="Times New Roman"/>
                        </a:rPr>
                        <a:t>Panel B: Banks with Foreign Affiliates</a:t>
                      </a:r>
                      <a:endParaRPr lang="en-US" sz="1800" dirty="0">
                        <a:solidFill>
                          <a:srgbClr val="FF0000"/>
                        </a:solidFill>
                        <a:effectLst/>
                        <a:latin typeface="Calibri"/>
                        <a:ea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effectLst/>
                        <a:latin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effectLst/>
                        <a:latin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effectLst/>
                        <a:latin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r>
              <a:tr h="506926">
                <a:tc>
                  <a:txBody>
                    <a:bodyPr/>
                    <a:lstStyle/>
                    <a:p>
                      <a:pPr marL="0" marR="0">
                        <a:lnSpc>
                          <a:spcPct val="115000"/>
                        </a:lnSpc>
                        <a:spcBef>
                          <a:spcPts val="0"/>
                        </a:spcBef>
                        <a:spcAft>
                          <a:spcPts val="0"/>
                        </a:spcAft>
                      </a:pPr>
                      <a:r>
                        <a:rPr lang="en-US" sz="1600" dirty="0" smtClean="0">
                          <a:effectLst/>
                          <a:latin typeface="Times New Roman"/>
                          <a:ea typeface="Times New Roman"/>
                          <a:cs typeface="Times New Roman"/>
                        </a:rPr>
                        <a:t>Variables interacted with</a:t>
                      </a:r>
                      <a:r>
                        <a:rPr lang="en-US" sz="1600" baseline="0" dirty="0" smtClean="0">
                          <a:effectLst/>
                          <a:latin typeface="Times New Roman"/>
                          <a:ea typeface="Times New Roman"/>
                          <a:cs typeface="Times New Roman"/>
                        </a:rPr>
                        <a:t> LIBOR_OIS</a:t>
                      </a:r>
                      <a:endParaRPr lang="en-US" sz="1600" dirty="0">
                        <a:effectLst/>
                        <a:latin typeface="Calibri"/>
                        <a:ea typeface="Calibri"/>
                        <a:cs typeface="Times New Roman"/>
                      </a:endParaRPr>
                    </a:p>
                  </a:txBody>
                  <a:tcPr marL="55636" marR="556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Δ Cross-border Claims/Assets</a:t>
                      </a:r>
                      <a:endParaRPr lang="en-US" sz="1600" dirty="0">
                        <a:effectLst/>
                        <a:latin typeface="Calibri"/>
                        <a:ea typeface="Calibri"/>
                        <a:cs typeface="Times New Roman"/>
                      </a:endParaRPr>
                    </a:p>
                  </a:txBody>
                  <a:tcPr marL="66515" marR="6651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Δ Foreign-office Claims/Assets</a:t>
                      </a:r>
                      <a:endParaRPr lang="en-US" sz="1600">
                        <a:effectLst/>
                        <a:latin typeface="Calibri"/>
                        <a:ea typeface="Calibri"/>
                        <a:cs typeface="Times New Roman"/>
                      </a:endParaRPr>
                    </a:p>
                  </a:txBody>
                  <a:tcPr marL="66515" marR="6651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Δ Net Due To (Head </a:t>
                      </a:r>
                      <a:r>
                        <a:rPr lang="en-US" sz="1600" dirty="0" smtClean="0">
                          <a:effectLst/>
                          <a:latin typeface="Times New Roman"/>
                          <a:ea typeface="Times New Roman"/>
                          <a:cs typeface="Times New Roman"/>
                        </a:rPr>
                        <a:t>Office)/ </a:t>
                      </a:r>
                      <a:r>
                        <a:rPr lang="en-US" sz="1600" dirty="0">
                          <a:effectLst/>
                          <a:latin typeface="Times New Roman"/>
                          <a:ea typeface="Times New Roman"/>
                          <a:cs typeface="Times New Roman"/>
                        </a:rPr>
                        <a:t>Assets</a:t>
                      </a:r>
                      <a:endParaRPr lang="en-US" sz="1600" dirty="0">
                        <a:effectLst/>
                        <a:latin typeface="Calibri"/>
                        <a:ea typeface="Calibri"/>
                        <a:cs typeface="Times New Roman"/>
                      </a:endParaRPr>
                    </a:p>
                  </a:txBody>
                  <a:tcPr marL="66515" marR="6651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Illiquid </a:t>
                      </a:r>
                      <a:r>
                        <a:rPr lang="en-US" sz="1800" dirty="0" smtClean="0">
                          <a:effectLst/>
                          <a:latin typeface="Times New Roman"/>
                          <a:ea typeface="Times New Roman"/>
                          <a:cs typeface="Times New Roman"/>
                        </a:rPr>
                        <a:t>Assets</a:t>
                      </a:r>
                      <a:endParaRPr lang="en-US" sz="1800" dirty="0">
                        <a:effectLst/>
                        <a:latin typeface="Calibri"/>
                        <a:ea typeface="Calibri"/>
                        <a:cs typeface="Times New Roman"/>
                      </a:endParaRPr>
                    </a:p>
                  </a:txBody>
                  <a:tcPr marL="55636" marR="5563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dirty="0">
                          <a:solidFill>
                            <a:srgbClr val="FF0000"/>
                          </a:solidFill>
                          <a:effectLst/>
                          <a:latin typeface="Times New Roman"/>
                          <a:ea typeface="Times New Roman"/>
                          <a:cs typeface="Times New Roman"/>
                        </a:rPr>
                        <a:t>0.045**</a:t>
                      </a:r>
                      <a:endParaRPr lang="en-US" sz="1800" dirty="0">
                        <a:solidFill>
                          <a:srgbClr val="FF0000"/>
                        </a:solidFill>
                        <a:effectLst/>
                        <a:latin typeface="Calibri"/>
                        <a:ea typeface="Calibri"/>
                        <a:cs typeface="Times New Roman"/>
                      </a:endParaRPr>
                    </a:p>
                  </a:txBody>
                  <a:tcPr marL="66515" marR="6651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0.035</a:t>
                      </a:r>
                      <a:endParaRPr lang="en-US" sz="1800">
                        <a:effectLst/>
                        <a:latin typeface="Calibri"/>
                        <a:ea typeface="Calibri"/>
                        <a:cs typeface="Times New Roman"/>
                      </a:endParaRPr>
                    </a:p>
                  </a:txBody>
                  <a:tcPr marL="66515" marR="6651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-0.026</a:t>
                      </a:r>
                      <a:endParaRPr lang="en-US" sz="1800">
                        <a:effectLst/>
                        <a:latin typeface="Calibri"/>
                        <a:ea typeface="Calibri"/>
                        <a:cs typeface="Times New Roman"/>
                      </a:endParaRPr>
                    </a:p>
                  </a:txBody>
                  <a:tcPr marL="66515" marR="66515" marT="0" marB="0" anchor="b">
                    <a:lnL>
                      <a:noFill/>
                    </a:lnL>
                    <a:lnR>
                      <a:noFill/>
                    </a:lnR>
                    <a:lnT w="12700" cap="flat" cmpd="sng" algn="ctr">
                      <a:solidFill>
                        <a:srgbClr val="000000"/>
                      </a:solidFill>
                      <a:prstDash val="solid"/>
                      <a:round/>
                      <a:headEnd type="none" w="med" len="med"/>
                      <a:tailEnd type="none" w="med" len="med"/>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Illiquid </a:t>
                      </a:r>
                      <a:r>
                        <a:rPr lang="en-US" sz="1800" dirty="0" smtClean="0">
                          <a:effectLst/>
                          <a:latin typeface="Times New Roman"/>
                          <a:ea typeface="Times New Roman"/>
                          <a:cs typeface="Times New Roman"/>
                        </a:rPr>
                        <a:t>Assets*Facility</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-0.040*</a:t>
                      </a:r>
                      <a:endParaRPr lang="en-US" sz="1800" dirty="0">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-0.039</a:t>
                      </a:r>
                      <a:endParaRPr lang="en-US" sz="1800">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FF0000"/>
                          </a:solidFill>
                          <a:effectLst/>
                          <a:latin typeface="Times New Roman"/>
                          <a:ea typeface="Times New Roman"/>
                          <a:cs typeface="Times New Roman"/>
                        </a:rPr>
                        <a:t>-0.087*</a:t>
                      </a:r>
                      <a:endParaRPr lang="en-US" sz="1800" dirty="0">
                        <a:solidFill>
                          <a:srgbClr val="FF0000"/>
                        </a:solidFill>
                        <a:effectLst/>
                        <a:latin typeface="Calibri"/>
                        <a:ea typeface="Calibri"/>
                        <a:cs typeface="Times New Roman"/>
                      </a:endParaRPr>
                    </a:p>
                  </a:txBody>
                  <a:tcPr marL="66515" marR="66515"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Commitment </a:t>
                      </a:r>
                      <a:r>
                        <a:rPr lang="en-US" sz="1800" dirty="0" smtClean="0">
                          <a:effectLst/>
                          <a:latin typeface="Times New Roman"/>
                          <a:ea typeface="Times New Roman"/>
                          <a:cs typeface="Times New Roman"/>
                        </a:rPr>
                        <a:t>Ratio</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FF0000"/>
                          </a:solidFill>
                          <a:effectLst/>
                          <a:latin typeface="Times New Roman"/>
                          <a:ea typeface="Times New Roman"/>
                          <a:cs typeface="Times New Roman"/>
                        </a:rPr>
                        <a:t>0.040**</a:t>
                      </a:r>
                      <a:endParaRPr lang="en-US" sz="1800" dirty="0">
                        <a:solidFill>
                          <a:srgbClr val="FF0000"/>
                        </a:solidFill>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0.005</a:t>
                      </a:r>
                      <a:endParaRPr lang="en-US" sz="1800" dirty="0">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FF0000"/>
                          </a:solidFill>
                          <a:effectLst/>
                          <a:latin typeface="Times New Roman"/>
                          <a:ea typeface="Times New Roman"/>
                          <a:cs typeface="Times New Roman"/>
                        </a:rPr>
                        <a:t>0.066*</a:t>
                      </a:r>
                      <a:endParaRPr lang="en-US" sz="1800" dirty="0">
                        <a:solidFill>
                          <a:srgbClr val="FF0000"/>
                        </a:solidFill>
                        <a:effectLst/>
                        <a:latin typeface="Calibri"/>
                        <a:ea typeface="Calibri"/>
                        <a:cs typeface="Times New Roman"/>
                      </a:endParaRPr>
                    </a:p>
                  </a:txBody>
                  <a:tcPr marL="66515" marR="66515"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Commitment </a:t>
                      </a:r>
                      <a:r>
                        <a:rPr lang="en-US" sz="1800" dirty="0" smtClean="0">
                          <a:effectLst/>
                          <a:latin typeface="Times New Roman"/>
                          <a:ea typeface="Times New Roman"/>
                          <a:cs typeface="Times New Roman"/>
                        </a:rPr>
                        <a:t>Ratio*Facility</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-0.014</a:t>
                      </a:r>
                      <a:endParaRPr lang="en-US" sz="1800">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FF0000"/>
                          </a:solidFill>
                          <a:effectLst/>
                          <a:latin typeface="Times New Roman"/>
                          <a:ea typeface="Times New Roman"/>
                          <a:cs typeface="Times New Roman"/>
                        </a:rPr>
                        <a:t>-0.020**</a:t>
                      </a:r>
                      <a:endParaRPr lang="en-US" sz="1800" dirty="0">
                        <a:solidFill>
                          <a:srgbClr val="FF0000"/>
                        </a:solidFill>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-0.034</a:t>
                      </a:r>
                      <a:endParaRPr lang="en-US" sz="1800">
                        <a:effectLst/>
                        <a:latin typeface="Calibri"/>
                        <a:ea typeface="Calibri"/>
                        <a:cs typeface="Times New Roman"/>
                      </a:endParaRPr>
                    </a:p>
                  </a:txBody>
                  <a:tcPr marL="66515" marR="66515"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Core </a:t>
                      </a:r>
                      <a:r>
                        <a:rPr lang="en-US" sz="1800" dirty="0" smtClean="0">
                          <a:effectLst/>
                          <a:latin typeface="Times New Roman"/>
                          <a:ea typeface="Times New Roman"/>
                          <a:cs typeface="Times New Roman"/>
                        </a:rPr>
                        <a:t>Deposits</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-0.019</a:t>
                      </a:r>
                      <a:endParaRPr lang="en-US" sz="1800">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-0.004</a:t>
                      </a:r>
                      <a:endParaRPr lang="en-US" sz="1800" dirty="0">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0.006</a:t>
                      </a:r>
                      <a:endParaRPr lang="en-US" sz="1800" dirty="0">
                        <a:effectLst/>
                        <a:latin typeface="Calibri"/>
                        <a:ea typeface="Calibri"/>
                        <a:cs typeface="Times New Roman"/>
                      </a:endParaRPr>
                    </a:p>
                  </a:txBody>
                  <a:tcPr marL="66515" marR="66515"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Core </a:t>
                      </a:r>
                      <a:r>
                        <a:rPr lang="en-US" sz="1800" dirty="0" smtClean="0">
                          <a:effectLst/>
                          <a:latin typeface="Times New Roman"/>
                          <a:ea typeface="Times New Roman"/>
                          <a:cs typeface="Times New Roman"/>
                        </a:rPr>
                        <a:t>Deposits*Facility</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0.029</a:t>
                      </a:r>
                      <a:endParaRPr lang="en-US" sz="1800">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0.027</a:t>
                      </a:r>
                      <a:endParaRPr lang="en-US" sz="1800" dirty="0">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FF0000"/>
                          </a:solidFill>
                          <a:effectLst/>
                          <a:latin typeface="Times New Roman"/>
                          <a:ea typeface="Times New Roman"/>
                          <a:cs typeface="Times New Roman"/>
                        </a:rPr>
                        <a:t>0.091**</a:t>
                      </a:r>
                      <a:endParaRPr lang="en-US" sz="1800" dirty="0">
                        <a:solidFill>
                          <a:srgbClr val="FF0000"/>
                        </a:solidFill>
                        <a:effectLst/>
                        <a:latin typeface="Calibri"/>
                        <a:ea typeface="Calibri"/>
                        <a:cs typeface="Times New Roman"/>
                      </a:endParaRPr>
                    </a:p>
                  </a:txBody>
                  <a:tcPr marL="66515" marR="66515"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Tier </a:t>
                      </a:r>
                      <a:r>
                        <a:rPr lang="en-US" sz="1800" dirty="0" smtClean="0">
                          <a:effectLst/>
                          <a:latin typeface="Times New Roman"/>
                          <a:ea typeface="Times New Roman"/>
                          <a:cs typeface="Times New Roman"/>
                        </a:rPr>
                        <a:t>1/RWA</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-0.148</a:t>
                      </a:r>
                      <a:endParaRPr lang="en-US" sz="1800">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-0.110</a:t>
                      </a:r>
                      <a:endParaRPr lang="en-US" sz="1800">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-0.248</a:t>
                      </a:r>
                      <a:endParaRPr lang="en-US" sz="1800" dirty="0">
                        <a:effectLst/>
                        <a:latin typeface="Calibri"/>
                        <a:ea typeface="Calibri"/>
                        <a:cs typeface="Times New Roman"/>
                      </a:endParaRPr>
                    </a:p>
                  </a:txBody>
                  <a:tcPr marL="66515" marR="66515"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Tier </a:t>
                      </a:r>
                      <a:r>
                        <a:rPr lang="en-US" sz="1800" dirty="0" smtClean="0">
                          <a:effectLst/>
                          <a:latin typeface="Times New Roman"/>
                          <a:ea typeface="Times New Roman"/>
                          <a:cs typeface="Times New Roman"/>
                        </a:rPr>
                        <a:t>1/RWA*Facility</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0.031</a:t>
                      </a:r>
                      <a:endParaRPr lang="en-US" sz="1800">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0.064</a:t>
                      </a:r>
                      <a:endParaRPr lang="en-US" sz="1800">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FF0000"/>
                          </a:solidFill>
                          <a:effectLst/>
                          <a:latin typeface="Times New Roman"/>
                          <a:ea typeface="Times New Roman"/>
                          <a:cs typeface="Times New Roman"/>
                        </a:rPr>
                        <a:t>-0.270***</a:t>
                      </a:r>
                      <a:endParaRPr lang="en-US" sz="1800" dirty="0">
                        <a:solidFill>
                          <a:srgbClr val="FF0000"/>
                        </a:solidFill>
                        <a:effectLst/>
                        <a:latin typeface="Calibri"/>
                        <a:ea typeface="Calibri"/>
                        <a:cs typeface="Times New Roman"/>
                      </a:endParaRPr>
                    </a:p>
                  </a:txBody>
                  <a:tcPr marL="66515" marR="66515"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Net Due To (Head Office</a:t>
                      </a:r>
                      <a:r>
                        <a:rPr lang="en-US" sz="1800" dirty="0" smtClean="0">
                          <a:effectLst/>
                          <a:latin typeface="Times New Roman"/>
                          <a:ea typeface="Times New Roman"/>
                          <a:cs typeface="Times New Roman"/>
                        </a:rPr>
                        <a:t>)</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FF0000"/>
                          </a:solidFill>
                          <a:effectLst/>
                          <a:latin typeface="Times New Roman"/>
                          <a:ea typeface="Times New Roman"/>
                          <a:cs typeface="Times New Roman"/>
                        </a:rPr>
                        <a:t>0.059***</a:t>
                      </a:r>
                      <a:endParaRPr lang="en-US" sz="1800" dirty="0">
                        <a:solidFill>
                          <a:srgbClr val="FF0000"/>
                        </a:solidFill>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0.005</a:t>
                      </a:r>
                      <a:endParaRPr lang="en-US" sz="1800">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0.034</a:t>
                      </a:r>
                      <a:endParaRPr lang="en-US" sz="1800" dirty="0">
                        <a:effectLst/>
                        <a:latin typeface="Calibri"/>
                        <a:ea typeface="Calibri"/>
                        <a:cs typeface="Times New Roman"/>
                      </a:endParaRPr>
                    </a:p>
                  </a:txBody>
                  <a:tcPr marL="66515" marR="66515"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Net Due To (Head Office</a:t>
                      </a:r>
                      <a:r>
                        <a:rPr lang="en-US" sz="1800" dirty="0" smtClean="0">
                          <a:effectLst/>
                          <a:latin typeface="Times New Roman"/>
                          <a:ea typeface="Times New Roman"/>
                          <a:cs typeface="Times New Roman"/>
                        </a:rPr>
                        <a:t>)*Facility</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0.014</a:t>
                      </a:r>
                      <a:endParaRPr lang="en-US" sz="1800">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0.007</a:t>
                      </a:r>
                      <a:endParaRPr lang="en-US" sz="1800">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-0.082</a:t>
                      </a:r>
                      <a:endParaRPr lang="en-US" sz="1800" dirty="0">
                        <a:effectLst/>
                        <a:latin typeface="Calibri"/>
                        <a:ea typeface="Calibri"/>
                        <a:cs typeface="Times New Roman"/>
                      </a:endParaRPr>
                    </a:p>
                  </a:txBody>
                  <a:tcPr marL="66515" marR="66515" marT="0" marB="0" anchor="b">
                    <a:lnL>
                      <a:noFill/>
                    </a:lnL>
                    <a:lnR>
                      <a:noFill/>
                    </a:lnR>
                    <a:lnT>
                      <a:noFill/>
                    </a:lnT>
                    <a:lnB>
                      <a:noFill/>
                    </a:lnB>
                  </a:tcPr>
                </a:tc>
              </a:tr>
              <a:tr h="172463">
                <a:tc>
                  <a:txBody>
                    <a:bodyPr/>
                    <a:lstStyle/>
                    <a:p>
                      <a:pPr>
                        <a:lnSpc>
                          <a:spcPct val="115000"/>
                        </a:lnSpc>
                      </a:pPr>
                      <a:endParaRPr lang="en-US" sz="1800">
                        <a:effectLst/>
                        <a:latin typeface="Calibri"/>
                        <a:cs typeface="Times New Roman"/>
                      </a:endParaRPr>
                    </a:p>
                  </a:txBody>
                  <a:tcPr marL="55636" marR="55636" marT="0" marB="0" anchor="b">
                    <a:lnL>
                      <a:noFill/>
                    </a:lnL>
                    <a:lnR>
                      <a:noFill/>
                    </a:lnR>
                    <a:lnT>
                      <a:noFill/>
                    </a:lnT>
                    <a:lnB>
                      <a:noFill/>
                    </a:lnB>
                  </a:tcPr>
                </a:tc>
                <a:tc>
                  <a:txBody>
                    <a:bodyPr/>
                    <a:lstStyle/>
                    <a:p>
                      <a:pPr>
                        <a:lnSpc>
                          <a:spcPct val="115000"/>
                        </a:lnSpc>
                      </a:pPr>
                      <a:endParaRPr lang="en-US" sz="1800">
                        <a:effectLst/>
                        <a:latin typeface="Calibri"/>
                        <a:cs typeface="Times New Roman"/>
                      </a:endParaRPr>
                    </a:p>
                  </a:txBody>
                  <a:tcPr marL="66515" marR="66515" marT="0" marB="0" anchor="b">
                    <a:lnL>
                      <a:noFill/>
                    </a:lnL>
                    <a:lnR>
                      <a:noFill/>
                    </a:lnR>
                    <a:lnT>
                      <a:noFill/>
                    </a:lnT>
                    <a:lnB>
                      <a:noFill/>
                    </a:lnB>
                  </a:tcPr>
                </a:tc>
                <a:tc>
                  <a:txBody>
                    <a:bodyPr/>
                    <a:lstStyle/>
                    <a:p>
                      <a:pPr>
                        <a:lnSpc>
                          <a:spcPct val="115000"/>
                        </a:lnSpc>
                      </a:pPr>
                      <a:endParaRPr lang="en-US" sz="1800">
                        <a:effectLst/>
                        <a:latin typeface="Calibri"/>
                        <a:cs typeface="Times New Roman"/>
                      </a:endParaRPr>
                    </a:p>
                  </a:txBody>
                  <a:tcPr marL="66515" marR="66515" marT="0" marB="0" anchor="b">
                    <a:lnL>
                      <a:noFill/>
                    </a:lnL>
                    <a:lnR>
                      <a:noFill/>
                    </a:lnR>
                    <a:lnT>
                      <a:noFill/>
                    </a:lnT>
                    <a:lnB>
                      <a:noFill/>
                    </a:lnB>
                  </a:tcPr>
                </a:tc>
                <a:tc>
                  <a:txBody>
                    <a:bodyPr/>
                    <a:lstStyle/>
                    <a:p>
                      <a:pPr>
                        <a:lnSpc>
                          <a:spcPct val="115000"/>
                        </a:lnSpc>
                      </a:pPr>
                      <a:endParaRPr lang="en-US" sz="1800" dirty="0">
                        <a:effectLst/>
                        <a:latin typeface="Calibri"/>
                        <a:cs typeface="Times New Roman"/>
                      </a:endParaRPr>
                    </a:p>
                  </a:txBody>
                  <a:tcPr marL="66515" marR="66515"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a:effectLst/>
                          <a:latin typeface="Times New Roman"/>
                          <a:ea typeface="Times New Roman"/>
                          <a:cs typeface="Times New Roman"/>
                        </a:rPr>
                        <a:t>Observations</a:t>
                      </a:r>
                      <a:endParaRPr lang="en-US" sz="180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502</a:t>
                      </a:r>
                      <a:endParaRPr lang="en-US" sz="1800">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483</a:t>
                      </a:r>
                      <a:endParaRPr lang="en-US" sz="1800">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505</a:t>
                      </a:r>
                      <a:endParaRPr lang="en-US" sz="1800" dirty="0">
                        <a:effectLst/>
                        <a:latin typeface="Calibri"/>
                        <a:ea typeface="Calibri"/>
                        <a:cs typeface="Times New Roman"/>
                      </a:endParaRPr>
                    </a:p>
                  </a:txBody>
                  <a:tcPr marL="66515" marR="66515"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Number of banks</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27</a:t>
                      </a:r>
                      <a:endParaRPr lang="en-US" sz="1800">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27</a:t>
                      </a:r>
                      <a:endParaRPr lang="en-US" sz="1800">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27</a:t>
                      </a:r>
                      <a:endParaRPr lang="en-US" sz="1800" dirty="0">
                        <a:effectLst/>
                        <a:latin typeface="Calibri"/>
                        <a:ea typeface="Calibri"/>
                        <a:cs typeface="Times New Roman"/>
                      </a:endParaRPr>
                    </a:p>
                  </a:txBody>
                  <a:tcPr marL="66515" marR="66515"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Adjusted R-squared</a:t>
                      </a:r>
                      <a:endParaRPr lang="en-US" sz="1800" dirty="0">
                        <a:effectLst/>
                        <a:latin typeface="Calibri"/>
                        <a:ea typeface="Calibri"/>
                        <a:cs typeface="Times New Roman"/>
                      </a:endParaRPr>
                    </a:p>
                  </a:txBody>
                  <a:tcPr marL="55636" marR="55636"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0.08</a:t>
                      </a:r>
                      <a:endParaRPr lang="en-US" sz="1800">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0.12</a:t>
                      </a:r>
                      <a:endParaRPr lang="en-US" sz="1800">
                        <a:effectLst/>
                        <a:latin typeface="Calibri"/>
                        <a:ea typeface="Calibri"/>
                        <a:cs typeface="Times New Roman"/>
                      </a:endParaRPr>
                    </a:p>
                  </a:txBody>
                  <a:tcPr marL="66515" marR="66515"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0.23</a:t>
                      </a:r>
                      <a:endParaRPr lang="en-US" sz="1800" dirty="0">
                        <a:effectLst/>
                        <a:latin typeface="Calibri"/>
                        <a:ea typeface="Calibri"/>
                        <a:cs typeface="Times New Roman"/>
                      </a:endParaRPr>
                    </a:p>
                  </a:txBody>
                  <a:tcPr marL="66515" marR="66515" marT="0" marB="0" anchor="b">
                    <a:lnL>
                      <a:noFill/>
                    </a:lnL>
                    <a:lnR>
                      <a:noFill/>
                    </a:lnR>
                    <a:lnT>
                      <a:noFill/>
                    </a:lnT>
                    <a:lnB>
                      <a:noFill/>
                    </a:lnB>
                  </a:tcPr>
                </a:tc>
              </a:tr>
            </a:tbl>
          </a:graphicData>
        </a:graphic>
      </p:graphicFrame>
      <p:sp>
        <p:nvSpPr>
          <p:cNvPr id="5" name="Title 1"/>
          <p:cNvSpPr txBox="1">
            <a:spLocks/>
          </p:cNvSpPr>
          <p:nvPr/>
        </p:nvSpPr>
        <p:spPr>
          <a:xfrm>
            <a:off x="457200" y="274638"/>
            <a:ext cx="8229600" cy="71596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b="1" dirty="0"/>
              <a:t>Drivers of Cross-Sectional Differences in Credit and Lending Growth through Liquidity Risk  </a:t>
            </a:r>
            <a:r>
              <a:rPr lang="en-US" sz="2700" dirty="0"/>
              <a:t>(select coefficients shown) </a:t>
            </a:r>
            <a:r>
              <a:rPr lang="en-US" sz="2700" dirty="0">
                <a:solidFill>
                  <a:srgbClr val="FF0000"/>
                </a:solidFill>
              </a:rPr>
              <a:t>: </a:t>
            </a:r>
            <a:r>
              <a:rPr lang="en-US" sz="2700" dirty="0" smtClean="0">
                <a:solidFill>
                  <a:srgbClr val="FF0000"/>
                </a:solidFill>
              </a:rPr>
              <a:t>5</a:t>
            </a:r>
            <a:endParaRPr lang="en-US" sz="2400" dirty="0">
              <a:solidFill>
                <a:srgbClr val="FF0000"/>
              </a:solidFill>
            </a:endParaRPr>
          </a:p>
        </p:txBody>
      </p:sp>
      <p:sp>
        <p:nvSpPr>
          <p:cNvPr id="2" name="Slide Number Placeholder 1"/>
          <p:cNvSpPr>
            <a:spLocks noGrp="1"/>
          </p:cNvSpPr>
          <p:nvPr>
            <p:ph type="sldNum" sz="quarter" idx="12"/>
          </p:nvPr>
        </p:nvSpPr>
        <p:spPr/>
        <p:txBody>
          <a:bodyPr/>
          <a:lstStyle/>
          <a:p>
            <a:fld id="{D3D5CB7C-9259-4864-B3F8-C889525AFFC5}" type="slidenum">
              <a:rPr lang="en-US" smtClean="0"/>
              <a:t>29</a:t>
            </a:fld>
            <a:endParaRPr lang="en-US"/>
          </a:p>
        </p:txBody>
      </p:sp>
    </p:spTree>
    <p:extLst>
      <p:ext uri="{BB962C8B-B14F-4D97-AF65-F5344CB8AC3E}">
        <p14:creationId xmlns:p14="http://schemas.microsoft.com/office/powerpoint/2010/main" val="1170761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610600" cy="5410200"/>
          </a:xfrm>
        </p:spPr>
        <p:txBody>
          <a:bodyPr>
            <a:normAutofit lnSpcReduction="10000"/>
          </a:bodyPr>
          <a:lstStyle/>
          <a:p>
            <a:pPr marL="0" lvl="1" indent="0">
              <a:spcBef>
                <a:spcPts val="600"/>
              </a:spcBef>
              <a:spcAft>
                <a:spcPts val="600"/>
              </a:spcAft>
              <a:buNone/>
            </a:pPr>
            <a:r>
              <a:rPr lang="en-US" sz="2000" dirty="0" smtClean="0">
                <a:latin typeface="Arial" pitchFamily="34" charset="0"/>
                <a:cs typeface="Arial" pitchFamily="34" charset="0"/>
              </a:rPr>
              <a:t>IBRN Established in 2012, first project 2013.</a:t>
            </a:r>
          </a:p>
          <a:p>
            <a:pPr>
              <a:spcBef>
                <a:spcPts val="600"/>
              </a:spcBef>
              <a:spcAft>
                <a:spcPts val="600"/>
              </a:spcAft>
            </a:pPr>
            <a:r>
              <a:rPr lang="en-US" sz="2000" dirty="0" smtClean="0">
                <a:latin typeface="Arial" pitchFamily="34" charset="0"/>
                <a:cs typeface="Arial" pitchFamily="34" charset="0"/>
              </a:rPr>
              <a:t>Transmission of liquidity risk into lending by banks</a:t>
            </a:r>
          </a:p>
          <a:p>
            <a:pPr lvl="1">
              <a:spcBef>
                <a:spcPts val="600"/>
              </a:spcBef>
              <a:spcAft>
                <a:spcPts val="600"/>
              </a:spcAft>
            </a:pPr>
            <a:r>
              <a:rPr lang="en-US" sz="2000" dirty="0" smtClean="0">
                <a:latin typeface="Arial" pitchFamily="34" charset="0"/>
                <a:cs typeface="Arial" pitchFamily="34" charset="0"/>
              </a:rPr>
              <a:t>Conceptual:  extends </a:t>
            </a:r>
            <a:r>
              <a:rPr lang="en-US" sz="2000" dirty="0" err="1" smtClean="0">
                <a:latin typeface="Arial" pitchFamily="34" charset="0"/>
                <a:cs typeface="Arial" pitchFamily="34" charset="0"/>
              </a:rPr>
              <a:t>Khwaja</a:t>
            </a:r>
            <a:r>
              <a:rPr lang="en-US" sz="2000" dirty="0" smtClean="0">
                <a:latin typeface="Arial" pitchFamily="34" charset="0"/>
                <a:cs typeface="Arial" pitchFamily="34" charset="0"/>
              </a:rPr>
              <a:t> and </a:t>
            </a:r>
            <a:r>
              <a:rPr lang="en-US" sz="2000" dirty="0" err="1" smtClean="0">
                <a:latin typeface="Arial" pitchFamily="34" charset="0"/>
                <a:cs typeface="Arial" pitchFamily="34" charset="0"/>
              </a:rPr>
              <a:t>Mian</a:t>
            </a:r>
            <a:r>
              <a:rPr lang="en-US" sz="2000" dirty="0" smtClean="0">
                <a:latin typeface="Arial" pitchFamily="34" charset="0"/>
                <a:cs typeface="Arial" pitchFamily="34" charset="0"/>
              </a:rPr>
              <a:t> </a:t>
            </a:r>
            <a:r>
              <a:rPr lang="en-US" sz="2000" i="1" dirty="0" smtClean="0">
                <a:latin typeface="Arial" pitchFamily="34" charset="0"/>
                <a:cs typeface="Arial" pitchFamily="34" charset="0"/>
              </a:rPr>
              <a:t>AER</a:t>
            </a:r>
            <a:r>
              <a:rPr lang="en-US" sz="2000" dirty="0" smtClean="0">
                <a:latin typeface="Arial" pitchFamily="34" charset="0"/>
                <a:cs typeface="Arial" pitchFamily="34" charset="0"/>
              </a:rPr>
              <a:t> 2008</a:t>
            </a:r>
          </a:p>
          <a:p>
            <a:pPr lvl="1">
              <a:spcBef>
                <a:spcPts val="600"/>
              </a:spcBef>
              <a:spcAft>
                <a:spcPts val="600"/>
              </a:spcAft>
            </a:pPr>
            <a:r>
              <a:rPr lang="en-US" sz="2000" dirty="0" smtClean="0">
                <a:latin typeface="Arial" pitchFamily="34" charset="0"/>
                <a:cs typeface="Arial" pitchFamily="34" charset="0"/>
              </a:rPr>
              <a:t>Empirical: extends Cornett, McNutt, Strahan and </a:t>
            </a:r>
            <a:r>
              <a:rPr lang="en-US" sz="2000" dirty="0" err="1" smtClean="0">
                <a:latin typeface="Arial" pitchFamily="34" charset="0"/>
                <a:cs typeface="Arial" pitchFamily="34" charset="0"/>
              </a:rPr>
              <a:t>Tehranian</a:t>
            </a:r>
            <a:r>
              <a:rPr lang="en-US" sz="2000" dirty="0" smtClean="0">
                <a:latin typeface="Arial" pitchFamily="34" charset="0"/>
                <a:cs typeface="Arial" pitchFamily="34" charset="0"/>
              </a:rPr>
              <a:t> </a:t>
            </a:r>
            <a:r>
              <a:rPr lang="en-US" sz="2000" i="1" dirty="0" smtClean="0">
                <a:latin typeface="Arial" pitchFamily="34" charset="0"/>
                <a:cs typeface="Arial" pitchFamily="34" charset="0"/>
              </a:rPr>
              <a:t>JFI</a:t>
            </a:r>
            <a:r>
              <a:rPr lang="en-US" sz="2000" dirty="0" smtClean="0">
                <a:latin typeface="Arial" pitchFamily="34" charset="0"/>
                <a:cs typeface="Arial" pitchFamily="34" charset="0"/>
              </a:rPr>
              <a:t> 2011</a:t>
            </a:r>
          </a:p>
          <a:p>
            <a:pPr lvl="1">
              <a:spcBef>
                <a:spcPts val="600"/>
              </a:spcBef>
              <a:spcAft>
                <a:spcPts val="600"/>
              </a:spcAft>
            </a:pPr>
            <a:r>
              <a:rPr lang="en-US" sz="2000" dirty="0" smtClean="0">
                <a:latin typeface="Arial" pitchFamily="34" charset="0"/>
                <a:cs typeface="Arial" pitchFamily="34" charset="0"/>
              </a:rPr>
              <a:t>International: continues development of insights on transmission through global banks, including on roles of internal capital markets, complex organizations, core and periphery locations for parents </a:t>
            </a:r>
          </a:p>
          <a:p>
            <a:pPr marL="0" indent="0">
              <a:spcBef>
                <a:spcPts val="600"/>
              </a:spcBef>
              <a:spcAft>
                <a:spcPts val="600"/>
              </a:spcAft>
              <a:buNone/>
            </a:pPr>
            <a:r>
              <a:rPr lang="en-US" sz="2000" dirty="0" smtClean="0">
                <a:latin typeface="Arial" pitchFamily="34" charset="0"/>
                <a:cs typeface="Arial" pitchFamily="34" charset="0"/>
              </a:rPr>
              <a:t>Main issues addressed  </a:t>
            </a:r>
          </a:p>
          <a:p>
            <a:pPr>
              <a:spcBef>
                <a:spcPts val="600"/>
              </a:spcBef>
              <a:spcAft>
                <a:spcPts val="600"/>
              </a:spcAft>
            </a:pPr>
            <a:r>
              <a:rPr lang="en-US" sz="2000" dirty="0" smtClean="0">
                <a:latin typeface="Arial" pitchFamily="34" charset="0"/>
                <a:cs typeface="Arial" pitchFamily="34" charset="0"/>
              </a:rPr>
              <a:t>How does the structure of bank balance sheets influence the transmission of liquidity risk into their lending at home and abroad?  </a:t>
            </a:r>
          </a:p>
          <a:p>
            <a:pPr>
              <a:spcBef>
                <a:spcPts val="600"/>
              </a:spcBef>
              <a:spcAft>
                <a:spcPts val="600"/>
              </a:spcAft>
            </a:pPr>
            <a:r>
              <a:rPr lang="en-US" sz="2000" dirty="0" smtClean="0">
                <a:latin typeface="Arial" pitchFamily="34" charset="0"/>
                <a:cs typeface="Arial" pitchFamily="34" charset="0"/>
              </a:rPr>
              <a:t>Are there vulnerabilities to address? </a:t>
            </a:r>
          </a:p>
          <a:p>
            <a:pPr>
              <a:spcBef>
                <a:spcPts val="600"/>
              </a:spcBef>
              <a:spcAft>
                <a:spcPts val="600"/>
              </a:spcAft>
            </a:pPr>
            <a:r>
              <a:rPr lang="en-US" sz="2000" dirty="0" smtClean="0">
                <a:latin typeface="Arial" pitchFamily="34" charset="0"/>
                <a:cs typeface="Arial" pitchFamily="34" charset="0"/>
              </a:rPr>
              <a:t>How do banks use their affiliates for liquidity? What is prioritized?</a:t>
            </a:r>
          </a:p>
          <a:p>
            <a:pPr>
              <a:spcBef>
                <a:spcPts val="600"/>
              </a:spcBef>
              <a:spcAft>
                <a:spcPts val="600"/>
              </a:spcAft>
            </a:pPr>
            <a:r>
              <a:rPr lang="en-US" sz="2000" dirty="0" smtClean="0">
                <a:latin typeface="Arial" pitchFamily="34" charset="0"/>
                <a:cs typeface="Arial" pitchFamily="34" charset="0"/>
              </a:rPr>
              <a:t>What happens when official sector liquidity is provided?</a:t>
            </a:r>
          </a:p>
        </p:txBody>
      </p:sp>
      <p:sp>
        <p:nvSpPr>
          <p:cNvPr id="4" name="Slide Number Placeholder 3"/>
          <p:cNvSpPr>
            <a:spLocks noGrp="1"/>
          </p:cNvSpPr>
          <p:nvPr>
            <p:ph type="sldNum" sz="quarter" idx="12"/>
          </p:nvPr>
        </p:nvSpPr>
        <p:spPr/>
        <p:txBody>
          <a:bodyPr/>
          <a:lstStyle/>
          <a:p>
            <a:fld id="{B965A580-4B5A-445F-9EEB-0E47170F62D2}" type="slidenum">
              <a:rPr lang="en-US" smtClean="0"/>
              <a:pPr/>
              <a:t>3</a:t>
            </a:fld>
            <a:endParaRPr lang="en-US"/>
          </a:p>
        </p:txBody>
      </p:sp>
      <p:sp>
        <p:nvSpPr>
          <p:cNvPr id="2" name="Title 1"/>
          <p:cNvSpPr>
            <a:spLocks noGrp="1"/>
          </p:cNvSpPr>
          <p:nvPr>
            <p:ph type="title"/>
          </p:nvPr>
        </p:nvSpPr>
        <p:spPr>
          <a:xfrm>
            <a:off x="152400" y="13855"/>
            <a:ext cx="8991600" cy="1143000"/>
          </a:xfrm>
        </p:spPr>
        <p:txBody>
          <a:bodyPr>
            <a:normAutofit/>
          </a:bodyPr>
          <a:lstStyle/>
          <a:p>
            <a:pPr algn="l">
              <a:spcBef>
                <a:spcPts val="600"/>
              </a:spcBef>
              <a:spcAft>
                <a:spcPts val="600"/>
              </a:spcAft>
            </a:pPr>
            <a:r>
              <a:rPr lang="en-US" sz="2600" dirty="0" smtClean="0">
                <a:latin typeface="Arial" pitchFamily="34" charset="0"/>
                <a:cs typeface="Arial" pitchFamily="34" charset="0"/>
              </a:rPr>
              <a:t>One approach: the International </a:t>
            </a:r>
            <a:r>
              <a:rPr lang="en-US" sz="2600" dirty="0">
                <a:latin typeface="Arial" pitchFamily="34" charset="0"/>
                <a:cs typeface="Arial" pitchFamily="34" charset="0"/>
              </a:rPr>
              <a:t>Banking Research Network</a:t>
            </a:r>
          </a:p>
        </p:txBody>
      </p:sp>
    </p:spTree>
    <p:extLst>
      <p:ext uri="{BB962C8B-B14F-4D97-AF65-F5344CB8AC3E}">
        <p14:creationId xmlns:p14="http://schemas.microsoft.com/office/powerpoint/2010/main" val="834823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1596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b="1" dirty="0"/>
              <a:t>Drivers of Cross-Sectional Differences in Credit and Lending Growth through Liquidity Risk  </a:t>
            </a:r>
            <a:r>
              <a:rPr lang="en-US" sz="2700" dirty="0"/>
              <a:t>(select coefficients shown) </a:t>
            </a:r>
            <a:r>
              <a:rPr lang="en-US" sz="2700" dirty="0">
                <a:solidFill>
                  <a:srgbClr val="FF0000"/>
                </a:solidFill>
              </a:rPr>
              <a:t>: </a:t>
            </a:r>
            <a:r>
              <a:rPr lang="en-US" sz="2700" dirty="0" smtClean="0">
                <a:solidFill>
                  <a:srgbClr val="FF0000"/>
                </a:solidFill>
              </a:rPr>
              <a:t>6</a:t>
            </a:r>
            <a:endParaRPr lang="en-US" sz="24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22294147"/>
              </p:ext>
            </p:extLst>
          </p:nvPr>
        </p:nvGraphicFramePr>
        <p:xfrm>
          <a:off x="457202" y="1295416"/>
          <a:ext cx="8229598" cy="3049524"/>
        </p:xfrm>
        <a:graphic>
          <a:graphicData uri="http://schemas.openxmlformats.org/drawingml/2006/table">
            <a:tbl>
              <a:tblPr firstRow="1" firstCol="1" bandRow="1"/>
              <a:tblGrid>
                <a:gridCol w="3657598"/>
                <a:gridCol w="1600200"/>
                <a:gridCol w="1524000"/>
                <a:gridCol w="1447800"/>
              </a:tblGrid>
              <a:tr h="172463">
                <a:tc gridSpan="2">
                  <a:txBody>
                    <a:bodyPr/>
                    <a:lstStyle/>
                    <a:p>
                      <a:pPr marL="0" marR="0">
                        <a:lnSpc>
                          <a:spcPct val="115000"/>
                        </a:lnSpc>
                        <a:spcBef>
                          <a:spcPts val="0"/>
                        </a:spcBef>
                        <a:spcAft>
                          <a:spcPts val="0"/>
                        </a:spcAft>
                      </a:pPr>
                      <a:r>
                        <a:rPr lang="en-US" sz="1800" b="1" i="1" dirty="0">
                          <a:effectLst/>
                          <a:latin typeface="Times New Roman"/>
                          <a:ea typeface="Times New Roman"/>
                          <a:cs typeface="Times New Roman"/>
                        </a:rPr>
                        <a:t>Panel B: </a:t>
                      </a:r>
                      <a:r>
                        <a:rPr lang="en-US" sz="1800" b="1" i="1" dirty="0">
                          <a:solidFill>
                            <a:srgbClr val="FF0000"/>
                          </a:solidFill>
                          <a:effectLst/>
                          <a:latin typeface="Times New Roman"/>
                          <a:ea typeface="Times New Roman"/>
                          <a:cs typeface="Times New Roman"/>
                        </a:rPr>
                        <a:t>Banks with Foreign Affiliates</a:t>
                      </a:r>
                      <a:endParaRPr lang="en-US" sz="1800" dirty="0">
                        <a:solidFill>
                          <a:srgbClr val="FF0000"/>
                        </a:solidFill>
                        <a:effectLst/>
                        <a:latin typeface="Calibri"/>
                        <a:ea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nSpc>
                          <a:spcPct val="115000"/>
                        </a:lnSpc>
                      </a:pPr>
                      <a:endParaRPr lang="en-US" sz="1600" dirty="0">
                        <a:effectLst/>
                        <a:latin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effectLst/>
                        <a:latin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effectLst/>
                        <a:latin typeface="Calibri"/>
                        <a:cs typeface="Times New Roman"/>
                      </a:endParaRPr>
                    </a:p>
                  </a:txBody>
                  <a:tcPr marL="55636" marR="55636" marT="0" marB="0" anchor="b">
                    <a:lnL>
                      <a:noFill/>
                    </a:lnL>
                    <a:lnR>
                      <a:noFill/>
                    </a:lnR>
                    <a:lnT>
                      <a:noFill/>
                    </a:lnT>
                    <a:lnB w="12700" cap="flat" cmpd="sng" algn="ctr">
                      <a:solidFill>
                        <a:srgbClr val="000000"/>
                      </a:solidFill>
                      <a:prstDash val="solid"/>
                      <a:round/>
                      <a:headEnd type="none" w="med" len="med"/>
                      <a:tailEnd type="none" w="med" len="med"/>
                    </a:lnB>
                  </a:tcPr>
                </a:tc>
              </a:tr>
              <a:tr h="506926">
                <a:tc>
                  <a:txBody>
                    <a:bodyPr/>
                    <a:lstStyle/>
                    <a:p>
                      <a:pPr marL="0" marR="0">
                        <a:lnSpc>
                          <a:spcPct val="115000"/>
                        </a:lnSpc>
                        <a:spcBef>
                          <a:spcPts val="0"/>
                        </a:spcBef>
                        <a:spcAft>
                          <a:spcPts val="0"/>
                        </a:spcAft>
                      </a:pPr>
                      <a:endParaRPr lang="en-US" sz="1600" dirty="0">
                        <a:effectLst/>
                        <a:latin typeface="Calibri"/>
                        <a:ea typeface="Calibri"/>
                        <a:cs typeface="Times New Roman"/>
                      </a:endParaRPr>
                    </a:p>
                  </a:txBody>
                  <a:tcPr marL="55636" marR="556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Δ Cross-border Claims/Assets</a:t>
                      </a:r>
                      <a:endParaRPr lang="en-US" sz="1600" dirty="0">
                        <a:effectLst/>
                        <a:latin typeface="Calibri"/>
                        <a:ea typeface="Calibri"/>
                        <a:cs typeface="Times New Roman"/>
                      </a:endParaRPr>
                    </a:p>
                  </a:txBody>
                  <a:tcPr marL="66515" marR="6651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Δ Foreign-office Claims/Assets</a:t>
                      </a:r>
                      <a:endParaRPr lang="en-US" sz="1600">
                        <a:effectLst/>
                        <a:latin typeface="Calibri"/>
                        <a:ea typeface="Calibri"/>
                        <a:cs typeface="Times New Roman"/>
                      </a:endParaRPr>
                    </a:p>
                  </a:txBody>
                  <a:tcPr marL="66515" marR="6651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Δ Net Due To (Head </a:t>
                      </a:r>
                      <a:r>
                        <a:rPr lang="en-US" sz="1600" dirty="0" smtClean="0">
                          <a:effectLst/>
                          <a:latin typeface="Times New Roman"/>
                          <a:ea typeface="Times New Roman"/>
                          <a:cs typeface="Times New Roman"/>
                        </a:rPr>
                        <a:t>Office)/ </a:t>
                      </a:r>
                      <a:r>
                        <a:rPr lang="en-US" sz="1600" dirty="0">
                          <a:effectLst/>
                          <a:latin typeface="Times New Roman"/>
                          <a:ea typeface="Times New Roman"/>
                          <a:cs typeface="Times New Roman"/>
                        </a:rPr>
                        <a:t>Assets</a:t>
                      </a:r>
                      <a:endParaRPr lang="en-US" sz="1600" dirty="0">
                        <a:effectLst/>
                        <a:latin typeface="Calibri"/>
                        <a:ea typeface="Calibri"/>
                        <a:cs typeface="Times New Roman"/>
                      </a:endParaRPr>
                    </a:p>
                  </a:txBody>
                  <a:tcPr marL="66515" marR="6651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31">
                <a:tc gridSpan="4">
                  <a:txBody>
                    <a:bodyPr/>
                    <a:lstStyle/>
                    <a:p>
                      <a:pPr marL="0" marR="0">
                        <a:lnSpc>
                          <a:spcPct val="115000"/>
                        </a:lnSpc>
                        <a:spcBef>
                          <a:spcPts val="0"/>
                        </a:spcBef>
                        <a:spcAft>
                          <a:spcPts val="0"/>
                        </a:spcAft>
                      </a:pPr>
                      <a:r>
                        <a:rPr lang="en-US" sz="1800" b="1" i="1" dirty="0" smtClean="0">
                          <a:effectLst/>
                          <a:latin typeface="Times New Roman"/>
                          <a:ea typeface="Times New Roman"/>
                          <a:cs typeface="Times New Roman"/>
                        </a:rPr>
                        <a:t>During Periods</a:t>
                      </a:r>
                      <a:r>
                        <a:rPr lang="en-US" sz="1800" b="1" i="1" baseline="0" dirty="0" smtClean="0">
                          <a:effectLst/>
                          <a:latin typeface="Times New Roman"/>
                          <a:ea typeface="Times New Roman"/>
                          <a:cs typeface="Times New Roman"/>
                        </a:rPr>
                        <a:t> of </a:t>
                      </a:r>
                      <a:r>
                        <a:rPr lang="en-US" sz="1800" b="1" i="1" dirty="0" smtClean="0">
                          <a:effectLst/>
                          <a:latin typeface="Times New Roman"/>
                          <a:ea typeface="Times New Roman"/>
                          <a:cs typeface="Times New Roman"/>
                        </a:rPr>
                        <a:t>Central </a:t>
                      </a:r>
                      <a:r>
                        <a:rPr lang="en-US" sz="1800" b="1" i="1" dirty="0">
                          <a:effectLst/>
                          <a:latin typeface="Times New Roman"/>
                          <a:ea typeface="Times New Roman"/>
                          <a:cs typeface="Times New Roman"/>
                        </a:rPr>
                        <a:t>Bank Facility Use</a:t>
                      </a:r>
                      <a:endParaRPr lang="en-US" sz="1800" i="1"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6515" marR="66515"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6515" marR="66515"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6515" marR="66515" marT="0" marB="0" anchor="b">
                    <a:lnL>
                      <a:noFill/>
                    </a:lnL>
                    <a:lnR>
                      <a:noFill/>
                    </a:lnR>
                    <a:lnT w="12700" cap="flat" cmpd="sng" algn="ctr">
                      <a:solidFill>
                        <a:srgbClr val="000000"/>
                      </a:solidFill>
                      <a:prstDash val="solid"/>
                      <a:round/>
                      <a:headEnd type="none" w="med" len="med"/>
                      <a:tailEnd type="none" w="med" len="med"/>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Illiquid Assets</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0.005</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-0.005</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FF0000"/>
                          </a:solidFill>
                          <a:effectLst/>
                          <a:latin typeface="Times New Roman"/>
                          <a:ea typeface="Times New Roman"/>
                          <a:cs typeface="Times New Roman"/>
                        </a:rPr>
                        <a:t>-0.112***</a:t>
                      </a:r>
                      <a:endParaRPr lang="en-US" sz="1800" dirty="0">
                        <a:solidFill>
                          <a:srgbClr val="FF0000"/>
                        </a:solidFill>
                        <a:effectLst/>
                        <a:latin typeface="Calibri"/>
                        <a:ea typeface="Calibri"/>
                        <a:cs typeface="Times New Roman"/>
                      </a:endParaRPr>
                    </a:p>
                  </a:txBody>
                  <a:tcPr marL="68580" marR="68580"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Commitment Ratio</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FF0000"/>
                          </a:solidFill>
                          <a:effectLst/>
                          <a:latin typeface="Times New Roman"/>
                          <a:ea typeface="Times New Roman"/>
                          <a:cs typeface="Times New Roman"/>
                        </a:rPr>
                        <a:t>0.026**</a:t>
                      </a:r>
                      <a:endParaRPr lang="en-US" sz="1800" dirty="0">
                        <a:solidFill>
                          <a:srgbClr val="FF0000"/>
                        </a:solidFill>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-0.015</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0.032</a:t>
                      </a:r>
                      <a:endParaRPr lang="en-US" sz="1800">
                        <a:effectLst/>
                        <a:latin typeface="Calibri"/>
                        <a:ea typeface="Calibri"/>
                        <a:cs typeface="Times New Roman"/>
                      </a:endParaRPr>
                    </a:p>
                  </a:txBody>
                  <a:tcPr marL="68580" marR="68580"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Core Deposits </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0.010</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0.023</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solidFill>
                            <a:srgbClr val="FF0000"/>
                          </a:solidFill>
                          <a:effectLst/>
                          <a:latin typeface="Times New Roman"/>
                          <a:ea typeface="Times New Roman"/>
                          <a:cs typeface="Times New Roman"/>
                        </a:rPr>
                        <a:t>0.097***</a:t>
                      </a:r>
                      <a:endParaRPr lang="en-US" sz="1800">
                        <a:solidFill>
                          <a:srgbClr val="FF0000"/>
                        </a:solidFill>
                        <a:effectLst/>
                        <a:latin typeface="Calibri"/>
                        <a:ea typeface="Calibri"/>
                        <a:cs typeface="Times New Roman"/>
                      </a:endParaRPr>
                    </a:p>
                  </a:txBody>
                  <a:tcPr marL="68580" marR="68580"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a:effectLst/>
                          <a:latin typeface="Times New Roman"/>
                          <a:ea typeface="Times New Roman"/>
                          <a:cs typeface="Times New Roman"/>
                        </a:rPr>
                        <a:t>Tier 1/RWA</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-0.118</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-0.046</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FF0000"/>
                          </a:solidFill>
                          <a:effectLst/>
                          <a:latin typeface="Times New Roman"/>
                          <a:ea typeface="Times New Roman"/>
                          <a:cs typeface="Times New Roman"/>
                        </a:rPr>
                        <a:t>-0.518***</a:t>
                      </a:r>
                      <a:endParaRPr lang="en-US" sz="1800" dirty="0">
                        <a:solidFill>
                          <a:srgbClr val="FF0000"/>
                        </a:solidFill>
                        <a:effectLst/>
                        <a:latin typeface="Calibri"/>
                        <a:ea typeface="Calibri"/>
                        <a:cs typeface="Times New Roman"/>
                      </a:endParaRPr>
                    </a:p>
                  </a:txBody>
                  <a:tcPr marL="68580" marR="68580" marT="0" marB="0" anchor="b">
                    <a:lnL>
                      <a:noFill/>
                    </a:lnL>
                    <a:lnR>
                      <a:noFill/>
                    </a:lnR>
                    <a:lnT>
                      <a:noFill/>
                    </a:lnT>
                    <a:lnB>
                      <a:noFill/>
                    </a:lnB>
                  </a:tcPr>
                </a:tc>
              </a:tr>
              <a:tr h="126731">
                <a:tc>
                  <a:txBody>
                    <a:bodyPr/>
                    <a:lstStyle/>
                    <a:p>
                      <a:pPr marL="0" marR="0">
                        <a:lnSpc>
                          <a:spcPct val="115000"/>
                        </a:lnSpc>
                        <a:spcBef>
                          <a:spcPts val="0"/>
                        </a:spcBef>
                        <a:spcAft>
                          <a:spcPts val="0"/>
                        </a:spcAft>
                      </a:pPr>
                      <a:r>
                        <a:rPr lang="en-US" sz="1800">
                          <a:effectLst/>
                          <a:latin typeface="Times New Roman"/>
                          <a:ea typeface="Times New Roman"/>
                          <a:cs typeface="Times New Roman"/>
                        </a:rPr>
                        <a:t>Net Due To (Head Office)</a:t>
                      </a:r>
                      <a:endParaRPr lang="en-US" sz="18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rgbClr val="FF0000"/>
                          </a:solidFill>
                          <a:effectLst/>
                          <a:latin typeface="Times New Roman"/>
                          <a:ea typeface="Times New Roman"/>
                          <a:cs typeface="Times New Roman"/>
                        </a:rPr>
                        <a:t>0.073***</a:t>
                      </a:r>
                      <a:endParaRPr lang="en-US" sz="1800" dirty="0">
                        <a:solidFill>
                          <a:srgbClr val="FF0000"/>
                        </a:solidFill>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0.012</a:t>
                      </a:r>
                      <a:endParaRPr lang="en-US" sz="18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-0.048</a:t>
                      </a:r>
                      <a:endParaRPr lang="en-US" sz="1800" dirty="0">
                        <a:effectLst/>
                        <a:latin typeface="Calibri"/>
                        <a:ea typeface="Calibri"/>
                        <a:cs typeface="Times New Roman"/>
                      </a:endParaRPr>
                    </a:p>
                  </a:txBody>
                  <a:tcPr marL="68580" marR="68580" marT="0" marB="0" anchor="b">
                    <a:lnL>
                      <a:noFill/>
                    </a:lnL>
                    <a:lnR>
                      <a:noFill/>
                    </a:lnR>
                    <a:lnT>
                      <a:noFill/>
                    </a:lnT>
                    <a:lnB>
                      <a:noFill/>
                    </a:lnB>
                  </a:tcPr>
                </a:tc>
              </a:tr>
            </a:tbl>
          </a:graphicData>
        </a:graphic>
      </p:graphicFrame>
      <p:sp>
        <p:nvSpPr>
          <p:cNvPr id="2" name="Slide Number Placeholder 1"/>
          <p:cNvSpPr>
            <a:spLocks noGrp="1"/>
          </p:cNvSpPr>
          <p:nvPr>
            <p:ph type="sldNum" sz="quarter" idx="12"/>
          </p:nvPr>
        </p:nvSpPr>
        <p:spPr/>
        <p:txBody>
          <a:bodyPr/>
          <a:lstStyle/>
          <a:p>
            <a:fld id="{D3D5CB7C-9259-4864-B3F8-C889525AFFC5}" type="slidenum">
              <a:rPr lang="en-US" smtClean="0"/>
              <a:t>30</a:t>
            </a:fld>
            <a:endParaRPr lang="en-US"/>
          </a:p>
        </p:txBody>
      </p:sp>
    </p:spTree>
    <p:extLst>
      <p:ext uri="{BB962C8B-B14F-4D97-AF65-F5344CB8AC3E}">
        <p14:creationId xmlns:p14="http://schemas.microsoft.com/office/powerpoint/2010/main" val="470889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algn="l"/>
            <a:r>
              <a:rPr lang="en-US" sz="2400" b="1" dirty="0" smtClean="0"/>
              <a:t>Conclusions on responses to liquidity risks (1)</a:t>
            </a:r>
            <a:endParaRPr lang="en-US" sz="2400" b="1" dirty="0"/>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533400" y="762000"/>
            <a:ext cx="8458200" cy="6093976"/>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Cross-border lending is more volatile and more prone to constraints on banks through their balance sheets.</a:t>
            </a:r>
          </a:p>
          <a:p>
            <a:pPr marL="342900" indent="-342900">
              <a:lnSpc>
                <a:spcPct val="150000"/>
              </a:lnSpc>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Local claims by affiliates less well explained by parent balance sheets.</a:t>
            </a:r>
          </a:p>
          <a:p>
            <a:pPr marL="342900" indent="-342900">
              <a:lnSpc>
                <a:spcPct val="150000"/>
              </a:lnSpc>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Large US global banks differ from large domestic banks</a:t>
            </a:r>
          </a:p>
          <a:p>
            <a:pPr marL="742950" lvl="1" indent="-285750">
              <a:lnSpc>
                <a:spcPct val="1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Banks </a:t>
            </a:r>
            <a:r>
              <a:rPr lang="en-GB" sz="2000" dirty="0">
                <a:latin typeface="Arial" panose="020B0604020202020204" pitchFamily="34" charset="0"/>
                <a:cs typeface="Arial" panose="020B0604020202020204" pitchFamily="34" charset="0"/>
              </a:rPr>
              <a:t>without foreign </a:t>
            </a:r>
            <a:r>
              <a:rPr lang="en-GB" sz="2000" dirty="0" smtClean="0">
                <a:latin typeface="Arial" panose="020B0604020202020204" pitchFamily="34" charset="0"/>
                <a:cs typeface="Arial" panose="020B0604020202020204" pitchFamily="34" charset="0"/>
              </a:rPr>
              <a:t>affiliates: </a:t>
            </a:r>
            <a:r>
              <a:rPr lang="en-GB" sz="2000" dirty="0">
                <a:latin typeface="Arial" panose="020B0604020202020204" pitchFamily="34" charset="0"/>
                <a:cs typeface="Arial" panose="020B0604020202020204" pitchFamily="34" charset="0"/>
              </a:rPr>
              <a:t>loan growth </a:t>
            </a:r>
            <a:r>
              <a:rPr lang="en-GB" sz="2000" dirty="0" smtClean="0">
                <a:latin typeface="Arial" panose="020B0604020202020204" pitchFamily="34" charset="0"/>
                <a:cs typeface="Arial" panose="020B0604020202020204" pitchFamily="34" charset="0"/>
              </a:rPr>
              <a:t>differs </a:t>
            </a:r>
            <a:r>
              <a:rPr lang="en-GB" sz="2000" dirty="0">
                <a:latin typeface="Arial" panose="020B0604020202020204" pitchFamily="34" charset="0"/>
                <a:cs typeface="Arial" panose="020B0604020202020204" pitchFamily="34" charset="0"/>
              </a:rPr>
              <a:t>cross-</a:t>
            </a:r>
            <a:r>
              <a:rPr lang="en-GB" sz="2000" dirty="0" err="1">
                <a:latin typeface="Arial" panose="020B0604020202020204" pitchFamily="34" charset="0"/>
                <a:cs typeface="Arial" panose="020B0604020202020204" pitchFamily="34" charset="0"/>
              </a:rPr>
              <a:t>sectionally</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with reliance </a:t>
            </a:r>
            <a:r>
              <a:rPr lang="en-GB" sz="2000" dirty="0">
                <a:latin typeface="Arial" panose="020B0604020202020204" pitchFamily="34" charset="0"/>
                <a:cs typeface="Arial" panose="020B0604020202020204" pitchFamily="34" charset="0"/>
              </a:rPr>
              <a:t>on core </a:t>
            </a:r>
            <a:r>
              <a:rPr lang="en-GB" sz="2000" dirty="0" smtClean="0">
                <a:latin typeface="Arial" panose="020B0604020202020204" pitchFamily="34" charset="0"/>
                <a:cs typeface="Arial" panose="020B0604020202020204" pitchFamily="34" charset="0"/>
              </a:rPr>
              <a:t>deposits. </a:t>
            </a:r>
          </a:p>
          <a:p>
            <a:pPr marL="742950" lvl="1" indent="-285750">
              <a:lnSpc>
                <a:spcPct val="1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Global banks: </a:t>
            </a:r>
            <a:r>
              <a:rPr lang="en-GB" sz="2000" dirty="0">
                <a:latin typeface="Arial" panose="020B0604020202020204" pitchFamily="34" charset="0"/>
                <a:cs typeface="Arial" panose="020B0604020202020204" pitchFamily="34" charset="0"/>
              </a:rPr>
              <a:t>loan growth </a:t>
            </a:r>
            <a:r>
              <a:rPr lang="en-GB" sz="2000" dirty="0" smtClean="0">
                <a:latin typeface="Arial" panose="020B0604020202020204" pitchFamily="34" charset="0"/>
                <a:cs typeface="Arial" panose="020B0604020202020204" pitchFamily="34" charset="0"/>
              </a:rPr>
              <a:t>differs with liquidity </a:t>
            </a:r>
            <a:r>
              <a:rPr lang="en-GB" sz="2000" dirty="0">
                <a:latin typeface="Arial" panose="020B0604020202020204" pitchFamily="34" charset="0"/>
                <a:cs typeface="Arial" panose="020B0604020202020204" pitchFamily="34" charset="0"/>
              </a:rPr>
              <a:t>management within the broader organization.  </a:t>
            </a:r>
            <a:endParaRPr lang="en-GB" sz="2000" dirty="0" smtClean="0">
              <a:latin typeface="Arial" panose="020B0604020202020204" pitchFamily="34" charset="0"/>
              <a:cs typeface="Arial" panose="020B0604020202020204" pitchFamily="34" charset="0"/>
            </a:endParaRPr>
          </a:p>
          <a:p>
            <a:pPr marL="1200150" lvl="2" indent="-285750">
              <a:lnSpc>
                <a:spcPct val="1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more borrowing from </a:t>
            </a:r>
            <a:r>
              <a:rPr lang="en-GB" sz="2000" dirty="0">
                <a:latin typeface="Arial" panose="020B0604020202020204" pitchFamily="34" charset="0"/>
                <a:cs typeface="Arial" panose="020B0604020202020204" pitchFamily="34" charset="0"/>
              </a:rPr>
              <a:t>affiliates </a:t>
            </a:r>
            <a:r>
              <a:rPr lang="en-GB" sz="2000" dirty="0" smtClean="0">
                <a:latin typeface="Arial" panose="020B0604020202020204" pitchFamily="34" charset="0"/>
                <a:cs typeface="Arial" panose="020B0604020202020204" pitchFamily="34" charset="0"/>
              </a:rPr>
              <a:t>associated with </a:t>
            </a:r>
            <a:r>
              <a:rPr lang="en-GB" sz="2000" dirty="0">
                <a:latin typeface="Arial" panose="020B0604020202020204" pitchFamily="34" charset="0"/>
                <a:cs typeface="Arial" panose="020B0604020202020204" pitchFamily="34" charset="0"/>
              </a:rPr>
              <a:t>more stable domestic lending and credit growth as liquidity risk worsens.  </a:t>
            </a:r>
            <a:endParaRPr lang="en-GB" sz="2000" dirty="0" smtClean="0">
              <a:latin typeface="Arial" panose="020B0604020202020204" pitchFamily="34" charset="0"/>
              <a:cs typeface="Arial" panose="020B0604020202020204" pitchFamily="34" charset="0"/>
            </a:endParaRPr>
          </a:p>
          <a:p>
            <a:pPr marL="1200150" lvl="2" indent="-285750">
              <a:lnSpc>
                <a:spcPct val="1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borrowing </a:t>
            </a:r>
            <a:r>
              <a:rPr lang="en-GB" sz="2000" dirty="0">
                <a:latin typeface="Arial" panose="020B0604020202020204" pitchFamily="34" charset="0"/>
                <a:cs typeface="Arial" panose="020B0604020202020204" pitchFamily="34" charset="0"/>
              </a:rPr>
              <a:t>and lending vis-à-vis affiliates </a:t>
            </a:r>
            <a:r>
              <a:rPr lang="en-GB" sz="2000" dirty="0" smtClean="0">
                <a:latin typeface="Arial" panose="020B0604020202020204" pitchFamily="34" charset="0"/>
                <a:cs typeface="Arial" panose="020B0604020202020204" pitchFamily="34" charset="0"/>
              </a:rPr>
              <a:t>adjusts in line with their </a:t>
            </a:r>
            <a:r>
              <a:rPr lang="en-GB" sz="2000" dirty="0">
                <a:latin typeface="Arial" panose="020B0604020202020204" pitchFamily="34" charset="0"/>
                <a:cs typeface="Arial" panose="020B0604020202020204" pitchFamily="34" charset="0"/>
              </a:rPr>
              <a:t>balance sheet </a:t>
            </a:r>
            <a:r>
              <a:rPr lang="en-GB" sz="2000" dirty="0" smtClean="0">
                <a:latin typeface="Arial" panose="020B0604020202020204" pitchFamily="34" charset="0"/>
                <a:cs typeface="Arial" panose="020B0604020202020204" pitchFamily="34" charset="0"/>
              </a:rPr>
              <a:t>composition.  </a:t>
            </a:r>
            <a:endParaRPr lang="en-US" sz="2000" dirty="0">
              <a:latin typeface="Arial" panose="020B0604020202020204" pitchFamily="34" charset="0"/>
              <a:cs typeface="Arial" panose="020B0604020202020204" pitchFamily="34" charset="0"/>
            </a:endParaRPr>
          </a:p>
          <a:p>
            <a:pPr>
              <a:lnSpc>
                <a:spcPct val="150000"/>
              </a:lnSpc>
            </a:pPr>
            <a:endParaRPr lang="en-GB" sz="2000" dirty="0" smtClean="0">
              <a:latin typeface="Arial" panose="020B0604020202020204" pitchFamily="34" charset="0"/>
              <a:cs typeface="Arial" panose="020B0604020202020204" pitchFamily="34" charset="0"/>
            </a:endParaRPr>
          </a:p>
        </p:txBody>
      </p:sp>
      <p:sp>
        <p:nvSpPr>
          <p:cNvPr id="12"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p:cNvSpPr>
            <a:spLocks noChangeArrowheads="1"/>
          </p:cNvSpPr>
          <p:nvPr/>
        </p:nvSpPr>
        <p:spPr bwMode="auto">
          <a:xfrm>
            <a:off x="0" y="238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altLang="en-US" sz="600" b="0" i="0" u="none" strike="noStrike" cap="none" normalizeH="0" baseline="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fld id="{D3D5CB7C-9259-4864-B3F8-C889525AFFC5}" type="slidenum">
              <a:rPr lang="en-US" smtClean="0"/>
              <a:t>31</a:t>
            </a:fld>
            <a:endParaRPr lang="en-US"/>
          </a:p>
        </p:txBody>
      </p:sp>
    </p:spTree>
    <p:extLst>
      <p:ext uri="{BB962C8B-B14F-4D97-AF65-F5344CB8AC3E}">
        <p14:creationId xmlns:p14="http://schemas.microsoft.com/office/powerpoint/2010/main" val="1865399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algn="l"/>
            <a:r>
              <a:rPr lang="en-US" sz="2400" b="1" dirty="0" smtClean="0"/>
              <a:t>Conclusions on responses to liquidity risks (2)</a:t>
            </a:r>
            <a:endParaRPr lang="en-US" sz="2400" b="1" dirty="0"/>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533400" y="914400"/>
            <a:ext cx="8077200" cy="5401479"/>
          </a:xfrm>
          <a:prstGeom prst="rect">
            <a:avLst/>
          </a:prstGeom>
          <a:noFill/>
        </p:spPr>
        <p:txBody>
          <a:bodyPr wrap="square" rtlCol="0">
            <a:spAutoFit/>
          </a:bodyPr>
          <a:lstStyle/>
          <a:p>
            <a:pPr>
              <a:lnSpc>
                <a:spcPct val="150000"/>
              </a:lnSpc>
            </a:pPr>
            <a:r>
              <a:rPr lang="en-GB" sz="2000" dirty="0" smtClean="0">
                <a:latin typeface="Arial" panose="020B0604020202020204" pitchFamily="34" charset="0"/>
                <a:cs typeface="Arial" panose="020B0604020202020204" pitchFamily="34" charset="0"/>
              </a:rPr>
              <a:t>When </a:t>
            </a:r>
            <a:r>
              <a:rPr lang="en-GB" sz="2000" dirty="0">
                <a:latin typeface="Arial" panose="020B0604020202020204" pitchFamily="34" charset="0"/>
                <a:cs typeface="Arial" panose="020B0604020202020204" pitchFamily="34" charset="0"/>
              </a:rPr>
              <a:t>banks access official liquidity facilities, </a:t>
            </a:r>
            <a:endParaRPr lang="en-GB"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Different balance sheet </a:t>
            </a:r>
            <a:r>
              <a:rPr lang="en-GB" sz="2000" dirty="0">
                <a:latin typeface="Arial" panose="020B0604020202020204" pitchFamily="34" charset="0"/>
                <a:cs typeface="Arial" panose="020B0604020202020204" pitchFamily="34" charset="0"/>
              </a:rPr>
              <a:t>characteristics </a:t>
            </a:r>
            <a:r>
              <a:rPr lang="en-GB" sz="2000" dirty="0" smtClean="0">
                <a:latin typeface="Arial" panose="020B0604020202020204" pitchFamily="34" charset="0"/>
                <a:cs typeface="Arial" panose="020B0604020202020204" pitchFamily="34" charset="0"/>
              </a:rPr>
              <a:t>matter </a:t>
            </a:r>
            <a:r>
              <a:rPr lang="en-GB" sz="2000" dirty="0">
                <a:latin typeface="Arial" panose="020B0604020202020204" pitchFamily="34" charset="0"/>
                <a:cs typeface="Arial" panose="020B0604020202020204" pitchFamily="34" charset="0"/>
              </a:rPr>
              <a:t>for cross-sectional lending variation. </a:t>
            </a:r>
            <a:endParaRPr lang="en-GB"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Growth </a:t>
            </a:r>
            <a:r>
              <a:rPr lang="en-GB" sz="2000" dirty="0">
                <a:latin typeface="Arial" panose="020B0604020202020204" pitchFamily="34" charset="0"/>
                <a:cs typeface="Arial" panose="020B0604020202020204" pitchFamily="34" charset="0"/>
              </a:rPr>
              <a:t>in net borrowing from affiliates </a:t>
            </a:r>
            <a:r>
              <a:rPr lang="en-GB" sz="2000" dirty="0" smtClean="0">
                <a:latin typeface="Arial" panose="020B0604020202020204" pitchFamily="34" charset="0"/>
                <a:cs typeface="Arial" panose="020B0604020202020204" pitchFamily="34" charset="0"/>
              </a:rPr>
              <a:t>falls more </a:t>
            </a:r>
            <a:r>
              <a:rPr lang="en-GB" sz="2000" dirty="0">
                <a:latin typeface="Arial" panose="020B0604020202020204" pitchFamily="34" charset="0"/>
                <a:cs typeface="Arial" panose="020B0604020202020204" pitchFamily="34" charset="0"/>
              </a:rPr>
              <a:t>for banks with more illiquid assets and fewer core deposits.  </a:t>
            </a:r>
            <a:endParaRPr lang="en-GB"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Internal </a:t>
            </a:r>
            <a:r>
              <a:rPr lang="en-GB" sz="2000" dirty="0">
                <a:latin typeface="Arial" panose="020B0604020202020204" pitchFamily="34" charset="0"/>
                <a:cs typeface="Arial" panose="020B0604020202020204" pitchFamily="34" charset="0"/>
              </a:rPr>
              <a:t>net borrowing </a:t>
            </a:r>
            <a:r>
              <a:rPr lang="en-GB" sz="2000" dirty="0" smtClean="0">
                <a:latin typeface="Arial" panose="020B0604020202020204" pitchFamily="34" charset="0"/>
                <a:cs typeface="Arial" panose="020B0604020202020204" pitchFamily="34" charset="0"/>
              </a:rPr>
              <a:t>appears </a:t>
            </a:r>
            <a:r>
              <a:rPr lang="en-GB" sz="2000" dirty="0">
                <a:latin typeface="Arial" panose="020B0604020202020204" pitchFamily="34" charset="0"/>
                <a:cs typeface="Arial" panose="020B0604020202020204" pitchFamily="34" charset="0"/>
              </a:rPr>
              <a:t>less important </a:t>
            </a:r>
            <a:r>
              <a:rPr lang="en-GB" sz="2000" dirty="0" smtClean="0">
                <a:latin typeface="Arial" panose="020B0604020202020204" pitchFamily="34" charset="0"/>
                <a:cs typeface="Arial" panose="020B0604020202020204" pitchFamily="34" charset="0"/>
              </a:rPr>
              <a:t>in differences in lending </a:t>
            </a:r>
            <a:r>
              <a:rPr lang="en-GB" sz="2000" dirty="0">
                <a:latin typeface="Arial" panose="020B0604020202020204" pitchFamily="34" charset="0"/>
                <a:cs typeface="Arial" panose="020B0604020202020204" pitchFamily="34" charset="0"/>
              </a:rPr>
              <a:t>to domestic and foreign customers</a:t>
            </a:r>
            <a:r>
              <a:rPr lang="en-GB" sz="2000" dirty="0" smtClean="0">
                <a:latin typeface="Arial" panose="020B0604020202020204" pitchFamily="34" charset="0"/>
                <a:cs typeface="Arial" panose="020B0604020202020204" pitchFamily="34" charset="0"/>
              </a:rPr>
              <a:t>.</a:t>
            </a:r>
          </a:p>
          <a:p>
            <a:pPr marL="342900" indent="-342900">
              <a:lnSpc>
                <a:spcPct val="150000"/>
              </a:lnSpc>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a:lnSpc>
                <a:spcPct val="150000"/>
              </a:lnSpc>
            </a:pPr>
            <a:r>
              <a:rPr lang="en-GB" sz="2000" dirty="0" smtClean="0">
                <a:latin typeface="Arial" panose="020B0604020202020204" pitchFamily="34" charset="0"/>
                <a:cs typeface="Arial" panose="020B0604020202020204" pitchFamily="34" charset="0"/>
              </a:rPr>
              <a:t>The results provided are economically significant.  </a:t>
            </a:r>
          </a:p>
          <a:p>
            <a:pPr>
              <a:lnSpc>
                <a:spcPct val="150000"/>
              </a:lnSpc>
            </a:pPr>
            <a:r>
              <a:rPr lang="en-GB" sz="2000" dirty="0" smtClean="0">
                <a:latin typeface="Arial" panose="020B0604020202020204" pitchFamily="34" charset="0"/>
                <a:cs typeface="Arial" panose="020B0604020202020204" pitchFamily="34" charset="0"/>
              </a:rPr>
              <a:t>Understanding these responses are important for understanding the large cycles in capital flows through banks as liquidity conditions change in normal times and crisis periods.</a:t>
            </a:r>
            <a:endParaRPr lang="en-US" sz="2000" dirty="0">
              <a:latin typeface="Arial" panose="020B0604020202020204" pitchFamily="34" charset="0"/>
              <a:cs typeface="Arial" panose="020B0604020202020204" pitchFamily="34" charset="0"/>
            </a:endParaRPr>
          </a:p>
        </p:txBody>
      </p:sp>
      <p:sp>
        <p:nvSpPr>
          <p:cNvPr id="12"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p:cNvSpPr>
            <a:spLocks noChangeArrowheads="1"/>
          </p:cNvSpPr>
          <p:nvPr/>
        </p:nvSpPr>
        <p:spPr bwMode="auto">
          <a:xfrm>
            <a:off x="0" y="238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altLang="en-US" sz="600" b="0" i="0" u="none" strike="noStrike" cap="none" normalizeH="0" baseline="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fld id="{D3D5CB7C-9259-4864-B3F8-C889525AFFC5}" type="slidenum">
              <a:rPr lang="en-US" smtClean="0"/>
              <a:t>32</a:t>
            </a:fld>
            <a:endParaRPr lang="en-US"/>
          </a:p>
        </p:txBody>
      </p:sp>
    </p:spTree>
    <p:extLst>
      <p:ext uri="{BB962C8B-B14F-4D97-AF65-F5344CB8AC3E}">
        <p14:creationId xmlns:p14="http://schemas.microsoft.com/office/powerpoint/2010/main" val="4048947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575304"/>
            <a:ext cx="7836408" cy="1298448"/>
          </a:xfrm>
        </p:spPr>
        <p:txBody>
          <a:bodyPr/>
          <a:lstStyle/>
          <a:p>
            <a:r>
              <a:rPr lang="en-US" dirty="0" smtClean="0"/>
              <a:t>Thank you.</a:t>
            </a:r>
            <a:endParaRPr lang="en-US" dirty="0"/>
          </a:p>
        </p:txBody>
      </p:sp>
    </p:spTree>
    <p:extLst>
      <p:ext uri="{BB962C8B-B14F-4D97-AF65-F5344CB8AC3E}">
        <p14:creationId xmlns:p14="http://schemas.microsoft.com/office/powerpoint/2010/main" val="8039626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algn="l"/>
            <a:r>
              <a:rPr lang="en-US" sz="2400" b="1" dirty="0" smtClean="0"/>
              <a:t>Second Methodology</a:t>
            </a:r>
            <a:endParaRPr lang="en-US" sz="2400" b="1" dirty="0"/>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1" name="TextBox 10"/>
              <p:cNvSpPr txBox="1"/>
              <p:nvPr/>
            </p:nvSpPr>
            <p:spPr>
              <a:xfrm>
                <a:off x="609600" y="2362200"/>
                <a:ext cx="8305800" cy="4556247"/>
              </a:xfrm>
              <a:prstGeom prst="rect">
                <a:avLst/>
              </a:prstGeom>
              <a:noFill/>
            </p:spPr>
            <p:txBody>
              <a:bodyPr wrap="square" rtlCol="0">
                <a:spAutoFit/>
              </a:bodyPr>
              <a:lstStyle/>
              <a:p>
                <a:pPr marL="285750" indent="-285750">
                  <a:spcAft>
                    <a:spcPts val="600"/>
                  </a:spcAft>
                  <a:buFont typeface="Arial" panose="020B0604020202020204" pitchFamily="34" charset="0"/>
                  <a:buChar char="•"/>
                </a:pPr>
                <a14:m>
                  <m:oMath xmlns:m="http://schemas.openxmlformats.org/officeDocument/2006/math">
                    <m:sSub>
                      <m:sSubPr>
                        <m:ctrlPr>
                          <a:rPr lang="en-US" sz="2000" i="1" smtClean="0">
                            <a:latin typeface="Cambria Math"/>
                          </a:rPr>
                        </m:ctrlPr>
                      </m:sSubPr>
                      <m:e>
                        <m:r>
                          <a:rPr lang="en-US" sz="2000" i="1" smtClean="0">
                            <a:latin typeface="Cambria Math"/>
                          </a:rPr>
                          <m:t>∆</m:t>
                        </m:r>
                        <m:r>
                          <a:rPr lang="en-US" sz="2000" b="0" i="1" smtClean="0">
                            <a:latin typeface="Cambria Math"/>
                          </a:rPr>
                          <m:t>𝑌</m:t>
                        </m:r>
                      </m:e>
                      <m:sub>
                        <m:r>
                          <a:rPr lang="en-US" sz="2000" b="0" i="1" smtClean="0">
                            <a:latin typeface="Cambria Math"/>
                          </a:rPr>
                          <m:t>𝑖𝑡</m:t>
                        </m:r>
                      </m:sub>
                    </m:sSub>
                  </m:oMath>
                </a14:m>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a claim of bank </a:t>
                </a:r>
                <a:r>
                  <a:rPr lang="en-US" sz="2000" i="1" dirty="0">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on a resident of country </a:t>
                </a:r>
                <a:r>
                  <a:rPr lang="en-US" sz="2000" i="1" dirty="0">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at time </a:t>
                </a:r>
                <a:r>
                  <a:rPr lang="en-US" sz="2000" i="1" dirty="0">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 which can take the form of cross-border lending (claims) or local claims extended through overseas branches or subsidiaries</a:t>
                </a:r>
                <a:r>
                  <a:rPr lang="en-US" sz="2000" dirty="0" smtClean="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Strategic </a:t>
                </a:r>
                <a:r>
                  <a:rPr lang="en-US" sz="2000" dirty="0">
                    <a:latin typeface="Arial" panose="020B0604020202020204" pitchFamily="34" charset="0"/>
                    <a:cs typeface="Arial" panose="020B0604020202020204" pitchFamily="34" charset="0"/>
                  </a:rPr>
                  <a:t>importance variables are measures of whether countries are core investment or funding location for each parent bank </a:t>
                </a:r>
                <a:r>
                  <a:rPr lang="en-US" sz="2000" dirty="0" smtClean="0">
                    <a:latin typeface="Arial" panose="020B0604020202020204" pitchFamily="34" charset="0"/>
                    <a:cs typeface="Arial" panose="020B0604020202020204" pitchFamily="34" charset="0"/>
                  </a:rPr>
                  <a:t>I within location c</a:t>
                </a:r>
                <a14:m>
                  <m:oMath xmlns:m="http://schemas.openxmlformats.org/officeDocument/2006/math">
                    <m:r>
                      <a:rPr lang="en-US" sz="2000" b="0" i="1" smtClean="0">
                        <a:latin typeface="Cambria Math"/>
                      </a:rPr>
                      <m:t> </m:t>
                    </m:r>
                    <m:sSubSup>
                      <m:sSubSupPr>
                        <m:ctrlPr>
                          <a:rPr lang="en-US" sz="2000" i="1" smtClean="0">
                            <a:latin typeface="Cambria Math"/>
                          </a:rPr>
                        </m:ctrlPr>
                      </m:sSubSupPr>
                      <m:e>
                        <m:sSup>
                          <m:sSupPr>
                            <m:ctrlPr>
                              <a:rPr lang="en-US" sz="2000" i="1" smtClean="0">
                                <a:latin typeface="Cambria Math"/>
                              </a:rPr>
                            </m:ctrlPr>
                          </m:sSupPr>
                          <m:e>
                            <m:r>
                              <a:rPr lang="en-US" sz="2000" i="1" smtClean="0">
                                <a:latin typeface="Cambria Math"/>
                                <a:ea typeface="Cambria Math"/>
                              </a:rPr>
                              <m:t>𝜒</m:t>
                            </m:r>
                          </m:e>
                          <m:sup>
                            <m:r>
                              <a:rPr lang="en-US" sz="2000" b="0" i="1" smtClean="0">
                                <a:latin typeface="Cambria Math"/>
                              </a:rPr>
                              <m:t>𝑐</m:t>
                            </m:r>
                          </m:sup>
                        </m:sSup>
                      </m:e>
                      <m:sub>
                        <m:r>
                          <a:rPr lang="en-US" sz="2000" b="0" i="1" smtClean="0">
                            <a:latin typeface="Cambria Math"/>
                          </a:rPr>
                          <m:t>𝑖</m:t>
                        </m:r>
                        <m:r>
                          <a:rPr lang="en-US" sz="2000" b="0" i="1" smtClean="0">
                            <a:latin typeface="Cambria Math"/>
                          </a:rPr>
                          <m:t>,</m:t>
                        </m:r>
                        <m:r>
                          <a:rPr lang="en-US" sz="2000" b="0" i="1" smtClean="0">
                            <a:latin typeface="Cambria Math"/>
                          </a:rPr>
                          <m:t>𝑡</m:t>
                        </m:r>
                        <m:r>
                          <a:rPr lang="en-US" sz="2000" b="0" i="1" smtClean="0">
                            <a:latin typeface="Cambria Math"/>
                          </a:rPr>
                          <m:t>−1</m:t>
                        </m:r>
                      </m:sub>
                      <m:sup/>
                    </m:sSubSup>
                  </m:oMath>
                </a14:m>
                <a:r>
                  <a:rPr lang="en-US" sz="2000" dirty="0" smtClean="0">
                    <a:latin typeface="Arial" panose="020B0604020202020204" pitchFamily="34" charset="0"/>
                    <a:cs typeface="Arial" panose="020B0604020202020204" pitchFamily="34" charset="0"/>
                  </a:rPr>
                  <a:t>). </a:t>
                </a:r>
              </a:p>
              <a:p>
                <a:pPr marL="742950" lvl="1" indent="-285750">
                  <a:spcAft>
                    <a:spcPts val="600"/>
                  </a:spcAft>
                  <a:buFont typeface="Arial" panose="020B0604020202020204" pitchFamily="34" charset="0"/>
                  <a:buChar char="•"/>
                </a:pPr>
                <a:r>
                  <a:rPr lang="en-GB" sz="2000" dirty="0" smtClean="0">
                    <a:latin typeface="Arial" panose="020B0604020202020204" pitchFamily="34" charset="0"/>
                    <a:cs typeface="Arial" panose="020B0604020202020204" pitchFamily="34" charset="0"/>
                  </a:rPr>
                  <a:t>Core funding location for bank </a:t>
                </a:r>
                <a:r>
                  <a:rPr lang="en-GB" sz="2000" i="1" dirty="0" smtClean="0">
                    <a:latin typeface="Arial" panose="020B0604020202020204" pitchFamily="34" charset="0"/>
                    <a:cs typeface="Arial" panose="020B0604020202020204" pitchFamily="34" charset="0"/>
                  </a:rPr>
                  <a:t>i</a:t>
                </a:r>
                <a:r>
                  <a:rPr lang="en-GB" sz="2000" dirty="0" smtClean="0">
                    <a:latin typeface="Arial" panose="020B0604020202020204" pitchFamily="34" charset="0"/>
                    <a:cs typeface="Arial" panose="020B0604020202020204" pitchFamily="34" charset="0"/>
                  </a:rPr>
                  <a:t> : the local foreign offices fund their operations largely through local borrowing, </a:t>
                </a:r>
              </a:p>
              <a:p>
                <a:pPr marL="742950" lvl="1" indent="-285750">
                  <a:spcAft>
                    <a:spcPts val="600"/>
                  </a:spcAft>
                  <a:buFont typeface="Arial" panose="020B0604020202020204" pitchFamily="34" charset="0"/>
                  <a:buChar char="•"/>
                </a:pPr>
                <a:r>
                  <a:rPr lang="en-GB" sz="2000" dirty="0" smtClean="0">
                    <a:latin typeface="Arial" panose="020B0604020202020204" pitchFamily="34" charset="0"/>
                    <a:cs typeface="Arial" panose="020B0604020202020204" pitchFamily="34" charset="0"/>
                  </a:rPr>
                  <a:t>Core investment location for bank </a:t>
                </a:r>
                <a:r>
                  <a:rPr lang="en-GB" sz="2000" i="1" dirty="0" smtClean="0">
                    <a:latin typeface="Arial" panose="020B0604020202020204" pitchFamily="34" charset="0"/>
                    <a:cs typeface="Arial" panose="020B0604020202020204" pitchFamily="34" charset="0"/>
                  </a:rPr>
                  <a:t>i</a:t>
                </a:r>
                <a:r>
                  <a:rPr lang="en-GB" sz="2000" dirty="0" smtClean="0">
                    <a:latin typeface="Arial" panose="020B0604020202020204" pitchFamily="34" charset="0"/>
                    <a:cs typeface="Arial" panose="020B0604020202020204" pitchFamily="34" charset="0"/>
                  </a:rPr>
                  <a:t> represents a large share of overall foreign investments (claims) of bank </a:t>
                </a:r>
                <a:r>
                  <a:rPr lang="en-GB" sz="2000" i="1" dirty="0" smtClean="0">
                    <a:latin typeface="Arial" panose="020B0604020202020204" pitchFamily="34" charset="0"/>
                    <a:cs typeface="Arial" panose="020B0604020202020204" pitchFamily="34" charset="0"/>
                  </a:rPr>
                  <a:t>i</a:t>
                </a:r>
                <a:r>
                  <a:rPr lang="en-GB" sz="2000" dirty="0" smtClean="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 estimating equation includes region-time fixed effects to absorb changes in demand conditions in each region (</a:t>
                </a:r>
                <a14:m>
                  <m:oMath xmlns:m="http://schemas.openxmlformats.org/officeDocument/2006/math">
                    <m:sSubSup>
                      <m:sSubSupPr>
                        <m:ctrlPr>
                          <a:rPr lang="en-US" sz="2000" i="1">
                            <a:latin typeface="Cambria Math"/>
                          </a:rPr>
                        </m:ctrlPr>
                      </m:sSubSupPr>
                      <m:e>
                        <m:sSup>
                          <m:sSupPr>
                            <m:ctrlPr>
                              <a:rPr lang="en-US" sz="2000" i="1">
                                <a:latin typeface="Cambria Math"/>
                              </a:rPr>
                            </m:ctrlPr>
                          </m:sSupPr>
                          <m:e>
                            <m:r>
                              <a:rPr lang="en-US" sz="2000" i="1">
                                <a:latin typeface="Cambria Math"/>
                                <a:ea typeface="Cambria Math"/>
                              </a:rPr>
                              <m:t>𝜇</m:t>
                            </m:r>
                          </m:e>
                          <m:sup>
                            <m:r>
                              <a:rPr lang="en-US" sz="2000" i="1">
                                <a:latin typeface="Cambria Math"/>
                              </a:rPr>
                              <m:t>𝑟</m:t>
                            </m:r>
                          </m:sup>
                        </m:sSup>
                      </m:e>
                      <m:sub>
                        <m:r>
                          <a:rPr lang="en-US" sz="2000" i="1">
                            <a:latin typeface="Cambria Math"/>
                          </a:rPr>
                          <m:t>𝑡</m:t>
                        </m:r>
                      </m:sub>
                      <m:sup/>
                    </m:sSubSup>
                  </m:oMath>
                </a14:m>
                <a:r>
                  <a:rPr lang="en-US" sz="2000" dirty="0">
                    <a:latin typeface="Arial" panose="020B0604020202020204" pitchFamily="34" charset="0"/>
                    <a:cs typeface="Arial" panose="020B0604020202020204" pitchFamily="34" charset="0"/>
                  </a:rPr>
                  <a:t>). </a:t>
                </a:r>
              </a:p>
              <a:p>
                <a:pPr>
                  <a:spcAft>
                    <a:spcPts val="600"/>
                  </a:spcAft>
                </a:pPr>
                <a:endParaRPr lang="en-US" sz="2000" dirty="0">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09600" y="2362200"/>
                <a:ext cx="8305800" cy="4556247"/>
              </a:xfrm>
              <a:prstGeom prst="rect">
                <a:avLst/>
              </a:prstGeom>
              <a:blipFill rotWithShape="1">
                <a:blip r:embed="rId3"/>
                <a:stretch>
                  <a:fillRect l="-587" t="-535" r="-1394"/>
                </a:stretch>
              </a:blipFill>
            </p:spPr>
            <p:txBody>
              <a:bodyPr/>
              <a:lstStyle/>
              <a:p>
                <a:r>
                  <a:rPr lang="en-US">
                    <a:noFill/>
                  </a:rPr>
                  <a:t> </a:t>
                </a:r>
              </a:p>
            </p:txBody>
          </p:sp>
        </mc:Fallback>
      </mc:AlternateContent>
      <p:sp>
        <p:nvSpPr>
          <p:cNvPr id="12"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p:cNvSpPr>
            <a:spLocks noChangeArrowheads="1"/>
          </p:cNvSpPr>
          <p:nvPr/>
        </p:nvSpPr>
        <p:spPr bwMode="auto">
          <a:xfrm>
            <a:off x="0" y="238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altLang="en-US" sz="600" b="0" i="0" u="none" strike="noStrike" cap="none" normalizeH="0" baseline="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256605352"/>
              </p:ext>
            </p:extLst>
          </p:nvPr>
        </p:nvGraphicFramePr>
        <p:xfrm>
          <a:off x="569042" y="1066800"/>
          <a:ext cx="8035413" cy="1066800"/>
        </p:xfrm>
        <a:graphic>
          <a:graphicData uri="http://schemas.openxmlformats.org/presentationml/2006/ole">
            <mc:AlternateContent xmlns:mc="http://schemas.openxmlformats.org/markup-compatibility/2006">
              <mc:Choice xmlns:v="urn:schemas-microsoft-com:vml" Requires="v">
                <p:oleObj spid="_x0000_s3087" name="Equation" r:id="rId4" imgW="4445000" imgH="584200" progId="Equation.DSMT4">
                  <p:embed/>
                </p:oleObj>
              </mc:Choice>
              <mc:Fallback>
                <p:oleObj name="Equation" r:id="rId4" imgW="4445000" imgH="584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042" y="1066800"/>
                        <a:ext cx="8035413" cy="1066800"/>
                      </a:xfrm>
                      <a:prstGeom prst="rect">
                        <a:avLst/>
                      </a:prstGeom>
                      <a:noFill/>
                    </p:spPr>
                  </p:pic>
                </p:oleObj>
              </mc:Fallback>
            </mc:AlternateContent>
          </a:graphicData>
        </a:graphic>
      </p:graphicFrame>
      <p:sp>
        <p:nvSpPr>
          <p:cNvPr id="4" name="Slide Number Placeholder 3"/>
          <p:cNvSpPr>
            <a:spLocks noGrp="1"/>
          </p:cNvSpPr>
          <p:nvPr>
            <p:ph type="sldNum" sz="quarter" idx="12"/>
          </p:nvPr>
        </p:nvSpPr>
        <p:spPr/>
        <p:txBody>
          <a:bodyPr/>
          <a:lstStyle/>
          <a:p>
            <a:fld id="{D3D5CB7C-9259-4864-B3F8-C889525AFFC5}" type="slidenum">
              <a:rPr lang="en-US" smtClean="0"/>
              <a:t>34</a:t>
            </a:fld>
            <a:endParaRPr lang="en-US"/>
          </a:p>
        </p:txBody>
      </p:sp>
    </p:spTree>
    <p:extLst>
      <p:ext uri="{BB962C8B-B14F-4D97-AF65-F5344CB8AC3E}">
        <p14:creationId xmlns:p14="http://schemas.microsoft.com/office/powerpoint/2010/main" val="719192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575304"/>
            <a:ext cx="7836408" cy="1298448"/>
          </a:xfrm>
        </p:spPr>
        <p:txBody>
          <a:bodyPr/>
          <a:lstStyle/>
          <a:p>
            <a:r>
              <a:rPr lang="en-US" dirty="0" smtClean="0"/>
              <a:t>Conceptual underpinnings</a:t>
            </a:r>
            <a:endParaRPr lang="en-US" dirty="0"/>
          </a:p>
        </p:txBody>
      </p:sp>
    </p:spTree>
    <p:extLst>
      <p:ext uri="{BB962C8B-B14F-4D97-AF65-F5344CB8AC3E}">
        <p14:creationId xmlns:p14="http://schemas.microsoft.com/office/powerpoint/2010/main" val="2884552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52400" y="12387"/>
            <a:ext cx="4572000" cy="584775"/>
          </a:xfrm>
          <a:prstGeom prst="rect">
            <a:avLst/>
          </a:prstGeom>
          <a:noFill/>
        </p:spPr>
        <p:txBody>
          <a:bodyPr wrap="square" rtlCol="0">
            <a:spAutoFit/>
          </a:bodyPr>
          <a:lstStyle/>
          <a:p>
            <a:r>
              <a:rPr lang="en-US" sz="3200" dirty="0" smtClean="0"/>
              <a:t>Baseline Scenario</a:t>
            </a:r>
            <a:endParaRPr lang="en-US" sz="3200" i="1" dirty="0"/>
          </a:p>
        </p:txBody>
      </p:sp>
      <mc:AlternateContent xmlns:mc="http://schemas.openxmlformats.org/markup-compatibility/2006" xmlns:a14="http://schemas.microsoft.com/office/drawing/2010/main">
        <mc:Choice Requires="a14">
          <p:sp>
            <p:nvSpPr>
              <p:cNvPr id="13" name="TextBox 12"/>
              <p:cNvSpPr txBox="1"/>
              <p:nvPr/>
            </p:nvSpPr>
            <p:spPr>
              <a:xfrm>
                <a:off x="457200" y="1066800"/>
                <a:ext cx="8229600" cy="4733988"/>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From </a:t>
                </a:r>
                <a:r>
                  <a:rPr lang="en-US" sz="2000" dirty="0" err="1" smtClean="0">
                    <a:latin typeface="Arial" panose="020B0604020202020204" pitchFamily="34" charset="0"/>
                    <a:cs typeface="Arial" panose="020B0604020202020204" pitchFamily="34" charset="0"/>
                  </a:rPr>
                  <a:t>Khwaja</a:t>
                </a:r>
                <a:r>
                  <a:rPr lang="en-US" sz="2000" dirty="0" smtClean="0">
                    <a:latin typeface="Arial" panose="020B0604020202020204" pitchFamily="34" charset="0"/>
                    <a:cs typeface="Arial" panose="020B0604020202020204" pitchFamily="34" charset="0"/>
                  </a:rPr>
                  <a:t> and </a:t>
                </a:r>
                <a:r>
                  <a:rPr lang="en-US" sz="2000" dirty="0" err="1" smtClean="0">
                    <a:latin typeface="Arial" panose="020B0604020202020204" pitchFamily="34" charset="0"/>
                    <a:cs typeface="Arial" panose="020B0604020202020204" pitchFamily="34" charset="0"/>
                  </a:rPr>
                  <a:t>Mian</a:t>
                </a:r>
                <a:r>
                  <a:rPr lang="en-US" sz="2000"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AER</a:t>
                </a:r>
                <a:r>
                  <a:rPr lang="en-US" sz="2000" dirty="0" smtClean="0">
                    <a:latin typeface="Arial" panose="020B0604020202020204" pitchFamily="34" charset="0"/>
                    <a:cs typeface="Arial" panose="020B0604020202020204" pitchFamily="34" charset="0"/>
                  </a:rPr>
                  <a:t> 2008)</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In period </a:t>
                </a:r>
                <a:r>
                  <a:rPr lang="en-US" sz="2000" i="1" dirty="0">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 a representative bank </a:t>
                </a:r>
                <a:r>
                  <a:rPr lang="en-US" sz="2000" i="1" dirty="0">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and firm </a:t>
                </a:r>
                <a:r>
                  <a:rPr lang="en-US" sz="2000" i="1" dirty="0">
                    <a:latin typeface="Arial" panose="020B0604020202020204" pitchFamily="34" charset="0"/>
                    <a:cs typeface="Arial" panose="020B0604020202020204" pitchFamily="34" charset="0"/>
                  </a:rPr>
                  <a:t>j</a:t>
                </a:r>
                <a:r>
                  <a:rPr lang="en-US" sz="2000" dirty="0">
                    <a:latin typeface="Arial" panose="020B0604020202020204" pitchFamily="34" charset="0"/>
                    <a:cs typeface="Arial" panose="020B0604020202020204" pitchFamily="34" charset="0"/>
                  </a:rPr>
                  <a:t> negotiate a loan </a:t>
                </a:r>
                <a14:m>
                  <m:oMath xmlns:m="http://schemas.openxmlformats.org/officeDocument/2006/math">
                    <m:sSubSup>
                      <m:sSubSupPr>
                        <m:ctrlPr>
                          <a:rPr lang="en-US" sz="2000" i="1" smtClean="0">
                            <a:latin typeface="Cambria Math"/>
                          </a:rPr>
                        </m:ctrlPr>
                      </m:sSubSupPr>
                      <m:e>
                        <m:sSub>
                          <m:sSubPr>
                            <m:ctrlPr>
                              <a:rPr lang="en-US" sz="2000" i="1" smtClean="0">
                                <a:latin typeface="Cambria Math"/>
                              </a:rPr>
                            </m:ctrlPr>
                          </m:sSubPr>
                          <m:e>
                            <m:r>
                              <a:rPr lang="en-US" sz="2000" b="0" i="1" smtClean="0">
                                <a:latin typeface="Cambria Math"/>
                              </a:rPr>
                              <m:t>𝐿</m:t>
                            </m:r>
                          </m:e>
                          <m:sub>
                            <m:r>
                              <a:rPr lang="en-US" sz="2000" b="0" i="1" smtClean="0">
                                <a:latin typeface="Cambria Math"/>
                              </a:rPr>
                              <m:t>𝑡</m:t>
                            </m:r>
                          </m:sub>
                        </m:sSub>
                      </m:e>
                      <m:sub/>
                      <m:sup>
                        <m:r>
                          <a:rPr lang="en-US" sz="2000" b="0" i="1" smtClean="0">
                            <a:latin typeface="Cambria Math"/>
                          </a:rPr>
                          <m:t>𝑖𝑗</m:t>
                        </m:r>
                      </m:sup>
                    </m:sSubSup>
                  </m:oMath>
                </a14:m>
                <a:r>
                  <a:rPr lang="en-US" sz="2000" dirty="0" smtClean="0">
                    <a:latin typeface="Arial" panose="020B0604020202020204" pitchFamily="34" charset="0"/>
                    <a:cs typeface="Arial" panose="020B0604020202020204" pitchFamily="34" charset="0"/>
                  </a:rPr>
                  <a:t>. </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Bank </a:t>
                </a:r>
                <a:r>
                  <a:rPr lang="en-US" sz="2000" i="1" dirty="0" smtClean="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 funding: </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Deposits </a:t>
                </a:r>
                <a14:m>
                  <m:oMath xmlns:m="http://schemas.openxmlformats.org/officeDocument/2006/math">
                    <m:sSubSup>
                      <m:sSubSupPr>
                        <m:ctrlPr>
                          <a:rPr lang="en-US" sz="2000" i="1">
                            <a:latin typeface="Cambria Math"/>
                          </a:rPr>
                        </m:ctrlPr>
                      </m:sSubSupPr>
                      <m:e>
                        <m:sSub>
                          <m:sSubPr>
                            <m:ctrlPr>
                              <a:rPr lang="en-US" sz="2000" i="1">
                                <a:latin typeface="Cambria Math"/>
                              </a:rPr>
                            </m:ctrlPr>
                          </m:sSubPr>
                          <m:e>
                            <m:r>
                              <a:rPr lang="en-US" sz="2000" b="0" i="1" smtClean="0">
                                <a:latin typeface="Cambria Math"/>
                              </a:rPr>
                              <m:t>𝐷</m:t>
                            </m:r>
                          </m:e>
                          <m:sub>
                            <m:r>
                              <a:rPr lang="en-US" sz="2000" i="1">
                                <a:latin typeface="Cambria Math"/>
                              </a:rPr>
                              <m:t>𝑡</m:t>
                            </m:r>
                          </m:sub>
                        </m:sSub>
                      </m:e>
                      <m:sub/>
                      <m:sup>
                        <m:r>
                          <a:rPr lang="en-US" sz="2000" i="1">
                            <a:latin typeface="Cambria Math"/>
                          </a:rPr>
                          <m:t>𝑖𝑗</m:t>
                        </m:r>
                      </m:sup>
                    </m:sSubSup>
                  </m:oMath>
                </a14:m>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which are costless (or priced at a low fixed rate)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until a certain scale of activity is reached. </a:t>
                </a:r>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Additional </a:t>
                </a:r>
                <a:r>
                  <a:rPr lang="en-US" sz="2000" dirty="0">
                    <a:latin typeface="Arial" panose="020B0604020202020204" pitchFamily="34" charset="0"/>
                    <a:cs typeface="Arial" panose="020B0604020202020204" pitchFamily="34" charset="0"/>
                  </a:rPr>
                  <a:t>external </a:t>
                </a:r>
                <a:r>
                  <a:rPr lang="en-US" sz="2000" dirty="0" smtClean="0">
                    <a:latin typeface="Arial" panose="020B0604020202020204" pitchFamily="34" charset="0"/>
                    <a:cs typeface="Arial" panose="020B0604020202020204" pitchFamily="34" charset="0"/>
                  </a:rPr>
                  <a:t>financing </a:t>
                </a:r>
                <a14:m>
                  <m:oMath xmlns:m="http://schemas.openxmlformats.org/officeDocument/2006/math">
                    <m:sSubSup>
                      <m:sSubSupPr>
                        <m:ctrlPr>
                          <a:rPr lang="en-US" sz="2000" i="1">
                            <a:latin typeface="Cambria Math"/>
                          </a:rPr>
                        </m:ctrlPr>
                      </m:sSubSupPr>
                      <m:e>
                        <m:sSub>
                          <m:sSubPr>
                            <m:ctrlPr>
                              <a:rPr lang="en-US" sz="2000" i="1">
                                <a:latin typeface="Cambria Math"/>
                              </a:rPr>
                            </m:ctrlPr>
                          </m:sSubPr>
                          <m:e>
                            <m:r>
                              <a:rPr lang="en-US" sz="2000" b="0" i="1" smtClean="0">
                                <a:latin typeface="Cambria Math"/>
                              </a:rPr>
                              <m:t>𝐵</m:t>
                            </m:r>
                          </m:e>
                          <m:sub>
                            <m:r>
                              <a:rPr lang="en-US" sz="2000" i="1">
                                <a:latin typeface="Cambria Math"/>
                              </a:rPr>
                              <m:t>𝑡</m:t>
                            </m:r>
                          </m:sub>
                        </m:sSub>
                      </m:e>
                      <m:sub/>
                      <m:sup>
                        <m:r>
                          <a:rPr lang="en-US" sz="2000" i="1">
                            <a:latin typeface="Cambria Math"/>
                          </a:rPr>
                          <m:t>𝑖</m:t>
                        </m:r>
                      </m:sup>
                    </m:sSubSup>
                  </m:oMath>
                </a14:m>
                <a:r>
                  <a:rPr lang="en-US" sz="2000" dirty="0" smtClean="0">
                    <a:latin typeface="Arial" panose="020B0604020202020204" pitchFamily="34" charset="0"/>
                    <a:cs typeface="Arial" panose="020B0604020202020204" pitchFamily="34" charset="0"/>
                  </a:rPr>
                  <a:t> available </a:t>
                </a:r>
                <a:r>
                  <a:rPr lang="en-US" sz="2000" dirty="0">
                    <a:latin typeface="Arial" panose="020B0604020202020204" pitchFamily="34" charset="0"/>
                    <a:cs typeface="Arial" panose="020B0604020202020204" pitchFamily="34" charset="0"/>
                  </a:rPr>
                  <a:t>to bank </a:t>
                </a:r>
                <a:r>
                  <a:rPr lang="en-US" sz="2000" i="1" dirty="0">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with the marginal cost of funds given </a:t>
                </a:r>
                <a:r>
                  <a:rPr lang="en-US" sz="2000" dirty="0" smtClean="0">
                    <a:latin typeface="Arial" panose="020B0604020202020204" pitchFamily="34" charset="0"/>
                    <a:cs typeface="Arial" panose="020B0604020202020204" pitchFamily="34" charset="0"/>
                  </a:rPr>
                  <a:t>by </a:t>
                </a:r>
                <a14:m>
                  <m:oMath xmlns:m="http://schemas.openxmlformats.org/officeDocument/2006/math">
                    <m:sSubSup>
                      <m:sSubSupPr>
                        <m:ctrlPr>
                          <a:rPr lang="en-US" sz="2000" i="1">
                            <a:latin typeface="Cambria Math"/>
                          </a:rPr>
                        </m:ctrlPr>
                      </m:sSubSupPr>
                      <m:e>
                        <m:sSub>
                          <m:sSubPr>
                            <m:ctrlPr>
                              <a:rPr lang="en-US" sz="2000" i="1" smtClean="0">
                                <a:latin typeface="Cambria Math"/>
                              </a:rPr>
                            </m:ctrlPr>
                          </m:sSubPr>
                          <m:e>
                            <m:r>
                              <a:rPr lang="en-US" sz="2000" i="1" smtClean="0">
                                <a:latin typeface="Cambria Math"/>
                                <a:ea typeface="Cambria Math"/>
                              </a:rPr>
                              <m:t>𝛼</m:t>
                            </m:r>
                          </m:e>
                          <m:sub>
                            <m:r>
                              <a:rPr lang="en-US" sz="2000" b="0" i="1" smtClean="0">
                                <a:latin typeface="Cambria Math"/>
                              </a:rPr>
                              <m:t>𝐵</m:t>
                            </m:r>
                          </m:sub>
                        </m:sSub>
                        <m:sSub>
                          <m:sSubPr>
                            <m:ctrlPr>
                              <a:rPr lang="en-US" sz="2000" i="1" smtClean="0">
                                <a:latin typeface="Cambria Math"/>
                              </a:rPr>
                            </m:ctrlPr>
                          </m:sSubPr>
                          <m:e>
                            <m:r>
                              <a:rPr lang="en-US" sz="2000" b="0" i="1" smtClean="0">
                                <a:latin typeface="Cambria Math"/>
                              </a:rPr>
                              <m:t>𝐵</m:t>
                            </m:r>
                          </m:e>
                          <m:sub>
                            <m:r>
                              <a:rPr lang="en-US" sz="2000" i="1">
                                <a:latin typeface="Cambria Math"/>
                              </a:rPr>
                              <m:t>𝑡</m:t>
                            </m:r>
                          </m:sub>
                        </m:sSub>
                      </m:e>
                      <m:sub/>
                      <m:sup>
                        <m:r>
                          <a:rPr lang="en-US" sz="2000" i="1">
                            <a:latin typeface="Cambria Math"/>
                          </a:rPr>
                          <m:t>𝑖</m:t>
                        </m:r>
                      </m:sup>
                    </m:sSubSup>
                  </m:oMath>
                </a14:m>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with </a:t>
                </a:r>
                <a14:m>
                  <m:oMath xmlns:m="http://schemas.openxmlformats.org/officeDocument/2006/math">
                    <m:sSub>
                      <m:sSubPr>
                        <m:ctrlPr>
                          <a:rPr lang="en-US" sz="2000" i="1" smtClean="0">
                            <a:latin typeface="Cambria Math"/>
                          </a:rPr>
                        </m:ctrlPr>
                      </m:sSubPr>
                      <m:e>
                        <m:r>
                          <a:rPr lang="en-US" sz="2000" i="1" smtClean="0">
                            <a:latin typeface="Cambria Math"/>
                            <a:ea typeface="Cambria Math"/>
                          </a:rPr>
                          <m:t>𝛼</m:t>
                        </m:r>
                      </m:e>
                      <m:sub>
                        <m:r>
                          <a:rPr lang="en-US" sz="2000" b="0" i="1" smtClean="0">
                            <a:latin typeface="Cambria Math"/>
                          </a:rPr>
                          <m:t>𝐵</m:t>
                        </m:r>
                      </m:sub>
                    </m:sSub>
                    <m:r>
                      <a:rPr lang="en-US" sz="2000" b="0" i="1" smtClean="0">
                        <a:latin typeface="Cambria Math"/>
                      </a:rPr>
                      <m:t>&gt;0</m:t>
                    </m:r>
                  </m:oMath>
                </a14:m>
                <a:r>
                  <a:rPr lang="en-US" sz="2000" dirty="0" smtClean="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Firm </a:t>
                </a:r>
                <a:r>
                  <a:rPr lang="en-US" sz="2000" i="1" dirty="0" smtClean="0">
                    <a:latin typeface="Arial" panose="020B0604020202020204" pitchFamily="34" charset="0"/>
                    <a:cs typeface="Arial" panose="020B0604020202020204" pitchFamily="34" charset="0"/>
                  </a:rPr>
                  <a:t>j</a:t>
                </a:r>
                <a:r>
                  <a:rPr lang="en-US" sz="2000" dirty="0" smtClean="0">
                    <a:latin typeface="Arial" panose="020B0604020202020204" pitchFamily="34" charset="0"/>
                    <a:cs typeface="Arial" panose="020B0604020202020204" pitchFamily="34" charset="0"/>
                  </a:rPr>
                  <a:t> credit demand:</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Marginal </a:t>
                </a:r>
                <a:r>
                  <a:rPr lang="en-US" sz="2000" dirty="0">
                    <a:latin typeface="Arial" panose="020B0604020202020204" pitchFamily="34" charset="0"/>
                    <a:cs typeface="Arial" panose="020B0604020202020204" pitchFamily="34" charset="0"/>
                  </a:rPr>
                  <a:t>returns on loans are decreasing in loan size with every </a:t>
                </a:r>
                <a:r>
                  <a:rPr lang="en-US" sz="2000" dirty="0" smtClean="0">
                    <a:latin typeface="Arial" panose="020B0604020202020204" pitchFamily="34" charset="0"/>
                    <a:cs typeface="Arial" panose="020B0604020202020204" pitchFamily="34" charset="0"/>
                  </a:rPr>
                  <a:t>counterparty </a:t>
                </a:r>
                <a14:m>
                  <m:oMath xmlns:m="http://schemas.openxmlformats.org/officeDocument/2006/math">
                    <m:sSubSup>
                      <m:sSubSupPr>
                        <m:ctrlPr>
                          <a:rPr lang="en-US" sz="2000" i="1" smtClean="0">
                            <a:latin typeface="Cambria Math"/>
                          </a:rPr>
                        </m:ctrlPr>
                      </m:sSubSupPr>
                      <m:e>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𝑟</m:t>
                                </m:r>
                              </m:e>
                            </m:acc>
                          </m:e>
                          <m:sub>
                            <m:r>
                              <a:rPr lang="en-US" sz="2000" b="0" i="1" smtClean="0">
                                <a:latin typeface="Cambria Math"/>
                              </a:rPr>
                              <m:t>𝑡</m:t>
                            </m:r>
                          </m:sub>
                        </m:sSub>
                      </m:e>
                      <m:sub/>
                      <m:sup>
                        <m:r>
                          <a:rPr lang="en-US" sz="2000" b="0" i="1" smtClean="0">
                            <a:latin typeface="Cambria Math"/>
                          </a:rPr>
                          <m:t>𝑗</m:t>
                        </m:r>
                      </m:sup>
                    </m:sSubSup>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𝛼</m:t>
                        </m:r>
                      </m:e>
                      <m:sub>
                        <m:r>
                          <a:rPr lang="en-US" sz="2000" b="0" i="1" smtClean="0">
                            <a:latin typeface="Cambria Math"/>
                          </a:rPr>
                          <m:t>𝐿</m:t>
                        </m:r>
                      </m:sub>
                    </m:sSub>
                    <m:sSubSup>
                      <m:sSubSupPr>
                        <m:ctrlPr>
                          <a:rPr lang="en-US" sz="2000" i="1">
                            <a:latin typeface="Cambria Math"/>
                          </a:rPr>
                        </m:ctrlPr>
                      </m:sSubSupPr>
                      <m:e>
                        <m:sSub>
                          <m:sSubPr>
                            <m:ctrlPr>
                              <a:rPr lang="en-US" sz="2000" i="1">
                                <a:latin typeface="Cambria Math"/>
                              </a:rPr>
                            </m:ctrlPr>
                          </m:sSubPr>
                          <m:e>
                            <m:r>
                              <a:rPr lang="en-US" sz="2000" i="1">
                                <a:latin typeface="Cambria Math"/>
                              </a:rPr>
                              <m:t>𝐿</m:t>
                            </m:r>
                          </m:e>
                          <m:sub>
                            <m:r>
                              <a:rPr lang="en-US" sz="2000" i="1">
                                <a:latin typeface="Cambria Math"/>
                              </a:rPr>
                              <m:t>𝑡</m:t>
                            </m:r>
                          </m:sub>
                        </m:sSub>
                      </m:e>
                      <m:sub/>
                      <m:sup>
                        <m:r>
                          <a:rPr lang="en-US" sz="2000" i="1">
                            <a:latin typeface="Cambria Math"/>
                          </a:rPr>
                          <m:t>𝑖𝑗</m:t>
                        </m:r>
                      </m:sup>
                    </m:sSubSup>
                  </m:oMath>
                </a14:m>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57200" y="1066800"/>
                <a:ext cx="8229600" cy="4733988"/>
              </a:xfrm>
              <a:prstGeom prst="rect">
                <a:avLst/>
              </a:prstGeom>
              <a:blipFill rotWithShape="1">
                <a:blip r:embed="rId2"/>
                <a:stretch>
                  <a:fillRect l="-741" t="-515" r="-1259"/>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D3D5CB7C-9259-4864-B3F8-C889525AFFC5}" type="slidenum">
              <a:rPr lang="en-US" smtClean="0"/>
              <a:t>5</a:t>
            </a:fld>
            <a:endParaRPr lang="en-US"/>
          </a:p>
        </p:txBody>
      </p:sp>
    </p:spTree>
    <p:extLst>
      <p:ext uri="{BB962C8B-B14F-4D97-AF65-F5344CB8AC3E}">
        <p14:creationId xmlns:p14="http://schemas.microsoft.com/office/powerpoint/2010/main" val="2943043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52400" y="12387"/>
            <a:ext cx="4572000" cy="584775"/>
          </a:xfrm>
          <a:prstGeom prst="rect">
            <a:avLst/>
          </a:prstGeom>
          <a:noFill/>
        </p:spPr>
        <p:txBody>
          <a:bodyPr wrap="square" rtlCol="0">
            <a:spAutoFit/>
          </a:bodyPr>
          <a:lstStyle/>
          <a:p>
            <a:r>
              <a:rPr lang="en-US" sz="3200" dirty="0" smtClean="0"/>
              <a:t>Baseline Scenario</a:t>
            </a:r>
            <a:endParaRPr lang="en-US" sz="3200" dirty="0"/>
          </a:p>
        </p:txBody>
      </p:sp>
      <mc:AlternateContent xmlns:mc="http://schemas.openxmlformats.org/markup-compatibility/2006" xmlns:a14="http://schemas.microsoft.com/office/drawing/2010/main">
        <mc:Choice Requires="a14">
          <p:sp>
            <p:nvSpPr>
              <p:cNvPr id="5" name="TextBox 4"/>
              <p:cNvSpPr txBox="1"/>
              <p:nvPr/>
            </p:nvSpPr>
            <p:spPr>
              <a:xfrm>
                <a:off x="436418" y="717892"/>
                <a:ext cx="8077200" cy="3916008"/>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At </a:t>
                </a:r>
                <a:r>
                  <a:rPr lang="en-US" sz="2000" dirty="0">
                    <a:latin typeface="Arial" panose="020B0604020202020204" pitchFamily="34" charset="0"/>
                    <a:cs typeface="Arial" panose="020B0604020202020204" pitchFamily="34" charset="0"/>
                  </a:rPr>
                  <a:t>the end of period t, two types of shocks hit the economy. </a:t>
                </a: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Aggregate </a:t>
                </a:r>
                <a:r>
                  <a:rPr lang="en-US" sz="2000" dirty="0">
                    <a:latin typeface="Arial" panose="020B0604020202020204" pitchFamily="34" charset="0"/>
                    <a:cs typeface="Arial" panose="020B0604020202020204" pitchFamily="34" charset="0"/>
                  </a:rPr>
                  <a:t>credit supply shock </a:t>
                </a:r>
                <a14:m>
                  <m:oMath xmlns:m="http://schemas.openxmlformats.org/officeDocument/2006/math">
                    <m:sSub>
                      <m:sSubPr>
                        <m:ctrlPr>
                          <a:rPr lang="en-US" sz="2000" i="1" smtClean="0">
                            <a:latin typeface="Cambria Math"/>
                          </a:rPr>
                        </m:ctrlPr>
                      </m:sSubPr>
                      <m:e>
                        <m:acc>
                          <m:accPr>
                            <m:chr m:val="̅"/>
                            <m:ctrlPr>
                              <a:rPr lang="en-US" sz="2000" i="1" smtClean="0">
                                <a:latin typeface="Cambria Math"/>
                              </a:rPr>
                            </m:ctrlPr>
                          </m:accPr>
                          <m:e>
                            <m:r>
                              <a:rPr lang="en-US" sz="2000" i="1" smtClean="0">
                                <a:latin typeface="Cambria Math"/>
                                <a:ea typeface="Cambria Math"/>
                              </a:rPr>
                              <m:t>𝛿</m:t>
                            </m:r>
                          </m:e>
                        </m:acc>
                      </m:e>
                      <m:sub>
                        <m:r>
                          <a:rPr lang="en-US" sz="2000" b="0" i="1" smtClean="0">
                            <a:latin typeface="Cambria Math"/>
                          </a:rPr>
                          <m:t>𝑡</m:t>
                        </m:r>
                      </m:sub>
                    </m:sSub>
                  </m:oMath>
                </a14:m>
                <a:r>
                  <a:rPr lang="en-US" sz="2000" dirty="0" smtClean="0">
                    <a:latin typeface="Arial" panose="020B0604020202020204" pitchFamily="34" charset="0"/>
                    <a:cs typeface="Arial" panose="020B0604020202020204" pitchFamily="34" charset="0"/>
                  </a:rPr>
                  <a:t> </a:t>
                </a:r>
              </a:p>
              <a:p>
                <a:pPr marL="342900" indent="-342900">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Bank-specific </a:t>
                </a:r>
                <a:r>
                  <a:rPr lang="en-US" sz="2000" dirty="0">
                    <a:latin typeface="Arial" panose="020B0604020202020204" pitchFamily="34" charset="0"/>
                    <a:cs typeface="Arial" panose="020B0604020202020204" pitchFamily="34" charset="0"/>
                  </a:rPr>
                  <a:t>or idiosyncratic shock </a:t>
                </a:r>
                <a14:m>
                  <m:oMath xmlns:m="http://schemas.openxmlformats.org/officeDocument/2006/math">
                    <m:sSubSup>
                      <m:sSubSupPr>
                        <m:ctrlPr>
                          <a:rPr lang="en-US" sz="2000" i="1" smtClean="0">
                            <a:latin typeface="Cambria Math"/>
                          </a:rPr>
                        </m:ctrlPr>
                      </m:sSubSupPr>
                      <m:e>
                        <m:sSub>
                          <m:sSubPr>
                            <m:ctrlPr>
                              <a:rPr lang="en-US" sz="2000" i="1" smtClean="0">
                                <a:latin typeface="Cambria Math"/>
                              </a:rPr>
                            </m:ctrlPr>
                          </m:sSubPr>
                          <m:e>
                            <m:r>
                              <a:rPr lang="en-US" sz="2000" i="1" smtClean="0">
                                <a:latin typeface="Cambria Math"/>
                                <a:ea typeface="Cambria Math"/>
                              </a:rPr>
                              <m:t>𝛿</m:t>
                            </m:r>
                          </m:e>
                          <m:sub>
                            <m:r>
                              <a:rPr lang="en-US" sz="2000" b="0" i="1" smtClean="0">
                                <a:latin typeface="Cambria Math"/>
                              </a:rPr>
                              <m:t>𝑡</m:t>
                            </m:r>
                          </m:sub>
                        </m:sSub>
                      </m:e>
                      <m:sub/>
                      <m:sup>
                        <m:r>
                          <a:rPr lang="en-US" sz="2000" b="0" i="1" smtClean="0">
                            <a:latin typeface="Cambria Math"/>
                          </a:rPr>
                          <m:t>𝑖</m:t>
                        </m:r>
                      </m:sup>
                    </m:sSubSup>
                  </m:oMath>
                </a14:m>
                <a:r>
                  <a:rPr lang="en-US" sz="2000" dirty="0" smtClean="0">
                    <a:latin typeface="Arial" panose="020B0604020202020204" pitchFamily="34" charset="0"/>
                    <a:cs typeface="Arial" panose="020B0604020202020204" pitchFamily="34" charset="0"/>
                  </a:rPr>
                  <a:t>. </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Also, credit </a:t>
                </a:r>
                <a:r>
                  <a:rPr lang="en-US" sz="2000" dirty="0">
                    <a:latin typeface="Arial" panose="020B0604020202020204" pitchFamily="34" charset="0"/>
                    <a:cs typeface="Arial" panose="020B0604020202020204" pitchFamily="34" charset="0"/>
                  </a:rPr>
                  <a:t>demand shocks </a:t>
                </a: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work </a:t>
                </a:r>
                <a:r>
                  <a:rPr lang="en-US" sz="2000" dirty="0">
                    <a:latin typeface="Arial" panose="020B0604020202020204" pitchFamily="34" charset="0"/>
                    <a:cs typeface="Arial" panose="020B0604020202020204" pitchFamily="34" charset="0"/>
                  </a:rPr>
                  <a:t>through the marginal returns on loans, </a:t>
                </a:r>
                <a:r>
                  <a:rPr lang="en-US" sz="2000" dirty="0" smtClean="0">
                    <a:latin typeface="Arial" panose="020B0604020202020204" pitchFamily="34" charset="0"/>
                    <a:cs typeface="Arial" panose="020B0604020202020204" pitchFamily="34" charset="0"/>
                  </a:rPr>
                  <a:t>increasing </a:t>
                </a:r>
                <a:r>
                  <a:rPr lang="en-US" sz="2000" dirty="0">
                    <a:latin typeface="Arial" panose="020B0604020202020204" pitchFamily="34" charset="0"/>
                    <a:cs typeface="Arial" panose="020B0604020202020204" pitchFamily="34" charset="0"/>
                  </a:rPr>
                  <a:t>with aggregate and idiosyncratic productivity shocks </a:t>
                </a:r>
                <a14:m>
                  <m:oMath xmlns:m="http://schemas.openxmlformats.org/officeDocument/2006/math">
                    <m:sSub>
                      <m:sSubPr>
                        <m:ctrlPr>
                          <a:rPr lang="en-US" sz="2000" i="1">
                            <a:latin typeface="Cambria Math"/>
                          </a:rPr>
                        </m:ctrlPr>
                      </m:sSubPr>
                      <m:e>
                        <m:acc>
                          <m:accPr>
                            <m:chr m:val="̅"/>
                            <m:ctrlPr>
                              <a:rPr lang="en-US" sz="2000" i="1" smtClean="0">
                                <a:latin typeface="Cambria Math"/>
                              </a:rPr>
                            </m:ctrlPr>
                          </m:accPr>
                          <m:e>
                            <m:r>
                              <a:rPr lang="en-US" sz="2000" i="1">
                                <a:latin typeface="Cambria Math"/>
                                <a:ea typeface="Cambria Math"/>
                              </a:rPr>
                              <m:t>𝜂</m:t>
                            </m:r>
                          </m:e>
                        </m:acc>
                      </m:e>
                      <m:sub>
                        <m:r>
                          <a:rPr lang="en-US" sz="2000" i="1">
                            <a:latin typeface="Cambria Math"/>
                          </a:rPr>
                          <m:t>𝑡</m:t>
                        </m:r>
                      </m:sub>
                    </m:sSub>
                  </m:oMath>
                </a14:m>
                <a:r>
                  <a:rPr lang="en-US" sz="2000" dirty="0">
                    <a:latin typeface="Arial" panose="020B0604020202020204" pitchFamily="34" charset="0"/>
                    <a:cs typeface="Arial" panose="020B0604020202020204" pitchFamily="34" charset="0"/>
                  </a:rPr>
                  <a:t> and </a:t>
                </a:r>
                <a14:m>
                  <m:oMath xmlns:m="http://schemas.openxmlformats.org/officeDocument/2006/math">
                    <m:sSubSup>
                      <m:sSubSupPr>
                        <m:ctrlPr>
                          <a:rPr lang="en-US" sz="2000" i="1">
                            <a:latin typeface="Cambria Math"/>
                          </a:rPr>
                        </m:ctrlPr>
                      </m:sSubSupPr>
                      <m:e>
                        <m:sSub>
                          <m:sSubPr>
                            <m:ctrlPr>
                              <a:rPr lang="en-US" sz="2000" i="1">
                                <a:latin typeface="Cambria Math"/>
                              </a:rPr>
                            </m:ctrlPr>
                          </m:sSubPr>
                          <m:e>
                            <m:r>
                              <a:rPr lang="en-US" sz="2000" i="1" smtClean="0">
                                <a:latin typeface="Cambria Math"/>
                                <a:ea typeface="Cambria Math"/>
                              </a:rPr>
                              <m:t>𝜂</m:t>
                            </m:r>
                          </m:e>
                          <m:sub>
                            <m:r>
                              <a:rPr lang="en-US" sz="2000" i="1">
                                <a:latin typeface="Cambria Math"/>
                              </a:rPr>
                              <m:t>𝑡</m:t>
                            </m:r>
                          </m:sub>
                        </m:sSub>
                      </m:e>
                      <m:sub/>
                      <m:sup>
                        <m:r>
                          <a:rPr lang="en-US" sz="2000" b="0" i="1" smtClean="0">
                            <a:latin typeface="Cambria Math"/>
                          </a:rPr>
                          <m:t>𝑗</m:t>
                        </m:r>
                      </m:sup>
                    </m:sSubSup>
                  </m:oMath>
                </a14:m>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Jointly </a:t>
                </a:r>
                <a:r>
                  <a:rPr lang="en-US" sz="2000" dirty="0">
                    <a:latin typeface="Arial" panose="020B0604020202020204" pitchFamily="34" charset="0"/>
                    <a:cs typeface="Arial" panose="020B0604020202020204" pitchFamily="34" charset="0"/>
                  </a:rPr>
                  <a:t>solving the first order conditions for loan supply and demand in each period, KM 2008 </a:t>
                </a:r>
                <a:r>
                  <a:rPr lang="en-US" sz="2000" dirty="0" smtClean="0">
                    <a:latin typeface="Arial" panose="020B0604020202020204" pitchFamily="34" charset="0"/>
                    <a:cs typeface="Arial" panose="020B0604020202020204" pitchFamily="34" charset="0"/>
                  </a:rPr>
                  <a:t>derive </a:t>
                </a:r>
                <a:r>
                  <a:rPr lang="en-US" sz="2000" dirty="0">
                    <a:latin typeface="Arial" panose="020B0604020202020204" pitchFamily="34" charset="0"/>
                    <a:cs typeface="Arial" panose="020B0604020202020204" pitchFamily="34" charset="0"/>
                  </a:rPr>
                  <a:t>(1), here amended with time subscripts:</a:t>
                </a:r>
              </a:p>
            </p:txBody>
          </p:sp>
        </mc:Choice>
        <mc:Fallback xmlns="">
          <p:sp>
            <p:nvSpPr>
              <p:cNvPr id="5" name="TextBox 4"/>
              <p:cNvSpPr txBox="1">
                <a:spLocks noRot="1" noChangeAspect="1" noMove="1" noResize="1" noEditPoints="1" noAdjustHandles="1" noChangeArrowheads="1" noChangeShapeType="1" noTextEdit="1"/>
              </p:cNvSpPr>
              <p:nvPr/>
            </p:nvSpPr>
            <p:spPr>
              <a:xfrm>
                <a:off x="436418" y="717892"/>
                <a:ext cx="8077200" cy="3916008"/>
              </a:xfrm>
              <a:prstGeom prst="rect">
                <a:avLst/>
              </a:prstGeom>
              <a:blipFill rotWithShape="1">
                <a:blip r:embed="rId2"/>
                <a:stretch>
                  <a:fillRect l="-830" t="-623" r="-830" b="-2025"/>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700788"/>
            <a:ext cx="7820026" cy="86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229600" y="4934321"/>
            <a:ext cx="685800" cy="400110"/>
          </a:xfrm>
          <a:prstGeom prst="rect">
            <a:avLst/>
          </a:prstGeom>
          <a:noFill/>
        </p:spPr>
        <p:txBody>
          <a:bodyPr wrap="square" rtlCol="0">
            <a:spAutoFit/>
          </a:bodyPr>
          <a:lstStyle/>
          <a:p>
            <a:r>
              <a:rPr lang="en-US" sz="2000" dirty="0" smtClean="0"/>
              <a:t>(1)</a:t>
            </a:r>
            <a:endParaRPr lang="en-US" sz="2000" dirty="0"/>
          </a:p>
        </p:txBody>
      </p:sp>
      <p:sp>
        <p:nvSpPr>
          <p:cNvPr id="2" name="Slide Number Placeholder 1"/>
          <p:cNvSpPr>
            <a:spLocks noGrp="1"/>
          </p:cNvSpPr>
          <p:nvPr>
            <p:ph type="sldNum" sz="quarter" idx="12"/>
          </p:nvPr>
        </p:nvSpPr>
        <p:spPr/>
        <p:txBody>
          <a:bodyPr/>
          <a:lstStyle/>
          <a:p>
            <a:fld id="{D3D5CB7C-9259-4864-B3F8-C889525AFFC5}" type="slidenum">
              <a:rPr lang="en-US" smtClean="0"/>
              <a:t>6</a:t>
            </a:fld>
            <a:endParaRPr lang="en-US"/>
          </a:p>
        </p:txBody>
      </p:sp>
    </p:spTree>
    <p:extLst>
      <p:ext uri="{BB962C8B-B14F-4D97-AF65-F5344CB8AC3E}">
        <p14:creationId xmlns:p14="http://schemas.microsoft.com/office/powerpoint/2010/main" val="1522662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52400" y="12387"/>
            <a:ext cx="4572000" cy="584775"/>
          </a:xfrm>
          <a:prstGeom prst="rect">
            <a:avLst/>
          </a:prstGeom>
          <a:noFill/>
        </p:spPr>
        <p:txBody>
          <a:bodyPr wrap="square" rtlCol="0">
            <a:spAutoFit/>
          </a:bodyPr>
          <a:lstStyle/>
          <a:p>
            <a:r>
              <a:rPr lang="en-US" sz="3200" dirty="0" smtClean="0"/>
              <a:t>Baseline Scenario</a:t>
            </a:r>
            <a:endParaRPr lang="en-US" sz="3200" dirty="0"/>
          </a:p>
        </p:txBody>
      </p:sp>
      <mc:AlternateContent xmlns:mc="http://schemas.openxmlformats.org/markup-compatibility/2006" xmlns:a14="http://schemas.microsoft.com/office/drawing/2010/main">
        <mc:Choice Requires="a14">
          <p:sp>
            <p:nvSpPr>
              <p:cNvPr id="5" name="TextBox 4"/>
              <p:cNvSpPr txBox="1"/>
              <p:nvPr/>
            </p:nvSpPr>
            <p:spPr>
              <a:xfrm>
                <a:off x="457200" y="838200"/>
                <a:ext cx="8229600" cy="1739322"/>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Buch</a:t>
                </a:r>
                <a:r>
                  <a:rPr lang="en-US" sz="2000" dirty="0">
                    <a:latin typeface="Arial" panose="020B0604020202020204" pitchFamily="34" charset="0"/>
                    <a:cs typeface="Arial" panose="020B0604020202020204" pitchFamily="34" charset="0"/>
                  </a:rPr>
                  <a:t> and Goldberg (2014) substitute </a:t>
                </a:r>
                <a14:m>
                  <m:oMath xmlns:m="http://schemas.openxmlformats.org/officeDocument/2006/math">
                    <m:sSubSup>
                      <m:sSubSupPr>
                        <m:ctrlPr>
                          <a:rPr lang="en-US" sz="2000" i="1" smtClean="0">
                            <a:latin typeface="Cambria Math"/>
                          </a:rPr>
                        </m:ctrlPr>
                      </m:sSubSupPr>
                      <m:e>
                        <m:sSub>
                          <m:sSubPr>
                            <m:ctrlPr>
                              <a:rPr lang="en-US" sz="2000" i="1" smtClean="0">
                                <a:latin typeface="Cambria Math"/>
                              </a:rPr>
                            </m:ctrlPr>
                          </m:sSubPr>
                          <m:e>
                            <m:r>
                              <a:rPr lang="en-US" sz="2000" i="1" smtClean="0">
                                <a:latin typeface="Cambria Math"/>
                                <a:ea typeface="Cambria Math"/>
                              </a:rPr>
                              <m:t>𝛿</m:t>
                            </m:r>
                          </m:e>
                          <m:sub>
                            <m:r>
                              <a:rPr lang="en-US" sz="2000" b="0" i="1" smtClean="0">
                                <a:latin typeface="Cambria Math"/>
                              </a:rPr>
                              <m:t>𝑡</m:t>
                            </m:r>
                          </m:sub>
                        </m:sSub>
                      </m:e>
                      <m:sub/>
                      <m:sup>
                        <m:r>
                          <a:rPr lang="en-US" sz="2000" b="0" i="1" smtClean="0">
                            <a:latin typeface="Cambria Math"/>
                          </a:rPr>
                          <m:t>𝑖</m:t>
                        </m:r>
                      </m:sup>
                    </m:sSubSup>
                    <m:r>
                      <a:rPr lang="en-US" sz="2000" i="1" smtClean="0">
                        <a:latin typeface="Cambria Math"/>
                      </a:rPr>
                      <m:t>≡</m:t>
                    </m:r>
                    <m:sSubSup>
                      <m:sSubSupPr>
                        <m:ctrlPr>
                          <a:rPr lang="en-US" sz="2000" i="1" smtClean="0">
                            <a:latin typeface="Cambria Math"/>
                          </a:rPr>
                        </m:ctrlPr>
                      </m:sSubSupPr>
                      <m:e>
                        <m:sSub>
                          <m:sSubPr>
                            <m:ctrlPr>
                              <a:rPr lang="en-US" sz="2000" i="1" smtClean="0">
                                <a:latin typeface="Cambria Math"/>
                              </a:rPr>
                            </m:ctrlPr>
                          </m:sSubPr>
                          <m:e>
                            <m:r>
                              <a:rPr lang="en-US" sz="2000" i="1" smtClean="0">
                                <a:latin typeface="Cambria Math"/>
                                <a:ea typeface="Cambria Math"/>
                              </a:rPr>
                              <m:t>𝜒</m:t>
                            </m:r>
                          </m:e>
                          <m:sub>
                            <m:r>
                              <a:rPr lang="en-US" sz="2000" b="0" i="1" smtClean="0">
                                <a:latin typeface="Cambria Math"/>
                              </a:rPr>
                              <m:t>𝑡</m:t>
                            </m:r>
                          </m:sub>
                        </m:sSub>
                      </m:e>
                      <m:sub/>
                      <m:sup>
                        <m:r>
                          <a:rPr lang="en-US" sz="2000" b="0" i="1" smtClean="0">
                            <a:latin typeface="Cambria Math"/>
                          </a:rPr>
                          <m:t>𝑖</m:t>
                        </m:r>
                      </m:sup>
                    </m:sSubSup>
                    <m:r>
                      <a:rPr lang="en-US" sz="2000" i="1">
                        <a:latin typeface="Cambria Math"/>
                        <a:ea typeface="Cambria Math"/>
                      </a:rPr>
                      <m:t>⋅</m:t>
                    </m:r>
                    <m:sSubSup>
                      <m:sSubSupPr>
                        <m:ctrlPr>
                          <a:rPr lang="en-US" sz="2000" i="1" smtClean="0">
                            <a:latin typeface="Cambria Math"/>
                            <a:ea typeface="Cambria Math"/>
                          </a:rPr>
                        </m:ctrlPr>
                      </m:sSubSupPr>
                      <m:e>
                        <m:r>
                          <a:rPr lang="en-US" sz="2000" i="1" smtClean="0">
                            <a:latin typeface="Cambria Math"/>
                            <a:ea typeface="Cambria Math"/>
                          </a:rPr>
                          <m:t>∆</m:t>
                        </m:r>
                        <m:sSub>
                          <m:sSubPr>
                            <m:ctrlPr>
                              <a:rPr lang="en-US" sz="2000" i="1" smtClean="0">
                                <a:latin typeface="Cambria Math"/>
                                <a:ea typeface="Cambria Math"/>
                              </a:rPr>
                            </m:ctrlPr>
                          </m:sSubPr>
                          <m:e>
                            <m:r>
                              <a:rPr lang="en-US" sz="2000" b="0" i="1" smtClean="0">
                                <a:latin typeface="Cambria Math"/>
                                <a:ea typeface="Cambria Math"/>
                              </a:rPr>
                              <m:t>𝑟</m:t>
                            </m:r>
                          </m:e>
                          <m:sub>
                            <m:r>
                              <a:rPr lang="en-US" sz="2000" b="0" i="1" smtClean="0">
                                <a:latin typeface="Cambria Math"/>
                                <a:ea typeface="Cambria Math"/>
                              </a:rPr>
                              <m:t>𝑡</m:t>
                            </m:r>
                          </m:sub>
                        </m:sSub>
                      </m:e>
                      <m:sub/>
                      <m:sup>
                        <m:r>
                          <a:rPr lang="en-US" sz="2000" b="0" i="1" smtClean="0">
                            <a:latin typeface="Cambria Math"/>
                            <a:ea typeface="Cambria Math"/>
                          </a:rPr>
                          <m:t>𝑐</m:t>
                        </m:r>
                      </m:sup>
                    </m:sSubSup>
                  </m:oMath>
                </a14:m>
                <a:r>
                  <a:rPr lang="en-US" sz="2000" dirty="0" smtClean="0">
                    <a:latin typeface="Arial" panose="020B0604020202020204" pitchFamily="34" charset="0"/>
                    <a:cs typeface="Arial" panose="020B0604020202020204" pitchFamily="34" charset="0"/>
                  </a:rPr>
                  <a:t> and </a:t>
                </a:r>
                <a:r>
                  <a:rPr lang="en-US" sz="2000" dirty="0">
                    <a:latin typeface="Arial" panose="020B0604020202020204" pitchFamily="34" charset="0"/>
                    <a:cs typeface="Arial" panose="020B0604020202020204" pitchFamily="34" charset="0"/>
                  </a:rPr>
                  <a:t>re-write (1) </a:t>
                </a: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Result: time-series </a:t>
                </a:r>
                <a:r>
                  <a:rPr lang="en-US" sz="2000" dirty="0">
                    <a:latin typeface="Arial" panose="020B0604020202020204" pitchFamily="34" charset="0"/>
                    <a:cs typeface="Arial" panose="020B0604020202020204" pitchFamily="34" charset="0"/>
                  </a:rPr>
                  <a:t>panel specification where ex-ante balance sheet composition influences the adjustment of </a:t>
                </a:r>
                <a:r>
                  <a:rPr lang="en-US" sz="2000" dirty="0" smtClean="0">
                    <a:latin typeface="Arial" panose="020B0604020202020204" pitchFamily="34" charset="0"/>
                    <a:cs typeface="Arial" panose="020B0604020202020204" pitchFamily="34" charset="0"/>
                  </a:rPr>
                  <a:t>lending </a:t>
                </a:r>
                <a:r>
                  <a:rPr lang="en-US" sz="2000" dirty="0">
                    <a:latin typeface="Arial" panose="020B0604020202020204" pitchFamily="34" charset="0"/>
                    <a:cs typeface="Arial" panose="020B0604020202020204" pitchFamily="34" charset="0"/>
                  </a:rPr>
                  <a:t>to </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market price of liquidity risk </a:t>
                </a:r>
                <a14:m>
                  <m:oMath xmlns:m="http://schemas.openxmlformats.org/officeDocument/2006/math">
                    <m:sSubSup>
                      <m:sSubSupPr>
                        <m:ctrlPr>
                          <a:rPr lang="en-US" sz="2000" i="1">
                            <a:latin typeface="Cambria Math"/>
                            <a:ea typeface="Cambria Math"/>
                          </a:rPr>
                        </m:ctrlPr>
                      </m:sSubSupPr>
                      <m:e>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𝑟</m:t>
                            </m:r>
                          </m:e>
                          <m:sub>
                            <m:r>
                              <a:rPr lang="en-US" sz="2000" i="1">
                                <a:latin typeface="Cambria Math"/>
                                <a:ea typeface="Cambria Math"/>
                              </a:rPr>
                              <m:t>𝑡</m:t>
                            </m:r>
                          </m:sub>
                        </m:sSub>
                      </m:e>
                      <m:sub/>
                      <m:sup>
                        <m:r>
                          <a:rPr lang="en-US" sz="2000" i="1">
                            <a:latin typeface="Cambria Math"/>
                            <a:ea typeface="Cambria Math"/>
                          </a:rPr>
                          <m:t>𝑐</m:t>
                        </m:r>
                      </m:sup>
                    </m:sSubSup>
                  </m:oMath>
                </a14:m>
                <a:r>
                  <a:rPr lang="en-US" sz="2000" dirty="0">
                    <a:latin typeface="Arial" panose="020B0604020202020204" pitchFamily="34" charset="0"/>
                    <a:cs typeface="Arial" panose="020B0604020202020204" pitchFamily="34" charset="0"/>
                  </a:rPr>
                  <a:t> : </a:t>
                </a:r>
              </a:p>
            </p:txBody>
          </p:sp>
        </mc:Choice>
        <mc:Fallback xmlns="">
          <p:sp>
            <p:nvSpPr>
              <p:cNvPr id="5" name="TextBox 4"/>
              <p:cNvSpPr txBox="1">
                <a:spLocks noRot="1" noChangeAspect="1" noMove="1" noResize="1" noEditPoints="1" noAdjustHandles="1" noChangeArrowheads="1" noChangeShapeType="1" noTextEdit="1"/>
              </p:cNvSpPr>
              <p:nvPr/>
            </p:nvSpPr>
            <p:spPr>
              <a:xfrm>
                <a:off x="457200" y="838200"/>
                <a:ext cx="8229600" cy="1739322"/>
              </a:xfrm>
              <a:prstGeom prst="rect">
                <a:avLst/>
              </a:prstGeom>
              <a:blipFill rotWithShape="1">
                <a:blip r:embed="rId2"/>
                <a:stretch>
                  <a:fillRect l="-741" r="-74" b="-3158"/>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114" y="2683162"/>
            <a:ext cx="7808686"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457200" y="4001356"/>
                <a:ext cx="8458200" cy="229389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interactions between </a:t>
                </a:r>
                <a14:m>
                  <m:oMath xmlns:m="http://schemas.openxmlformats.org/officeDocument/2006/math">
                    <m:sSubSup>
                      <m:sSubSupPr>
                        <m:ctrlPr>
                          <a:rPr lang="en-US" sz="2000" i="1">
                            <a:latin typeface="Cambria Math"/>
                          </a:rPr>
                        </m:ctrlPr>
                      </m:sSubSupPr>
                      <m:e>
                        <m:sSub>
                          <m:sSubPr>
                            <m:ctrlPr>
                              <a:rPr lang="en-US" sz="2000" i="1">
                                <a:latin typeface="Cambria Math"/>
                              </a:rPr>
                            </m:ctrlPr>
                          </m:sSubPr>
                          <m:e>
                            <m:r>
                              <a:rPr lang="en-US" sz="2000" i="1">
                                <a:latin typeface="Cambria Math"/>
                                <a:ea typeface="Cambria Math"/>
                              </a:rPr>
                              <m:t>𝜒</m:t>
                            </m:r>
                          </m:e>
                          <m:sub>
                            <m:r>
                              <a:rPr lang="en-US" sz="2000" i="1">
                                <a:latin typeface="Cambria Math"/>
                              </a:rPr>
                              <m:t>𝑡</m:t>
                            </m:r>
                          </m:sub>
                        </m:sSub>
                      </m:e>
                      <m:sub/>
                      <m:sup>
                        <m:r>
                          <a:rPr lang="en-US" sz="2000" i="1">
                            <a:latin typeface="Cambria Math"/>
                          </a:rPr>
                          <m:t>𝑖</m:t>
                        </m:r>
                      </m:sup>
                    </m:sSubSup>
                    <m:r>
                      <a:rPr lang="en-US" sz="2000" i="1">
                        <a:latin typeface="Cambria Math"/>
                        <a:ea typeface="Cambria Math"/>
                      </a:rPr>
                      <m:t>⋅</m:t>
                    </m:r>
                    <m:sSubSup>
                      <m:sSubSupPr>
                        <m:ctrlPr>
                          <a:rPr lang="en-US" sz="2000" i="1">
                            <a:latin typeface="Cambria Math"/>
                            <a:ea typeface="Cambria Math"/>
                          </a:rPr>
                        </m:ctrlPr>
                      </m:sSubSupPr>
                      <m:e>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𝑟</m:t>
                            </m:r>
                          </m:e>
                          <m:sub>
                            <m:r>
                              <a:rPr lang="en-US" sz="2000" i="1">
                                <a:latin typeface="Cambria Math"/>
                                <a:ea typeface="Cambria Math"/>
                              </a:rPr>
                              <m:t>𝑡</m:t>
                            </m:r>
                          </m:sub>
                        </m:sSub>
                      </m:e>
                      <m:sub/>
                      <m:sup>
                        <m:r>
                          <a:rPr lang="en-US" sz="2000" i="1">
                            <a:latin typeface="Cambria Math"/>
                            <a:ea typeface="Cambria Math"/>
                          </a:rPr>
                          <m:t>𝑐</m:t>
                        </m:r>
                      </m:sup>
                    </m:sSubSup>
                  </m:oMath>
                </a14:m>
                <a:r>
                  <a:rPr lang="en-US" sz="2000" dirty="0">
                    <a:latin typeface="Arial" panose="020B0604020202020204" pitchFamily="34" charset="0"/>
                    <a:cs typeface="Arial" panose="020B0604020202020204" pitchFamily="34" charset="0"/>
                  </a:rPr>
                  <a:t>  show which balance sheet characteristics of banks drive responses of lending to liquidity </a:t>
                </a:r>
                <a:r>
                  <a:rPr lang="en-US" sz="2000" dirty="0" smtClean="0">
                    <a:latin typeface="Arial" panose="020B0604020202020204" pitchFamily="34" charset="0"/>
                    <a:cs typeface="Arial" panose="020B0604020202020204" pitchFamily="34" charset="0"/>
                  </a:rPr>
                  <a:t>risk, similar to Cornett, McNutt, </a:t>
                </a:r>
                <a:r>
                  <a:rPr lang="en-US" sz="2000" dirty="0" err="1" smtClean="0">
                    <a:latin typeface="Arial" panose="020B0604020202020204" pitchFamily="34" charset="0"/>
                    <a:cs typeface="Arial" panose="020B0604020202020204" pitchFamily="34" charset="0"/>
                  </a:rPr>
                  <a:t>Strahan</a:t>
                </a:r>
                <a:r>
                  <a:rPr lang="en-US" sz="2000" dirty="0" smtClean="0">
                    <a:latin typeface="Arial" panose="020B0604020202020204" pitchFamily="34" charset="0"/>
                    <a:cs typeface="Arial" panose="020B0604020202020204" pitchFamily="34" charset="0"/>
                  </a:rPr>
                  <a:t> and </a:t>
                </a:r>
                <a:r>
                  <a:rPr lang="en-US" sz="2000" dirty="0" err="1" smtClean="0">
                    <a:latin typeface="Arial" panose="020B0604020202020204" pitchFamily="34" charset="0"/>
                    <a:cs typeface="Arial" panose="020B0604020202020204" pitchFamily="34" charset="0"/>
                  </a:rPr>
                  <a:t>Tehranian</a:t>
                </a:r>
                <a:r>
                  <a:rPr lang="en-US" sz="2000"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JFI</a:t>
                </a:r>
                <a:r>
                  <a:rPr lang="en-US" sz="2000" dirty="0" smtClean="0">
                    <a:latin typeface="Arial" panose="020B0604020202020204" pitchFamily="34" charset="0"/>
                    <a:cs typeface="Arial" panose="020B0604020202020204" pitchFamily="34" charset="0"/>
                  </a:rPr>
                  <a:t> 2011. </a:t>
                </a:r>
              </a:p>
              <a:p>
                <a:endParaRPr lang="en-US" sz="2000" dirty="0">
                  <a:latin typeface="Arial" panose="020B0604020202020204" pitchFamily="34" charset="0"/>
                  <a:cs typeface="Arial" panose="020B0604020202020204" pitchFamily="34" charset="0"/>
                </a:endParaRPr>
              </a:p>
              <a:p>
                <a:r>
                  <a:rPr lang="en-US" sz="2000" dirty="0" err="1" smtClean="0">
                    <a:latin typeface="Arial" panose="020B0604020202020204" pitchFamily="34" charset="0"/>
                    <a:cs typeface="Arial" panose="020B0604020202020204" pitchFamily="34" charset="0"/>
                  </a:rPr>
                  <a:t>Buch</a:t>
                </a:r>
                <a:r>
                  <a:rPr lang="en-US" sz="2000" dirty="0" smtClean="0">
                    <a:latin typeface="Arial" panose="020B0604020202020204" pitchFamily="34" charset="0"/>
                    <a:cs typeface="Arial" panose="020B0604020202020204" pitchFamily="34" charset="0"/>
                  </a:rPr>
                  <a:t> and Goldberg (2014) also derive a role for official liquidity provision in relation to firm characteristics, instead of splitting the sample period as CMST 2011 or just adding crisis dummy variables.</a:t>
                </a:r>
                <a:endParaRPr lang="en-US" sz="2000"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57200" y="4001356"/>
                <a:ext cx="8458200" cy="2293898"/>
              </a:xfrm>
              <a:prstGeom prst="rect">
                <a:avLst/>
              </a:prstGeom>
              <a:blipFill rotWithShape="1">
                <a:blip r:embed="rId4"/>
                <a:stretch>
                  <a:fillRect l="-720" t="-796" r="-937" b="-3714"/>
                </a:stretch>
              </a:blipFill>
            </p:spPr>
            <p:txBody>
              <a:bodyPr/>
              <a:lstStyle/>
              <a:p>
                <a:r>
                  <a:rPr lang="en-US">
                    <a:noFill/>
                  </a:rPr>
                  <a:t> </a:t>
                </a:r>
              </a:p>
            </p:txBody>
          </p:sp>
        </mc:Fallback>
      </mc:AlternateContent>
      <p:sp>
        <p:nvSpPr>
          <p:cNvPr id="7" name="TextBox 6"/>
          <p:cNvSpPr txBox="1"/>
          <p:nvPr/>
        </p:nvSpPr>
        <p:spPr>
          <a:xfrm>
            <a:off x="304800" y="2858730"/>
            <a:ext cx="685800" cy="461665"/>
          </a:xfrm>
          <a:prstGeom prst="rect">
            <a:avLst/>
          </a:prstGeom>
          <a:noFill/>
        </p:spPr>
        <p:txBody>
          <a:bodyPr wrap="square" rtlCol="0">
            <a:spAutoFit/>
          </a:bodyPr>
          <a:lstStyle/>
          <a:p>
            <a:r>
              <a:rPr lang="en-US" sz="2400" dirty="0" smtClean="0"/>
              <a:t>(2)</a:t>
            </a:r>
            <a:endParaRPr lang="en-US" sz="2400" dirty="0"/>
          </a:p>
        </p:txBody>
      </p:sp>
      <p:sp>
        <p:nvSpPr>
          <p:cNvPr id="2" name="Slide Number Placeholder 1"/>
          <p:cNvSpPr>
            <a:spLocks noGrp="1"/>
          </p:cNvSpPr>
          <p:nvPr>
            <p:ph type="sldNum" sz="quarter" idx="12"/>
          </p:nvPr>
        </p:nvSpPr>
        <p:spPr/>
        <p:txBody>
          <a:bodyPr/>
          <a:lstStyle/>
          <a:p>
            <a:fld id="{D3D5CB7C-9259-4864-B3F8-C889525AFFC5}" type="slidenum">
              <a:rPr lang="en-US" smtClean="0"/>
              <a:t>7</a:t>
            </a:fld>
            <a:endParaRPr lang="en-US"/>
          </a:p>
        </p:txBody>
      </p:sp>
    </p:spTree>
    <p:extLst>
      <p:ext uri="{BB962C8B-B14F-4D97-AF65-F5344CB8AC3E}">
        <p14:creationId xmlns:p14="http://schemas.microsoft.com/office/powerpoint/2010/main" val="2133447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88144" y="5844658"/>
            <a:ext cx="6400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6200000">
            <a:off x="-656851" y="3224896"/>
            <a:ext cx="4015858" cy="461665"/>
          </a:xfrm>
          <a:prstGeom prst="rect">
            <a:avLst/>
          </a:prstGeom>
          <a:noFill/>
        </p:spPr>
        <p:txBody>
          <a:bodyPr wrap="square" rtlCol="0">
            <a:spAutoFit/>
          </a:bodyPr>
          <a:lstStyle/>
          <a:p>
            <a:pPr algn="ctr"/>
            <a:r>
              <a:rPr lang="en-US" sz="2400" dirty="0" smtClean="0"/>
              <a:t>External Finance Cost</a:t>
            </a:r>
            <a:endParaRPr lang="en-US" sz="2400" dirty="0"/>
          </a:p>
        </p:txBody>
      </p:sp>
      <p:cxnSp>
        <p:nvCxnSpPr>
          <p:cNvPr id="3" name="Straight Connector 2"/>
          <p:cNvCxnSpPr/>
          <p:nvPr/>
        </p:nvCxnSpPr>
        <p:spPr>
          <a:xfrm>
            <a:off x="1688144" y="838200"/>
            <a:ext cx="0" cy="500645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29200" y="838200"/>
            <a:ext cx="0" cy="5006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352800" y="838200"/>
            <a:ext cx="0" cy="5006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705600" y="838200"/>
            <a:ext cx="0" cy="5006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1066800" y="762000"/>
                <a:ext cx="696666" cy="518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rPr>
                          </m:ctrlPr>
                        </m:sSubSupPr>
                        <m:e>
                          <m:sSub>
                            <m:sSubPr>
                              <m:ctrlPr>
                                <a:rPr lang="en-US" sz="2400" b="0" i="1" smtClean="0">
                                  <a:latin typeface="Cambria Math"/>
                                </a:rPr>
                              </m:ctrlPr>
                            </m:sSubPr>
                            <m:e>
                              <m:r>
                                <a:rPr lang="en-US" sz="2400" i="1">
                                  <a:latin typeface="Cambria Math"/>
                                </a:rPr>
                                <m:t>𝑟</m:t>
                              </m:r>
                            </m:e>
                            <m:sub>
                              <m:r>
                                <a:rPr lang="en-US" sz="2400" b="0" i="1" smtClean="0">
                                  <a:latin typeface="Cambria Math"/>
                                </a:rPr>
                                <m:t>𝑡</m:t>
                              </m:r>
                            </m:sub>
                          </m:sSub>
                        </m:e>
                        <m:sub/>
                        <m:sup>
                          <m:r>
                            <a:rPr lang="en-US" sz="2400" b="0" i="1" smtClean="0">
                              <a:latin typeface="Cambria Math"/>
                            </a:rPr>
                            <m:t>𝑐𝑖</m:t>
                          </m:r>
                        </m:sup>
                      </m:sSubSup>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762000"/>
                <a:ext cx="696666" cy="51821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95600" y="5869879"/>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=1</m:t>
                      </m:r>
                    </m:oMath>
                  </m:oMathPara>
                </a14:m>
                <a:endParaRPr lang="en-US" sz="2400" dirty="0">
                  <a:latin typeface="Utsaah" pitchFamily="34" charset="0"/>
                  <a:ea typeface="Cambria Math" pitchFamily="18" charset="0"/>
                  <a:cs typeface="Utsaah"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95600" y="5869879"/>
                <a:ext cx="914400"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572000" y="5870056"/>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=2</m:t>
                      </m:r>
                    </m:oMath>
                  </m:oMathPara>
                </a14:m>
                <a:endParaRPr lang="en-US" sz="2400" dirty="0">
                  <a:latin typeface="Utsaah" pitchFamily="34" charset="0"/>
                  <a:ea typeface="Cambria Math" pitchFamily="18" charset="0"/>
                  <a:cs typeface="Utsaah"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572000" y="5870056"/>
                <a:ext cx="914400"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6248400" y="5863708"/>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m:t>
                      </m:r>
                      <m:r>
                        <a:rPr lang="en-US" sz="2400" b="0" i="1" smtClean="0">
                          <a:latin typeface="Cambria Math"/>
                          <a:ea typeface="Cambria Math" pitchFamily="18" charset="0"/>
                          <a:cs typeface="Utsaah" pitchFamily="34" charset="0"/>
                        </a:rPr>
                        <m:t>𝑘</m:t>
                      </m:r>
                    </m:oMath>
                  </m:oMathPara>
                </a14:m>
                <a:endParaRPr lang="en-US" sz="2400" dirty="0">
                  <a:latin typeface="Utsaah" pitchFamily="34" charset="0"/>
                  <a:ea typeface="Cambria Math" pitchFamily="18" charset="0"/>
                  <a:cs typeface="Utsaah"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6248400" y="5863708"/>
                <a:ext cx="914400" cy="461665"/>
              </a:xfrm>
              <a:prstGeom prst="rect">
                <a:avLst/>
              </a:prstGeom>
              <a:blipFill rotWithShape="1">
                <a:blip r:embed="rId6"/>
                <a:stretch>
                  <a:fillRect/>
                </a:stretch>
              </a:blipFill>
            </p:spPr>
            <p:txBody>
              <a:bodyPr/>
              <a:lstStyle/>
              <a:p>
                <a:r>
                  <a:rPr lang="en-US">
                    <a:noFill/>
                  </a:rPr>
                  <a:t> </a:t>
                </a:r>
              </a:p>
            </p:txBody>
          </p:sp>
        </mc:Fallback>
      </mc:AlternateContent>
      <p:sp>
        <p:nvSpPr>
          <p:cNvPr id="47" name="Oval 46"/>
          <p:cNvSpPr/>
          <p:nvPr/>
        </p:nvSpPr>
        <p:spPr>
          <a:xfrm>
            <a:off x="4991100" y="532129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667500" y="547997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TextBox 52"/>
              <p:cNvSpPr txBox="1"/>
              <p:nvPr/>
            </p:nvSpPr>
            <p:spPr>
              <a:xfrm>
                <a:off x="7018133" y="5408391"/>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0</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7018133" y="5408391"/>
                <a:ext cx="914400" cy="461665"/>
              </a:xfrm>
              <a:prstGeom prst="rect">
                <a:avLst/>
              </a:prstGeom>
              <a:blipFill rotWithShape="1">
                <a:blip r:embed="rId7"/>
                <a:stretch>
                  <a:fillRect/>
                </a:stretch>
              </a:blipFill>
            </p:spPr>
            <p:txBody>
              <a:bodyPr/>
              <a:lstStyle/>
              <a:p>
                <a:r>
                  <a:rPr lang="en-US">
                    <a:noFill/>
                  </a:rPr>
                  <a:t> </a:t>
                </a:r>
              </a:p>
            </p:txBody>
          </p:sp>
        </mc:Fallback>
      </mc:AlternateContent>
      <p:sp>
        <p:nvSpPr>
          <p:cNvPr id="54" name="Oval 53"/>
          <p:cNvSpPr/>
          <p:nvPr/>
        </p:nvSpPr>
        <p:spPr>
          <a:xfrm>
            <a:off x="3314700" y="498157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873250" y="4102100"/>
            <a:ext cx="5353050" cy="1466850"/>
          </a:xfrm>
          <a:custGeom>
            <a:avLst/>
            <a:gdLst>
              <a:gd name="connsiteX0" fmla="*/ 5353050 w 5353050"/>
              <a:gd name="connsiteY0" fmla="*/ 1466850 h 1466850"/>
              <a:gd name="connsiteX1" fmla="*/ 4813300 w 5353050"/>
              <a:gd name="connsiteY1" fmla="*/ 1428750 h 1466850"/>
              <a:gd name="connsiteX2" fmla="*/ 3155950 w 5353050"/>
              <a:gd name="connsiteY2" fmla="*/ 1270000 h 1466850"/>
              <a:gd name="connsiteX3" fmla="*/ 1479550 w 5353050"/>
              <a:gd name="connsiteY3" fmla="*/ 927100 h 1466850"/>
              <a:gd name="connsiteX4" fmla="*/ 0 w 5353050"/>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3050" h="1466850">
                <a:moveTo>
                  <a:pt x="5353050" y="1466850"/>
                </a:moveTo>
                <a:lnTo>
                  <a:pt x="4813300" y="1428750"/>
                </a:lnTo>
                <a:cubicBezTo>
                  <a:pt x="4447117" y="1395942"/>
                  <a:pt x="3711575" y="1353608"/>
                  <a:pt x="3155950" y="1270000"/>
                </a:cubicBezTo>
                <a:cubicBezTo>
                  <a:pt x="2600325" y="1186392"/>
                  <a:pt x="2005542" y="1138767"/>
                  <a:pt x="1479550" y="927100"/>
                </a:cubicBezTo>
                <a:cubicBezTo>
                  <a:pt x="953558" y="715433"/>
                  <a:pt x="476779" y="357716"/>
                  <a:pt x="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 y="12387"/>
            <a:ext cx="4572000" cy="584775"/>
          </a:xfrm>
          <a:prstGeom prst="rect">
            <a:avLst/>
          </a:prstGeom>
          <a:noFill/>
        </p:spPr>
        <p:txBody>
          <a:bodyPr wrap="square" rtlCol="0">
            <a:spAutoFit/>
          </a:bodyPr>
          <a:lstStyle/>
          <a:p>
            <a:r>
              <a:rPr lang="en-US" sz="3200" dirty="0" smtClean="0"/>
              <a:t>Baseline Scenario</a:t>
            </a:r>
            <a:endParaRPr lang="en-US" sz="3200" dirty="0"/>
          </a:p>
        </p:txBody>
      </p:sp>
      <mc:AlternateContent xmlns:mc="http://schemas.openxmlformats.org/markup-compatibility/2006" xmlns:a14="http://schemas.microsoft.com/office/drawing/2010/main">
        <mc:Choice Requires="a14">
          <p:sp>
            <p:nvSpPr>
              <p:cNvPr id="31" name="TextBox 30"/>
              <p:cNvSpPr txBox="1"/>
              <p:nvPr/>
            </p:nvSpPr>
            <p:spPr>
              <a:xfrm>
                <a:off x="5925694" y="6325372"/>
                <a:ext cx="3099278" cy="473591"/>
              </a:xfrm>
              <a:prstGeom prst="rect">
                <a:avLst/>
              </a:prstGeom>
              <a:noFill/>
            </p:spPr>
            <p:txBody>
              <a:bodyPr wrap="square" rtlCol="0">
                <a:spAutoFit/>
              </a:bodyPr>
              <a:lstStyle/>
              <a:p>
                <a:r>
                  <a:rPr lang="en-US" sz="2400" dirty="0" smtClean="0"/>
                  <a:t>Bank Characteristic  </a:t>
                </a:r>
                <a14:m>
                  <m:oMath xmlns:m="http://schemas.openxmlformats.org/officeDocument/2006/math">
                    <m:sSup>
                      <m:sSupPr>
                        <m:ctrlPr>
                          <a:rPr lang="en-US" sz="2400" i="1" smtClean="0">
                            <a:latin typeface="Cambria Math"/>
                          </a:rPr>
                        </m:ctrlPr>
                      </m:sSupPr>
                      <m:e>
                        <m:r>
                          <a:rPr lang="en-US" sz="2400" b="0" i="1" smtClean="0">
                            <a:latin typeface="Cambria Math"/>
                          </a:rPr>
                          <m:t>𝑥</m:t>
                        </m:r>
                      </m:e>
                      <m:sup>
                        <m:r>
                          <a:rPr lang="en-US" sz="2400" b="0" i="1" smtClean="0">
                            <a:latin typeface="Cambria Math"/>
                          </a:rPr>
                          <m:t>𝑖</m:t>
                        </m:r>
                      </m:sup>
                    </m:sSup>
                  </m:oMath>
                </a14:m>
                <a:endParaRPr lang="en-US" sz="2400" dirty="0" smtClean="0"/>
              </a:p>
            </p:txBody>
          </p:sp>
        </mc:Choice>
        <mc:Fallback xmlns="">
          <p:sp>
            <p:nvSpPr>
              <p:cNvPr id="31" name="TextBox 30"/>
              <p:cNvSpPr txBox="1">
                <a:spLocks noRot="1" noChangeAspect="1" noMove="1" noResize="1" noEditPoints="1" noAdjustHandles="1" noChangeArrowheads="1" noChangeShapeType="1" noTextEdit="1"/>
              </p:cNvSpPr>
              <p:nvPr/>
            </p:nvSpPr>
            <p:spPr>
              <a:xfrm>
                <a:off x="5925694" y="6325372"/>
                <a:ext cx="3099278" cy="473591"/>
              </a:xfrm>
              <a:prstGeom prst="rect">
                <a:avLst/>
              </a:prstGeom>
              <a:blipFill rotWithShape="1">
                <a:blip r:embed="rId8"/>
                <a:stretch>
                  <a:fillRect l="-2953" t="-7792" b="-298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3D5CB7C-9259-4864-B3F8-C889525AFFC5}" type="slidenum">
              <a:rPr lang="en-US" smtClean="0"/>
              <a:t>8</a:t>
            </a:fld>
            <a:endParaRPr lang="en-US"/>
          </a:p>
        </p:txBody>
      </p:sp>
    </p:spTree>
    <p:extLst>
      <p:ext uri="{BB962C8B-B14F-4D97-AF65-F5344CB8AC3E}">
        <p14:creationId xmlns:p14="http://schemas.microsoft.com/office/powerpoint/2010/main" val="1714087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88144" y="5844658"/>
            <a:ext cx="6400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6200000">
            <a:off x="-656851" y="3224896"/>
            <a:ext cx="4015858" cy="461665"/>
          </a:xfrm>
          <a:prstGeom prst="rect">
            <a:avLst/>
          </a:prstGeom>
          <a:noFill/>
        </p:spPr>
        <p:txBody>
          <a:bodyPr wrap="square" rtlCol="0">
            <a:spAutoFit/>
          </a:bodyPr>
          <a:lstStyle/>
          <a:p>
            <a:pPr algn="ctr"/>
            <a:r>
              <a:rPr lang="en-US" sz="2400" dirty="0" smtClean="0"/>
              <a:t>External Finance Cost</a:t>
            </a:r>
            <a:endParaRPr lang="en-US" sz="2400" dirty="0"/>
          </a:p>
        </p:txBody>
      </p:sp>
      <p:cxnSp>
        <p:nvCxnSpPr>
          <p:cNvPr id="3" name="Straight Connector 2"/>
          <p:cNvCxnSpPr/>
          <p:nvPr/>
        </p:nvCxnSpPr>
        <p:spPr>
          <a:xfrm>
            <a:off x="1688144" y="838200"/>
            <a:ext cx="0" cy="500645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29200" y="838200"/>
            <a:ext cx="0" cy="5006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352800" y="838200"/>
            <a:ext cx="0" cy="5006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705600" y="838200"/>
            <a:ext cx="0" cy="5006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1066800" y="762000"/>
                <a:ext cx="696666" cy="518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rPr>
                          </m:ctrlPr>
                        </m:sSubSupPr>
                        <m:e>
                          <m:sSub>
                            <m:sSubPr>
                              <m:ctrlPr>
                                <a:rPr lang="en-US" sz="2400" b="0" i="1" smtClean="0">
                                  <a:latin typeface="Cambria Math"/>
                                </a:rPr>
                              </m:ctrlPr>
                            </m:sSubPr>
                            <m:e>
                              <m:r>
                                <a:rPr lang="en-US" sz="2400" i="1">
                                  <a:latin typeface="Cambria Math"/>
                                </a:rPr>
                                <m:t>𝑟</m:t>
                              </m:r>
                            </m:e>
                            <m:sub>
                              <m:r>
                                <a:rPr lang="en-US" sz="2400" b="0" i="1" smtClean="0">
                                  <a:latin typeface="Cambria Math"/>
                                </a:rPr>
                                <m:t>𝑡</m:t>
                              </m:r>
                            </m:sub>
                          </m:sSub>
                        </m:e>
                        <m:sub/>
                        <m:sup>
                          <m:r>
                            <a:rPr lang="en-US" sz="2400" b="0" i="1" smtClean="0">
                              <a:latin typeface="Cambria Math"/>
                            </a:rPr>
                            <m:t>𝑐𝑖</m:t>
                          </m:r>
                        </m:sup>
                      </m:sSubSup>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762000"/>
                <a:ext cx="696666" cy="51821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95600" y="5869879"/>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=1</m:t>
                      </m:r>
                    </m:oMath>
                  </m:oMathPara>
                </a14:m>
                <a:endParaRPr lang="en-US" sz="2400" dirty="0">
                  <a:latin typeface="Utsaah" pitchFamily="34" charset="0"/>
                  <a:ea typeface="Cambria Math" pitchFamily="18" charset="0"/>
                  <a:cs typeface="Utsaah"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95600" y="5869879"/>
                <a:ext cx="914400"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572000" y="5870056"/>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=2</m:t>
                      </m:r>
                    </m:oMath>
                  </m:oMathPara>
                </a14:m>
                <a:endParaRPr lang="en-US" sz="2400" dirty="0">
                  <a:latin typeface="Utsaah" pitchFamily="34" charset="0"/>
                  <a:ea typeface="Cambria Math" pitchFamily="18" charset="0"/>
                  <a:cs typeface="Utsaah"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572000" y="5870056"/>
                <a:ext cx="914400"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6248400" y="5863708"/>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pitchFamily="18" charset="0"/>
                          <a:cs typeface="Utsaah" pitchFamily="34" charset="0"/>
                        </a:rPr>
                        <m:t>𝑖</m:t>
                      </m:r>
                      <m:r>
                        <a:rPr lang="en-US" sz="2400" b="0" i="1" smtClean="0">
                          <a:latin typeface="Cambria Math"/>
                          <a:ea typeface="Cambria Math" pitchFamily="18" charset="0"/>
                          <a:cs typeface="Utsaah" pitchFamily="34" charset="0"/>
                        </a:rPr>
                        <m:t>=</m:t>
                      </m:r>
                      <m:r>
                        <a:rPr lang="en-US" sz="2400" b="0" i="1" smtClean="0">
                          <a:latin typeface="Cambria Math"/>
                          <a:ea typeface="Cambria Math" pitchFamily="18" charset="0"/>
                          <a:cs typeface="Utsaah" pitchFamily="34" charset="0"/>
                        </a:rPr>
                        <m:t>𝑘</m:t>
                      </m:r>
                    </m:oMath>
                  </m:oMathPara>
                </a14:m>
                <a:endParaRPr lang="en-US" sz="2400" dirty="0">
                  <a:latin typeface="Utsaah" pitchFamily="34" charset="0"/>
                  <a:ea typeface="Cambria Math" pitchFamily="18" charset="0"/>
                  <a:cs typeface="Utsaah"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6248400" y="5863708"/>
                <a:ext cx="914400" cy="461665"/>
              </a:xfrm>
              <a:prstGeom prst="rect">
                <a:avLst/>
              </a:prstGeom>
              <a:blipFill rotWithShape="1">
                <a:blip r:embed="rId6"/>
                <a:stretch>
                  <a:fillRect/>
                </a:stretch>
              </a:blipFill>
            </p:spPr>
            <p:txBody>
              <a:bodyPr/>
              <a:lstStyle/>
              <a:p>
                <a:r>
                  <a:rPr lang="en-US">
                    <a:noFill/>
                  </a:rPr>
                  <a:t> </a:t>
                </a:r>
              </a:p>
            </p:txBody>
          </p:sp>
        </mc:Fallback>
      </mc:AlternateContent>
      <p:sp>
        <p:nvSpPr>
          <p:cNvPr id="43" name="Oval 42"/>
          <p:cNvSpPr/>
          <p:nvPr/>
        </p:nvSpPr>
        <p:spPr>
          <a:xfrm>
            <a:off x="3314700" y="3962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991100" y="481197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4991100" y="532129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667500" y="547997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667500" y="523422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TextBox 51"/>
              <p:cNvSpPr txBox="1"/>
              <p:nvPr/>
            </p:nvSpPr>
            <p:spPr>
              <a:xfrm>
                <a:off x="7018133" y="516666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1</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7018133" y="5166665"/>
                <a:ext cx="914400"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018133" y="5408391"/>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pitchFamily="18" charset="0"/>
                              <a:cs typeface="Utsaah" pitchFamily="34" charset="0"/>
                            </a:rPr>
                          </m:ctrlPr>
                        </m:sSubPr>
                        <m:e>
                          <m:r>
                            <a:rPr lang="en-US" sz="2400" b="0" i="1" smtClean="0">
                              <a:latin typeface="Cambria Math"/>
                              <a:ea typeface="Cambria Math" pitchFamily="18" charset="0"/>
                              <a:cs typeface="Utsaah" pitchFamily="34" charset="0"/>
                            </a:rPr>
                            <m:t>𝑡</m:t>
                          </m:r>
                        </m:e>
                        <m:sub>
                          <m:r>
                            <a:rPr lang="en-US" sz="2400" b="0" i="1" smtClean="0">
                              <a:latin typeface="Cambria Math"/>
                              <a:ea typeface="Cambria Math" pitchFamily="18" charset="0"/>
                              <a:cs typeface="Utsaah" pitchFamily="34" charset="0"/>
                            </a:rPr>
                            <m:t>0</m:t>
                          </m:r>
                        </m:sub>
                      </m:sSub>
                    </m:oMath>
                  </m:oMathPara>
                </a14:m>
                <a:endParaRPr lang="en-US" sz="2400" dirty="0">
                  <a:latin typeface="Utsaah" pitchFamily="34" charset="0"/>
                  <a:ea typeface="Cambria Math" pitchFamily="18" charset="0"/>
                  <a:cs typeface="Utsaah" pitchFamily="34"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7018133" y="5408391"/>
                <a:ext cx="914400" cy="461665"/>
              </a:xfrm>
              <a:prstGeom prst="rect">
                <a:avLst/>
              </a:prstGeom>
              <a:blipFill rotWithShape="1">
                <a:blip r:embed="rId8"/>
                <a:stretch>
                  <a:fillRect/>
                </a:stretch>
              </a:blipFill>
            </p:spPr>
            <p:txBody>
              <a:bodyPr/>
              <a:lstStyle/>
              <a:p>
                <a:r>
                  <a:rPr lang="en-US">
                    <a:noFill/>
                  </a:rPr>
                  <a:t> </a:t>
                </a:r>
              </a:p>
            </p:txBody>
          </p:sp>
        </mc:Fallback>
      </mc:AlternateContent>
      <p:sp>
        <p:nvSpPr>
          <p:cNvPr id="54" name="Oval 53"/>
          <p:cNvSpPr/>
          <p:nvPr/>
        </p:nvSpPr>
        <p:spPr>
          <a:xfrm>
            <a:off x="3314700" y="498157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873250" y="4102100"/>
            <a:ext cx="5353050" cy="1466850"/>
          </a:xfrm>
          <a:custGeom>
            <a:avLst/>
            <a:gdLst>
              <a:gd name="connsiteX0" fmla="*/ 5353050 w 5353050"/>
              <a:gd name="connsiteY0" fmla="*/ 1466850 h 1466850"/>
              <a:gd name="connsiteX1" fmla="*/ 4813300 w 5353050"/>
              <a:gd name="connsiteY1" fmla="*/ 1428750 h 1466850"/>
              <a:gd name="connsiteX2" fmla="*/ 3155950 w 5353050"/>
              <a:gd name="connsiteY2" fmla="*/ 1270000 h 1466850"/>
              <a:gd name="connsiteX3" fmla="*/ 1479550 w 5353050"/>
              <a:gd name="connsiteY3" fmla="*/ 927100 h 1466850"/>
              <a:gd name="connsiteX4" fmla="*/ 0 w 5353050"/>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3050" h="1466850">
                <a:moveTo>
                  <a:pt x="5353050" y="1466850"/>
                </a:moveTo>
                <a:lnTo>
                  <a:pt x="4813300" y="1428750"/>
                </a:lnTo>
                <a:cubicBezTo>
                  <a:pt x="4447117" y="1395942"/>
                  <a:pt x="3711575" y="1353608"/>
                  <a:pt x="3155950" y="1270000"/>
                </a:cubicBezTo>
                <a:cubicBezTo>
                  <a:pt x="2600325" y="1186392"/>
                  <a:pt x="2005542" y="1138767"/>
                  <a:pt x="1479550" y="927100"/>
                </a:cubicBezTo>
                <a:cubicBezTo>
                  <a:pt x="953558" y="715433"/>
                  <a:pt x="476779" y="357716"/>
                  <a:pt x="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778000" y="2717802"/>
            <a:ext cx="5445125" cy="2654300"/>
          </a:xfrm>
          <a:custGeom>
            <a:avLst/>
            <a:gdLst>
              <a:gd name="connsiteX0" fmla="*/ 5454650 w 5454650"/>
              <a:gd name="connsiteY0" fmla="*/ 2609850 h 2620486"/>
              <a:gd name="connsiteX1" fmla="*/ 4927600 w 5454650"/>
              <a:gd name="connsiteY1" fmla="*/ 2559050 h 2620486"/>
              <a:gd name="connsiteX2" fmla="*/ 3251200 w 5454650"/>
              <a:gd name="connsiteY2" fmla="*/ 2139950 h 2620486"/>
              <a:gd name="connsiteX3" fmla="*/ 1574800 w 5454650"/>
              <a:gd name="connsiteY3" fmla="*/ 1282700 h 2620486"/>
              <a:gd name="connsiteX4" fmla="*/ 0 w 5454650"/>
              <a:gd name="connsiteY4" fmla="*/ 0 h 2620486"/>
              <a:gd name="connsiteX0" fmla="*/ 5441950 w 5441950"/>
              <a:gd name="connsiteY0" fmla="*/ 2622550 h 2630119"/>
              <a:gd name="connsiteX1" fmla="*/ 4927600 w 5441950"/>
              <a:gd name="connsiteY1" fmla="*/ 2559050 h 2630119"/>
              <a:gd name="connsiteX2" fmla="*/ 3251200 w 5441950"/>
              <a:gd name="connsiteY2" fmla="*/ 2139950 h 2630119"/>
              <a:gd name="connsiteX3" fmla="*/ 1574800 w 5441950"/>
              <a:gd name="connsiteY3" fmla="*/ 1282700 h 2630119"/>
              <a:gd name="connsiteX4" fmla="*/ 0 w 5441950"/>
              <a:gd name="connsiteY4" fmla="*/ 0 h 2630119"/>
              <a:gd name="connsiteX0" fmla="*/ 5441950 w 5441950"/>
              <a:gd name="connsiteY0" fmla="*/ 2622550 h 2622550"/>
              <a:gd name="connsiteX1" fmla="*/ 4927600 w 5441950"/>
              <a:gd name="connsiteY1" fmla="*/ 2559050 h 2622550"/>
              <a:gd name="connsiteX2" fmla="*/ 3251200 w 5441950"/>
              <a:gd name="connsiteY2" fmla="*/ 2139950 h 2622550"/>
              <a:gd name="connsiteX3" fmla="*/ 1574800 w 5441950"/>
              <a:gd name="connsiteY3" fmla="*/ 1282700 h 2622550"/>
              <a:gd name="connsiteX4" fmla="*/ 0 w 5441950"/>
              <a:gd name="connsiteY4" fmla="*/ 0 h 2622550"/>
              <a:gd name="connsiteX0" fmla="*/ 5441950 w 5441950"/>
              <a:gd name="connsiteY0" fmla="*/ 2622550 h 2627027"/>
              <a:gd name="connsiteX1" fmla="*/ 5337175 w 5441950"/>
              <a:gd name="connsiteY1" fmla="*/ 2622550 h 2627027"/>
              <a:gd name="connsiteX2" fmla="*/ 4927600 w 5441950"/>
              <a:gd name="connsiteY2" fmla="*/ 2559050 h 2627027"/>
              <a:gd name="connsiteX3" fmla="*/ 3251200 w 5441950"/>
              <a:gd name="connsiteY3" fmla="*/ 2139950 h 2627027"/>
              <a:gd name="connsiteX4" fmla="*/ 1574800 w 5441950"/>
              <a:gd name="connsiteY4" fmla="*/ 1282700 h 2627027"/>
              <a:gd name="connsiteX5" fmla="*/ 0 w 5441950"/>
              <a:gd name="connsiteY5" fmla="*/ 0 h 2627027"/>
              <a:gd name="connsiteX0" fmla="*/ 5441950 w 5441950"/>
              <a:gd name="connsiteY0" fmla="*/ 2622550 h 2635046"/>
              <a:gd name="connsiteX1" fmla="*/ 5343525 w 5441950"/>
              <a:gd name="connsiteY1" fmla="*/ 2632075 h 2635046"/>
              <a:gd name="connsiteX2" fmla="*/ 4927600 w 5441950"/>
              <a:gd name="connsiteY2" fmla="*/ 2559050 h 2635046"/>
              <a:gd name="connsiteX3" fmla="*/ 3251200 w 5441950"/>
              <a:gd name="connsiteY3" fmla="*/ 2139950 h 2635046"/>
              <a:gd name="connsiteX4" fmla="*/ 1574800 w 5441950"/>
              <a:gd name="connsiteY4" fmla="*/ 1282700 h 2635046"/>
              <a:gd name="connsiteX5" fmla="*/ 0 w 5441950"/>
              <a:gd name="connsiteY5" fmla="*/ 0 h 2635046"/>
              <a:gd name="connsiteX0" fmla="*/ 5441950 w 5441950"/>
              <a:gd name="connsiteY0" fmla="*/ 2635250 h 2637460"/>
              <a:gd name="connsiteX1" fmla="*/ 5343525 w 5441950"/>
              <a:gd name="connsiteY1" fmla="*/ 2632075 h 2637460"/>
              <a:gd name="connsiteX2" fmla="*/ 4927600 w 5441950"/>
              <a:gd name="connsiteY2" fmla="*/ 2559050 h 2637460"/>
              <a:gd name="connsiteX3" fmla="*/ 3251200 w 5441950"/>
              <a:gd name="connsiteY3" fmla="*/ 2139950 h 2637460"/>
              <a:gd name="connsiteX4" fmla="*/ 1574800 w 5441950"/>
              <a:gd name="connsiteY4" fmla="*/ 1282700 h 2637460"/>
              <a:gd name="connsiteX5" fmla="*/ 0 w 5441950"/>
              <a:gd name="connsiteY5" fmla="*/ 0 h 2637460"/>
              <a:gd name="connsiteX0" fmla="*/ 5441950 w 5441950"/>
              <a:gd name="connsiteY0" fmla="*/ 2635250 h 2644947"/>
              <a:gd name="connsiteX1" fmla="*/ 5346700 w 5441950"/>
              <a:gd name="connsiteY1" fmla="*/ 2641600 h 2644947"/>
              <a:gd name="connsiteX2" fmla="*/ 4927600 w 5441950"/>
              <a:gd name="connsiteY2" fmla="*/ 2559050 h 2644947"/>
              <a:gd name="connsiteX3" fmla="*/ 3251200 w 5441950"/>
              <a:gd name="connsiteY3" fmla="*/ 2139950 h 2644947"/>
              <a:gd name="connsiteX4" fmla="*/ 1574800 w 5441950"/>
              <a:gd name="connsiteY4" fmla="*/ 1282700 h 2644947"/>
              <a:gd name="connsiteX5" fmla="*/ 0 w 5441950"/>
              <a:gd name="connsiteY5" fmla="*/ 0 h 2644947"/>
              <a:gd name="connsiteX0" fmla="*/ 5445125 w 5445125"/>
              <a:gd name="connsiteY0" fmla="*/ 2654300 h 2654300"/>
              <a:gd name="connsiteX1" fmla="*/ 5346700 w 5445125"/>
              <a:gd name="connsiteY1" fmla="*/ 2641600 h 2654300"/>
              <a:gd name="connsiteX2" fmla="*/ 4927600 w 5445125"/>
              <a:gd name="connsiteY2" fmla="*/ 2559050 h 2654300"/>
              <a:gd name="connsiteX3" fmla="*/ 3251200 w 5445125"/>
              <a:gd name="connsiteY3" fmla="*/ 2139950 h 2654300"/>
              <a:gd name="connsiteX4" fmla="*/ 1574800 w 5445125"/>
              <a:gd name="connsiteY4" fmla="*/ 1282700 h 2654300"/>
              <a:gd name="connsiteX5" fmla="*/ 0 w 5445125"/>
              <a:gd name="connsiteY5" fmla="*/ 0 h 26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5125" h="2654300">
                <a:moveTo>
                  <a:pt x="5445125" y="2654300"/>
                </a:moveTo>
                <a:cubicBezTo>
                  <a:pt x="5432954" y="2653242"/>
                  <a:pt x="5432425" y="2652183"/>
                  <a:pt x="5346700" y="2641600"/>
                </a:cubicBezTo>
                <a:cubicBezTo>
                  <a:pt x="5260975" y="2631017"/>
                  <a:pt x="5276850" y="2642658"/>
                  <a:pt x="4927600" y="2559050"/>
                </a:cubicBezTo>
                <a:cubicBezTo>
                  <a:pt x="4578350" y="2475442"/>
                  <a:pt x="3810000" y="2352675"/>
                  <a:pt x="3251200" y="2139950"/>
                </a:cubicBezTo>
                <a:cubicBezTo>
                  <a:pt x="2692400" y="1927225"/>
                  <a:pt x="2116667" y="1639358"/>
                  <a:pt x="1574800" y="1282700"/>
                </a:cubicBezTo>
                <a:cubicBezTo>
                  <a:pt x="1032933" y="926042"/>
                  <a:pt x="516466" y="463021"/>
                  <a:pt x="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52400" y="12387"/>
            <a:ext cx="4572000" cy="584775"/>
          </a:xfrm>
          <a:prstGeom prst="rect">
            <a:avLst/>
          </a:prstGeom>
          <a:noFill/>
        </p:spPr>
        <p:txBody>
          <a:bodyPr wrap="square" rtlCol="0">
            <a:spAutoFit/>
          </a:bodyPr>
          <a:lstStyle/>
          <a:p>
            <a:r>
              <a:rPr lang="en-US" sz="3200" dirty="0" smtClean="0"/>
              <a:t>Baseline Scenario</a:t>
            </a:r>
            <a:endParaRPr lang="en-US" sz="3200" dirty="0"/>
          </a:p>
        </p:txBody>
      </p:sp>
      <mc:AlternateContent xmlns:mc="http://schemas.openxmlformats.org/markup-compatibility/2006" xmlns:a14="http://schemas.microsoft.com/office/drawing/2010/main">
        <mc:Choice Requires="a14">
          <p:sp>
            <p:nvSpPr>
              <p:cNvPr id="37" name="TextBox 36"/>
              <p:cNvSpPr txBox="1"/>
              <p:nvPr/>
            </p:nvSpPr>
            <p:spPr>
              <a:xfrm>
                <a:off x="5925694" y="6325372"/>
                <a:ext cx="3099278" cy="473591"/>
              </a:xfrm>
              <a:prstGeom prst="rect">
                <a:avLst/>
              </a:prstGeom>
              <a:noFill/>
            </p:spPr>
            <p:txBody>
              <a:bodyPr wrap="square" rtlCol="0">
                <a:spAutoFit/>
              </a:bodyPr>
              <a:lstStyle/>
              <a:p>
                <a:r>
                  <a:rPr lang="en-US" sz="2400" dirty="0" smtClean="0"/>
                  <a:t>Bank Characteristic  </a:t>
                </a:r>
                <a14:m>
                  <m:oMath xmlns:m="http://schemas.openxmlformats.org/officeDocument/2006/math">
                    <m:sSup>
                      <m:sSupPr>
                        <m:ctrlPr>
                          <a:rPr lang="en-US" sz="2400" i="1" smtClean="0">
                            <a:latin typeface="Cambria Math"/>
                          </a:rPr>
                        </m:ctrlPr>
                      </m:sSupPr>
                      <m:e>
                        <m:r>
                          <a:rPr lang="en-US" sz="2400" b="0" i="1" smtClean="0">
                            <a:latin typeface="Cambria Math"/>
                          </a:rPr>
                          <m:t>𝑥</m:t>
                        </m:r>
                      </m:e>
                      <m:sup>
                        <m:r>
                          <a:rPr lang="en-US" sz="2400" b="0" i="1" smtClean="0">
                            <a:latin typeface="Cambria Math"/>
                          </a:rPr>
                          <m:t>𝑖</m:t>
                        </m:r>
                      </m:sup>
                    </m:sSup>
                  </m:oMath>
                </a14:m>
                <a:endParaRPr lang="en-US" sz="2400" dirty="0" smtClean="0"/>
              </a:p>
            </p:txBody>
          </p:sp>
        </mc:Choice>
        <mc:Fallback xmlns="">
          <p:sp>
            <p:nvSpPr>
              <p:cNvPr id="37" name="TextBox 36"/>
              <p:cNvSpPr txBox="1">
                <a:spLocks noRot="1" noChangeAspect="1" noMove="1" noResize="1" noEditPoints="1" noAdjustHandles="1" noChangeArrowheads="1" noChangeShapeType="1" noTextEdit="1"/>
              </p:cNvSpPr>
              <p:nvPr/>
            </p:nvSpPr>
            <p:spPr>
              <a:xfrm>
                <a:off x="5925694" y="6325372"/>
                <a:ext cx="3099278" cy="473591"/>
              </a:xfrm>
              <a:prstGeom prst="rect">
                <a:avLst/>
              </a:prstGeom>
              <a:blipFill rotWithShape="1">
                <a:blip r:embed="rId9"/>
                <a:stretch>
                  <a:fillRect l="-2953" t="-7792" b="-29870"/>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D3D5CB7C-9259-4864-B3F8-C889525AFFC5}" type="slidenum">
              <a:rPr lang="en-US" smtClean="0"/>
              <a:t>9</a:t>
            </a:fld>
            <a:endParaRPr lang="en-US"/>
          </a:p>
        </p:txBody>
      </p:sp>
    </p:spTree>
    <p:extLst>
      <p:ext uri="{BB962C8B-B14F-4D97-AF65-F5344CB8AC3E}">
        <p14:creationId xmlns:p14="http://schemas.microsoft.com/office/powerpoint/2010/main" val="2165227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1928</TotalTime>
  <Words>2924</Words>
  <Application>Microsoft Office PowerPoint</Application>
  <PresentationFormat>On-screen Show (4:3)</PresentationFormat>
  <Paragraphs>647</Paragraphs>
  <Slides>34</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Equation</vt:lpstr>
      <vt:lpstr>Liquidity Risk and U.S. Bank Lending at Home  and Abroad  Ricardo Correa, Linda Goldberg, and Tara Rice</vt:lpstr>
      <vt:lpstr>Motivation</vt:lpstr>
      <vt:lpstr>One approach: the International Banking Research Network</vt:lpstr>
      <vt:lpstr>Conceptual underpinnings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to US micro-banking data</vt:lpstr>
      <vt:lpstr>Regression Specification applied to US data on large banks</vt:lpstr>
      <vt:lpstr>The regression sample: Large U.S. Bank-holding Companies</vt:lpstr>
      <vt:lpstr>The regression sample: Large U.S. Bank-holding Companies</vt:lpstr>
      <vt:lpstr>US Domestic, Foreign, and Internal Lending, aggregates</vt:lpstr>
      <vt:lpstr>LIBOR – OIS Spread</vt:lpstr>
      <vt:lpstr>PowerPoint Presentation</vt:lpstr>
      <vt:lpstr>PowerPoint Presentation</vt:lpstr>
      <vt:lpstr>PowerPoint Presentation</vt:lpstr>
      <vt:lpstr>PowerPoint Presentation</vt:lpstr>
      <vt:lpstr>PowerPoint Presentation</vt:lpstr>
      <vt:lpstr>PowerPoint Presentation</vt:lpstr>
      <vt:lpstr>Conclusions on responses to liquidity risks (1)</vt:lpstr>
      <vt:lpstr>Conclusions on responses to liquidity risks (2)</vt:lpstr>
      <vt:lpstr>Thank you.</vt:lpstr>
      <vt:lpstr>Second Methodology</vt:lpstr>
    </vt:vector>
  </TitlesOfParts>
  <Company>Federal Reserve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Gupta, Arun</dc:creator>
  <cp:lastModifiedBy>Svjetlana</cp:lastModifiedBy>
  <cp:revision>39</cp:revision>
  <cp:lastPrinted>2014-04-15T19:29:37Z</cp:lastPrinted>
  <dcterms:created xsi:type="dcterms:W3CDTF">2014-04-09T20:05:23Z</dcterms:created>
  <dcterms:modified xsi:type="dcterms:W3CDTF">2014-06-11T05:48:41Z</dcterms:modified>
</cp:coreProperties>
</file>