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8" r:id="rId3"/>
    <p:sldId id="260" r:id="rId4"/>
    <p:sldId id="263" r:id="rId5"/>
    <p:sldId id="262" r:id="rId6"/>
    <p:sldId id="264" r:id="rId7"/>
    <p:sldId id="265" r:id="rId8"/>
    <p:sldId id="266" r:id="rId9"/>
    <p:sldId id="268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7" r:id="rId18"/>
    <p:sldId id="275" r:id="rId19"/>
    <p:sldId id="278" r:id="rId20"/>
    <p:sldId id="279" r:id="rId21"/>
    <p:sldId id="276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DDA241-4707-47BA-9F1E-7B1447C96445}" type="datetimeFigureOut">
              <a:rPr lang="en-GB" smtClean="0"/>
              <a:pPr/>
              <a:t>19/06/2012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1FD7619-49DA-42CC-8076-4DC25A02E6E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556792"/>
            <a:ext cx="7920880" cy="2160240"/>
          </a:xfrm>
        </p:spPr>
        <p:txBody>
          <a:bodyPr>
            <a:normAutofit/>
          </a:bodyPr>
          <a:lstStyle/>
          <a:p>
            <a:r>
              <a:rPr lang="hr-HR" dirty="0" smtClean="0"/>
              <a:t>Efficiency of public expenditure on education in Croatia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933056"/>
            <a:ext cx="6858000" cy="864096"/>
          </a:xfrm>
        </p:spPr>
        <p:txBody>
          <a:bodyPr>
            <a:normAutofit/>
          </a:bodyPr>
          <a:lstStyle/>
          <a:p>
            <a:r>
              <a:rPr lang="hr-HR" sz="3200" dirty="0" smtClean="0"/>
              <a:t>Petar Sopek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39752" y="5373216"/>
            <a:ext cx="4752528" cy="100811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YOUNG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ECONOMIST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’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S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SEMINAR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/>
            </a:r>
            <a:b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18</a:t>
            </a:r>
            <a:r>
              <a:rPr kumimoji="0" lang="hr-HR" sz="2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th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Dubrovnik Economic Conference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000" dirty="0" smtClean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Dubrovnik, 27 June 2012</a:t>
            </a:r>
            <a:endParaRPr kumimoji="0" lang="hr-H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15616" y="5413201"/>
            <a:ext cx="941075" cy="1040135"/>
          </a:xfrm>
          <a:prstGeom prst="rect">
            <a:avLst/>
          </a:prstGeom>
          <a:noFill/>
        </p:spPr>
      </p:pic>
      <p:pic>
        <p:nvPicPr>
          <p:cNvPr id="1027" name="Picture 3" descr="H:\IJF\Health &amp; Education\YES konferencija\Slike\D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301208"/>
            <a:ext cx="1286140" cy="126876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755576" y="5157192"/>
            <a:ext cx="7632848" cy="1484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87372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All points lying on the frontier are considered fully efficient, while points below the frontier are technically inefficient.</a:t>
            </a:r>
            <a:endParaRPr lang="hr-HR" sz="2000" dirty="0" smtClean="0"/>
          </a:p>
          <a:p>
            <a:r>
              <a:rPr lang="hr-HR" sz="2000" dirty="0" smtClean="0"/>
              <a:t>I</a:t>
            </a:r>
            <a:r>
              <a:rPr lang="en-GB" sz="2000" dirty="0" err="1" smtClean="0"/>
              <a:t>nefficiency</a:t>
            </a:r>
            <a:r>
              <a:rPr lang="en-GB" sz="2000" dirty="0" smtClean="0"/>
              <a:t> can be measured in two different ways</a:t>
            </a:r>
            <a:r>
              <a:rPr lang="hr-HR" sz="2000" dirty="0" smtClean="0"/>
              <a:t>:</a:t>
            </a:r>
            <a:r>
              <a:rPr lang="en-GB" sz="2000" dirty="0" smtClean="0"/>
              <a:t> </a:t>
            </a:r>
            <a:endParaRPr lang="hr-HR" sz="2000" dirty="0" smtClean="0"/>
          </a:p>
          <a:p>
            <a:pPr marL="754380" lvl="1" indent="-342900">
              <a:buFont typeface="+mj-lt"/>
              <a:buAutoNum type="arabicPeriod"/>
            </a:pPr>
            <a:r>
              <a:rPr lang="en-GB" sz="1800" b="1" dirty="0" smtClean="0">
                <a:solidFill>
                  <a:schemeClr val="tx2"/>
                </a:solidFill>
              </a:rPr>
              <a:t>Vertical distance </a:t>
            </a:r>
            <a:r>
              <a:rPr lang="en-GB" sz="1800" dirty="0" smtClean="0">
                <a:solidFill>
                  <a:schemeClr val="tx2"/>
                </a:solidFill>
              </a:rPr>
              <a:t>from any point to the frontier measures the degree of output inefficiency or the output level that could have been achieved if all input was applied in an efficient way. </a:t>
            </a:r>
            <a:endParaRPr lang="hr-HR" sz="1800" dirty="0" smtClean="0">
              <a:solidFill>
                <a:schemeClr val="tx2"/>
              </a:solidFill>
            </a:endParaRPr>
          </a:p>
          <a:p>
            <a:pPr marL="754380" lvl="1" indent="-342900">
              <a:buNone/>
            </a:pPr>
            <a:r>
              <a:rPr lang="hr-HR" sz="1800" dirty="0" smtClean="0">
                <a:solidFill>
                  <a:schemeClr val="tx2"/>
                </a:solidFill>
              </a:rPr>
              <a:t>	</a:t>
            </a:r>
            <a:r>
              <a:rPr lang="en-GB" sz="1800" dirty="0" smtClean="0">
                <a:solidFill>
                  <a:schemeClr val="tx2"/>
                </a:solidFill>
              </a:rPr>
              <a:t>This means that the same input allocated differently may produce higher output. </a:t>
            </a:r>
            <a:endParaRPr lang="hr-HR" sz="1800" dirty="0" smtClean="0">
              <a:solidFill>
                <a:schemeClr val="tx2"/>
              </a:solidFill>
            </a:endParaRPr>
          </a:p>
          <a:p>
            <a:pPr marL="754380" lvl="1" indent="-342900">
              <a:buFont typeface="+mj-lt"/>
              <a:buAutoNum type="arabicPeriod" startAt="2"/>
            </a:pPr>
            <a:r>
              <a:rPr lang="hr-HR" sz="1800" b="1" dirty="0" smtClean="0">
                <a:solidFill>
                  <a:schemeClr val="tx2"/>
                </a:solidFill>
              </a:rPr>
              <a:t>H</a:t>
            </a:r>
            <a:r>
              <a:rPr lang="en-GB" sz="1800" b="1" dirty="0" err="1" smtClean="0">
                <a:solidFill>
                  <a:schemeClr val="tx2"/>
                </a:solidFill>
              </a:rPr>
              <a:t>orizontal</a:t>
            </a:r>
            <a:r>
              <a:rPr lang="en-GB" sz="1800" b="1" dirty="0" smtClean="0">
                <a:solidFill>
                  <a:schemeClr val="tx2"/>
                </a:solidFill>
              </a:rPr>
              <a:t> distance </a:t>
            </a:r>
            <a:r>
              <a:rPr lang="en-GB" sz="1800" dirty="0" smtClean="0">
                <a:solidFill>
                  <a:schemeClr val="tx2"/>
                </a:solidFill>
              </a:rPr>
              <a:t>from any point to the frontier measures the degree of input inefficiency or the input level that was wasted by inefficient allocation</a:t>
            </a:r>
            <a:r>
              <a:rPr lang="hr-HR" sz="1800" dirty="0" smtClean="0">
                <a:solidFill>
                  <a:schemeClr val="tx2"/>
                </a:solidFill>
              </a:rPr>
              <a:t>.</a:t>
            </a:r>
          </a:p>
          <a:p>
            <a:endParaRPr lang="hr-HR" sz="2000" dirty="0" smtClean="0"/>
          </a:p>
          <a:p>
            <a:r>
              <a:rPr lang="en-GB" sz="2000" dirty="0" smtClean="0"/>
              <a:t>If there are no such </a:t>
            </a:r>
            <a:r>
              <a:rPr lang="hr-HR" sz="2000" dirty="0" smtClean="0"/>
              <a:t>decision making unit</a:t>
            </a:r>
            <a:r>
              <a:rPr lang="en-GB" sz="2000" dirty="0" smtClean="0"/>
              <a:t>s </a:t>
            </a:r>
            <a:r>
              <a:rPr lang="hr-HR" sz="2000" dirty="0" smtClean="0"/>
              <a:t>(DMU) </a:t>
            </a:r>
            <a:r>
              <a:rPr lang="en-GB" sz="2000" dirty="0" smtClean="0"/>
              <a:t>that may be considered more efficient than the </a:t>
            </a:r>
            <a:r>
              <a:rPr lang="hr-HR" sz="2000" i="1" dirty="0" smtClean="0"/>
              <a:t>i</a:t>
            </a:r>
            <a:r>
              <a:rPr lang="en-GB" sz="2000" dirty="0" smtClean="0"/>
              <a:t>-</a:t>
            </a:r>
            <a:r>
              <a:rPr lang="en-GB" sz="2000" dirty="0" err="1" smtClean="0"/>
              <a:t>th</a:t>
            </a:r>
            <a:r>
              <a:rPr lang="en-GB" sz="2000" dirty="0" smtClean="0"/>
              <a:t> DMU, then unit input and output efficiency score is to be assigned to the </a:t>
            </a:r>
            <a:r>
              <a:rPr lang="hr-HR" sz="2000" i="1" dirty="0" smtClean="0"/>
              <a:t>i</a:t>
            </a:r>
            <a:r>
              <a:rPr lang="en-GB" sz="2000" dirty="0" smtClean="0"/>
              <a:t>-</a:t>
            </a:r>
            <a:r>
              <a:rPr lang="en-GB" sz="2000" dirty="0" err="1" smtClean="0"/>
              <a:t>th</a:t>
            </a:r>
            <a:r>
              <a:rPr lang="en-GB" sz="2000" dirty="0" smtClean="0"/>
              <a:t> DMU.</a:t>
            </a:r>
            <a:r>
              <a:rPr lang="hr-HR" sz="2000" dirty="0" smtClean="0"/>
              <a:t> In this case, </a:t>
            </a:r>
            <a:r>
              <a:rPr lang="hr-HR" sz="2000" i="1" dirty="0" smtClean="0"/>
              <a:t>i</a:t>
            </a:r>
            <a:r>
              <a:rPr lang="hr-HR" sz="2000" dirty="0" smtClean="0"/>
              <a:t>-th DMU is lying on the frontier. </a:t>
            </a:r>
          </a:p>
          <a:p>
            <a:r>
              <a:rPr lang="hr-HR" sz="2000" dirty="0" smtClean="0"/>
              <a:t>Otherwise, </a:t>
            </a:r>
            <a:r>
              <a:rPr lang="en-GB" sz="2000" dirty="0" smtClean="0"/>
              <a:t>the decision unit is inefficient and placed inside the frontier</a:t>
            </a:r>
            <a:r>
              <a:rPr lang="hr-HR" sz="2000" dirty="0" smtClean="0"/>
              <a:t>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FDH and DEA framework (3)</a:t>
            </a:r>
            <a:br>
              <a:rPr lang="hr-HR" sz="4400" dirty="0" smtClean="0"/>
            </a:br>
            <a:r>
              <a:rPr lang="hr-HR" sz="2200" dirty="0" smtClean="0"/>
              <a:t>Efficiency and frontiers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87372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For </a:t>
            </a:r>
            <a:r>
              <a:rPr lang="hr-HR" sz="2000" i="1" dirty="0" smtClean="0"/>
              <a:t>i</a:t>
            </a:r>
            <a:r>
              <a:rPr lang="en-GB" sz="2000" dirty="0" smtClean="0"/>
              <a:t>-</a:t>
            </a:r>
            <a:r>
              <a:rPr lang="en-GB" sz="2000" dirty="0" err="1" smtClean="0"/>
              <a:t>th</a:t>
            </a:r>
            <a:r>
              <a:rPr lang="en-GB" sz="2000" dirty="0" smtClean="0"/>
              <a:t> DMU in</a:t>
            </a:r>
            <a:r>
              <a:rPr lang="hr-HR" sz="2000" dirty="0" smtClean="0"/>
              <a:t> </a:t>
            </a:r>
            <a:r>
              <a:rPr lang="en-GB" sz="2000" dirty="0" smtClean="0"/>
              <a:t>FDH model, all production plans that are more efficient are to be selected, i.e. the ones that produce more of each output with less of each input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If </a:t>
            </a:r>
            <a:r>
              <a:rPr lang="en-GB" sz="2000" dirty="0" smtClean="0"/>
              <a:t>there are no such </a:t>
            </a:r>
            <a:r>
              <a:rPr lang="en-GB" sz="2000" dirty="0" err="1" smtClean="0"/>
              <a:t>DMUs</a:t>
            </a:r>
            <a:r>
              <a:rPr lang="en-GB" sz="2000" dirty="0" smtClean="0"/>
              <a:t> that may be considered more efficient than the </a:t>
            </a:r>
            <a:r>
              <a:rPr lang="hr-HR" sz="2000" i="1" dirty="0" smtClean="0"/>
              <a:t>i</a:t>
            </a:r>
            <a:r>
              <a:rPr lang="en-GB" sz="2000" dirty="0" smtClean="0"/>
              <a:t>-</a:t>
            </a:r>
            <a:r>
              <a:rPr lang="en-GB" sz="2000" dirty="0" err="1" smtClean="0"/>
              <a:t>th</a:t>
            </a:r>
            <a:r>
              <a:rPr lang="en-GB" sz="2000" dirty="0" smtClean="0"/>
              <a:t> DMU, then </a:t>
            </a:r>
            <a:r>
              <a:rPr lang="hr-HR" sz="2000" i="1" dirty="0" smtClean="0"/>
              <a:t>i</a:t>
            </a:r>
            <a:r>
              <a:rPr lang="en-GB" sz="2000" dirty="0" smtClean="0"/>
              <a:t>-</a:t>
            </a:r>
            <a:r>
              <a:rPr lang="en-GB" sz="2000" dirty="0" err="1" smtClean="0"/>
              <a:t>th</a:t>
            </a:r>
            <a:r>
              <a:rPr lang="en-GB" sz="2000" dirty="0" smtClean="0"/>
              <a:t> DMU</a:t>
            </a:r>
            <a:r>
              <a:rPr lang="hr-HR" sz="2000" dirty="0" smtClean="0"/>
              <a:t> has </a:t>
            </a:r>
            <a:r>
              <a:rPr lang="en-GB" sz="2000" dirty="0" smtClean="0"/>
              <a:t>assigned</a:t>
            </a:r>
            <a:r>
              <a:rPr lang="hr-HR" sz="2000" dirty="0" smtClean="0"/>
              <a:t> </a:t>
            </a:r>
            <a:r>
              <a:rPr lang="en-GB" sz="2000" dirty="0" smtClean="0"/>
              <a:t>unit input and output efficiency score</a:t>
            </a:r>
            <a:r>
              <a:rPr lang="hr-HR" sz="2000" dirty="0" smtClean="0"/>
              <a:t>.</a:t>
            </a:r>
          </a:p>
          <a:p>
            <a:endParaRPr lang="hr-HR" sz="2000" dirty="0" smtClean="0"/>
          </a:p>
          <a:p>
            <a:r>
              <a:rPr lang="en-GB" sz="2000" dirty="0" smtClean="0"/>
              <a:t>If DMU </a:t>
            </a:r>
            <a:r>
              <a:rPr lang="hr-HR" sz="2000" i="1" dirty="0" smtClean="0"/>
              <a:t>i</a:t>
            </a:r>
            <a:r>
              <a:rPr lang="en-GB" sz="2000" i="1" dirty="0" smtClean="0"/>
              <a:t> </a:t>
            </a:r>
            <a:r>
              <a:rPr lang="en-GB" sz="2000" dirty="0" smtClean="0"/>
              <a:t>is not efficient, its FDH input efficiency score is equal to:</a:t>
            </a:r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pPr>
              <a:buNone/>
            </a:pPr>
            <a:endParaRPr lang="hr-HR" sz="2000" dirty="0" smtClean="0"/>
          </a:p>
          <a:p>
            <a:r>
              <a:rPr lang="en-GB" sz="2000" dirty="0" smtClean="0"/>
              <a:t>FDH output efficiency score is calculated in a similar way and is equal to</a:t>
            </a:r>
            <a:r>
              <a:rPr lang="hr-HR" sz="2000" dirty="0" smtClean="0"/>
              <a:t>: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FDH and DEA framework (4)</a:t>
            </a:r>
            <a:br>
              <a:rPr lang="hr-HR" sz="4400" dirty="0" smtClean="0"/>
            </a:br>
            <a:r>
              <a:rPr lang="hr-HR" sz="2200" dirty="0" smtClean="0"/>
              <a:t>Efficiency determination - FDH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077072"/>
            <a:ext cx="3190875" cy="723900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5445224"/>
            <a:ext cx="3200400" cy="723900"/>
          </a:xfrm>
          <a:prstGeom prst="rect">
            <a:avLst/>
          </a:prstGeom>
          <a:noFill/>
        </p:spPr>
      </p:pic>
      <p:sp>
        <p:nvSpPr>
          <p:cNvPr id="21" name="Content Placeholder 2"/>
          <p:cNvSpPr txBox="1">
            <a:spLocks/>
          </p:cNvSpPr>
          <p:nvPr/>
        </p:nvSpPr>
        <p:spPr>
          <a:xfrm>
            <a:off x="5580112" y="4293096"/>
            <a:ext cx="3240360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52425" lvl="0" indent="-255588">
              <a:spcBef>
                <a:spcPts val="300"/>
              </a:spcBef>
              <a:buClr>
                <a:schemeClr val="accent3"/>
              </a:buClr>
            </a:pPr>
            <a:r>
              <a:rPr kumimoji="0" lang="hr-HR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- </a:t>
            </a:r>
            <a:r>
              <a:rPr kumimoji="0" lang="hr-HR" sz="105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 </a:t>
            </a:r>
            <a:r>
              <a:rPr lang="en-GB" sz="1050" dirty="0" smtClean="0"/>
              <a:t>production </a:t>
            </a:r>
            <a:r>
              <a:rPr lang="en-GB" sz="1050" dirty="0"/>
              <a:t>plans that are more efficient than production plan </a:t>
            </a:r>
            <a:r>
              <a:rPr kumimoji="0" lang="hr-HR" sz="105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0" lang="hr-HR" sz="10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64784" y="4279448"/>
            <a:ext cx="704850" cy="23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87372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For </a:t>
            </a:r>
            <a:r>
              <a:rPr lang="hr-HR" sz="2000" dirty="0" smtClean="0"/>
              <a:t>some </a:t>
            </a:r>
            <a:r>
              <a:rPr lang="hr-HR" sz="2000" i="1" dirty="0" smtClean="0"/>
              <a:t>i</a:t>
            </a:r>
            <a:r>
              <a:rPr lang="hr-HR" sz="2000" dirty="0" smtClean="0"/>
              <a:t>-th </a:t>
            </a:r>
            <a:r>
              <a:rPr lang="en-GB" sz="2000" dirty="0" smtClean="0"/>
              <a:t>DMU in DEA model, </a:t>
            </a:r>
            <a:r>
              <a:rPr lang="hr-HR" sz="2000" i="1" dirty="0" smtClean="0"/>
              <a:t>y</a:t>
            </a:r>
            <a:r>
              <a:rPr lang="hr-HR" sz="2000" i="1" baseline="-25000" dirty="0" smtClean="0"/>
              <a:t>i</a:t>
            </a:r>
            <a:r>
              <a:rPr lang="en-GB" sz="2000" i="1" dirty="0" smtClean="0"/>
              <a:t> </a:t>
            </a:r>
            <a:r>
              <a:rPr lang="hr-HR" sz="2000" i="1" dirty="0" smtClean="0"/>
              <a:t> </a:t>
            </a:r>
            <a:r>
              <a:rPr lang="en-GB" sz="2000" dirty="0" smtClean="0"/>
              <a:t>is the output column vector and </a:t>
            </a:r>
            <a:r>
              <a:rPr lang="hr-HR" sz="2000" i="1" dirty="0" smtClean="0"/>
              <a:t>x</a:t>
            </a:r>
            <a:r>
              <a:rPr lang="hr-HR" sz="2000" i="1" baseline="-25000" dirty="0" smtClean="0"/>
              <a:t>i</a:t>
            </a:r>
            <a:r>
              <a:rPr lang="en-GB" sz="2000" i="1" dirty="0" smtClean="0"/>
              <a:t> </a:t>
            </a:r>
            <a:r>
              <a:rPr lang="hr-HR" sz="2000" i="1" dirty="0" smtClean="0"/>
              <a:t> </a:t>
            </a:r>
            <a:r>
              <a:rPr lang="en-GB" sz="2000" dirty="0" smtClean="0"/>
              <a:t>is the column vector of the inputs.</a:t>
            </a:r>
            <a:endParaRPr lang="hr-HR" sz="2000" dirty="0" smtClean="0"/>
          </a:p>
          <a:p>
            <a:r>
              <a:rPr lang="en-GB" sz="2000" dirty="0" smtClean="0"/>
              <a:t>There has to be defined </a:t>
            </a:r>
            <a:r>
              <a:rPr lang="hr-HR" sz="2000" i="1" dirty="0" smtClean="0"/>
              <a:t>X</a:t>
            </a:r>
            <a:r>
              <a:rPr lang="en-GB" sz="2000" i="1" dirty="0" smtClean="0"/>
              <a:t> </a:t>
            </a:r>
            <a:r>
              <a:rPr lang="en-GB" sz="2000" dirty="0" smtClean="0"/>
              <a:t>as the </a:t>
            </a:r>
            <a:r>
              <a:rPr lang="hr-HR" sz="2000" i="1" dirty="0" smtClean="0"/>
              <a:t>p</a:t>
            </a:r>
            <a:r>
              <a:rPr lang="hr-HR" sz="2000" dirty="0" smtClean="0"/>
              <a:t>×</a:t>
            </a:r>
            <a:r>
              <a:rPr lang="hr-HR" sz="2000" i="1" dirty="0" smtClean="0"/>
              <a:t>n</a:t>
            </a:r>
            <a:r>
              <a:rPr lang="en-GB" sz="2000" dirty="0" smtClean="0"/>
              <a:t> input matrix and </a:t>
            </a:r>
            <a:r>
              <a:rPr lang="hr-HR" sz="2000" i="1" dirty="0" smtClean="0"/>
              <a:t>Y</a:t>
            </a:r>
            <a:r>
              <a:rPr lang="en-GB" sz="2000" i="1" dirty="0" smtClean="0"/>
              <a:t> </a:t>
            </a:r>
            <a:r>
              <a:rPr lang="en-GB" sz="2000" dirty="0" smtClean="0"/>
              <a:t>as the </a:t>
            </a:r>
            <a:r>
              <a:rPr lang="hr-HR" sz="2000" i="1" dirty="0" smtClean="0"/>
              <a:t>q</a:t>
            </a:r>
            <a:r>
              <a:rPr lang="hr-HR" sz="2000" dirty="0" smtClean="0"/>
              <a:t>×</a:t>
            </a:r>
            <a:r>
              <a:rPr lang="hr-HR" sz="2000" i="1" dirty="0" smtClean="0"/>
              <a:t>n</a:t>
            </a:r>
            <a:r>
              <a:rPr lang="en-GB" sz="2000" dirty="0" smtClean="0"/>
              <a:t> output matrix.</a:t>
            </a:r>
            <a:endParaRPr lang="hr-HR" sz="2000" dirty="0" smtClean="0"/>
          </a:p>
          <a:p>
            <a:r>
              <a:rPr lang="en-GB" sz="2000" dirty="0" smtClean="0"/>
              <a:t>DEA model is specified with the following mathematical programming problem</a:t>
            </a:r>
            <a:r>
              <a:rPr lang="hr-HR" sz="2000" dirty="0" smtClean="0"/>
              <a:t>s: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FDH and DEA framework (5)</a:t>
            </a:r>
            <a:br>
              <a:rPr lang="hr-HR" sz="4400" dirty="0" smtClean="0"/>
            </a:br>
            <a:r>
              <a:rPr lang="hr-HR" sz="2200" dirty="0" smtClean="0"/>
              <a:t>Efficiency determination - DEA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4198962"/>
            <a:ext cx="1524000" cy="666750"/>
          </a:xfrm>
          <a:prstGeom prst="rect">
            <a:avLst/>
          </a:prstGeom>
          <a:noFill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4865712"/>
            <a:ext cx="2505075" cy="342900"/>
          </a:xfrm>
          <a:prstGeom prst="rect">
            <a:avLst/>
          </a:prstGeom>
          <a:noFill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5208612"/>
            <a:ext cx="2181225" cy="342900"/>
          </a:xfrm>
          <a:prstGeom prst="rect">
            <a:avLst/>
          </a:prstGeom>
          <a:noFill/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5551512"/>
            <a:ext cx="1743075" cy="342900"/>
          </a:xfrm>
          <a:prstGeom prst="rect">
            <a:avLst/>
          </a:prstGeom>
          <a:noFill/>
        </p:spPr>
      </p:pic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5894412"/>
            <a:ext cx="1504950" cy="342900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40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348518"/>
            <a:ext cx="1495425" cy="476250"/>
          </a:xfrm>
          <a:prstGeom prst="rect">
            <a:avLst/>
          </a:prstGeom>
          <a:noFill/>
        </p:spPr>
      </p:pic>
      <p:pic>
        <p:nvPicPr>
          <p:cNvPr id="26639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824768"/>
            <a:ext cx="2324100" cy="342900"/>
          </a:xfrm>
          <a:prstGeom prst="rect">
            <a:avLst/>
          </a:prstGeom>
          <a:noFill/>
        </p:spPr>
      </p:pic>
      <p:pic>
        <p:nvPicPr>
          <p:cNvPr id="26638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5167668"/>
            <a:ext cx="2333625" cy="342900"/>
          </a:xfrm>
          <a:prstGeom prst="rect">
            <a:avLst/>
          </a:prstGeom>
          <a:noFill/>
        </p:spPr>
      </p:pic>
      <p:pic>
        <p:nvPicPr>
          <p:cNvPr id="26637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5510568"/>
            <a:ext cx="1743075" cy="342900"/>
          </a:xfrm>
          <a:prstGeom prst="rect">
            <a:avLst/>
          </a:prstGeom>
          <a:noFill/>
        </p:spPr>
      </p:pic>
      <p:pic>
        <p:nvPicPr>
          <p:cNvPr id="26636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5853468"/>
            <a:ext cx="1504950" cy="342900"/>
          </a:xfrm>
          <a:prstGeom prst="rect">
            <a:avLst/>
          </a:prstGeom>
          <a:noFill/>
        </p:spPr>
      </p:pic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251520" y="3807304"/>
            <a:ext cx="2375248" cy="4137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hr-HR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Input-oriented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3347864" y="3789040"/>
            <a:ext cx="2375248" cy="4137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hr-HR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Output-oriented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6624736" y="4437112"/>
            <a:ext cx="2519264" cy="1282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52425" lvl="0" indent="-255588">
              <a:spcBef>
                <a:spcPts val="300"/>
              </a:spcBef>
              <a:buClr>
                <a:schemeClr val="accent3"/>
              </a:buClr>
            </a:pPr>
            <a:r>
              <a:rPr kumimoji="0" lang="hr-H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l-G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</a:t>
            </a:r>
            <a:r>
              <a:rPr kumimoji="0" lang="hr-H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hr-HR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</a:t>
            </a:r>
            <a:r>
              <a:rPr lang="en-GB" sz="1400" dirty="0" smtClean="0"/>
              <a:t>-dimensional </a:t>
            </a:r>
            <a:r>
              <a:rPr lang="en-GB" sz="1400" dirty="0"/>
              <a:t>vector of constants </a:t>
            </a:r>
            <a:endParaRPr lang="hr-HR" sz="1400" dirty="0" smtClean="0"/>
          </a:p>
          <a:p>
            <a:pPr marL="352425" lvl="0" indent="-255588">
              <a:spcBef>
                <a:spcPts val="300"/>
              </a:spcBef>
              <a:buClr>
                <a:schemeClr val="accent3"/>
              </a:buClr>
            </a:pPr>
            <a:r>
              <a:rPr kumimoji="0" lang="hr-HR" sz="14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GB" sz="1400" dirty="0"/>
              <a:t> </a:t>
            </a:r>
            <a:r>
              <a:rPr lang="el-GR" sz="1400" dirty="0" smtClean="0"/>
              <a:t>І</a:t>
            </a:r>
            <a:r>
              <a:rPr lang="hr-HR" sz="1400" baseline="-25000" dirty="0" smtClean="0"/>
              <a:t>n</a:t>
            </a:r>
            <a:r>
              <a:rPr lang="hr-HR" sz="1400" dirty="0" smtClean="0"/>
              <a:t> -</a:t>
            </a:r>
            <a:r>
              <a:rPr lang="en-GB" sz="1400" dirty="0" smtClean="0"/>
              <a:t> </a:t>
            </a:r>
            <a:r>
              <a:rPr lang="hr-HR" sz="1400" i="1" dirty="0" smtClean="0"/>
              <a:t>n</a:t>
            </a:r>
            <a:r>
              <a:rPr lang="en-GB" sz="1400" dirty="0"/>
              <a:t>-dimensional vector of ones</a:t>
            </a:r>
            <a:endParaRPr lang="hr-HR" sz="1400" dirty="0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6649" name="Picture 2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56784" y="5503584"/>
            <a:ext cx="876300" cy="276225"/>
          </a:xfrm>
          <a:prstGeom prst="rect">
            <a:avLst/>
          </a:prstGeom>
          <a:noFill/>
        </p:spPr>
      </p:pic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6651" name="Picture 2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56784" y="5863624"/>
            <a:ext cx="962025" cy="276225"/>
          </a:xfrm>
          <a:prstGeom prst="rect">
            <a:avLst/>
          </a:prstGeom>
          <a:noFill/>
        </p:spPr>
      </p:pic>
      <p:sp>
        <p:nvSpPr>
          <p:cNvPr id="51" name="Content Placeholder 2"/>
          <p:cNvSpPr txBox="1">
            <a:spLocks/>
          </p:cNvSpPr>
          <p:nvPr/>
        </p:nvSpPr>
        <p:spPr>
          <a:xfrm>
            <a:off x="6841776" y="4005064"/>
            <a:ext cx="2375248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hr-HR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hr-HR" sz="2000" b="1" dirty="0" smtClean="0"/>
              <a:t>Input efficiency: </a:t>
            </a:r>
            <a:r>
              <a:rPr lang="en-GB" sz="2000" dirty="0" smtClean="0"/>
              <a:t>Croatia might be able to achieve the same level of performance using only 47.2 percent of GDP expenditure on education it was using</a:t>
            </a:r>
            <a:r>
              <a:rPr lang="hr-HR" sz="2000" dirty="0" smtClean="0"/>
              <a:t>; A</a:t>
            </a:r>
            <a:r>
              <a:rPr lang="en-GB" sz="2000" dirty="0" smtClean="0"/>
              <a:t> waste of input resources of around 53.8 percent. </a:t>
            </a:r>
            <a:endParaRPr lang="hr-HR" sz="2000" dirty="0" smtClean="0"/>
          </a:p>
          <a:p>
            <a:r>
              <a:rPr lang="hr-HR" sz="2000" b="1" dirty="0" smtClean="0"/>
              <a:t>O</a:t>
            </a:r>
            <a:r>
              <a:rPr lang="en-GB" sz="2000" b="1" dirty="0" err="1" smtClean="0"/>
              <a:t>utput</a:t>
            </a:r>
            <a:r>
              <a:rPr lang="en-GB" sz="2000" b="1" dirty="0" smtClean="0"/>
              <a:t> efficiency</a:t>
            </a:r>
            <a:r>
              <a:rPr lang="hr-HR" sz="2000" b="1" dirty="0" smtClean="0"/>
              <a:t>:</a:t>
            </a:r>
            <a:r>
              <a:rPr lang="en-GB" sz="2000" b="1" dirty="0" smtClean="0"/>
              <a:t> </a:t>
            </a:r>
            <a:r>
              <a:rPr lang="en-GB" sz="2000" dirty="0" smtClean="0"/>
              <a:t>Croatia reach</a:t>
            </a:r>
            <a:r>
              <a:rPr lang="hr-HR" sz="2000" dirty="0" smtClean="0"/>
              <a:t>ed</a:t>
            </a:r>
            <a:r>
              <a:rPr lang="en-GB" sz="2000" dirty="0" smtClean="0"/>
              <a:t> 89.5% </a:t>
            </a:r>
            <a:r>
              <a:rPr lang="hr-HR" sz="2000" dirty="0" smtClean="0"/>
              <a:t>(</a:t>
            </a:r>
            <a:r>
              <a:rPr lang="en-GB" sz="2000" dirty="0" smtClean="0"/>
              <a:t>FDH</a:t>
            </a:r>
            <a:r>
              <a:rPr lang="hr-HR" sz="2000" dirty="0" smtClean="0"/>
              <a:t>)</a:t>
            </a:r>
            <a:r>
              <a:rPr lang="en-GB" sz="2000" dirty="0" smtClean="0"/>
              <a:t> and 88.9% </a:t>
            </a:r>
            <a:r>
              <a:rPr lang="hr-HR" sz="2000" dirty="0" smtClean="0"/>
              <a:t>(</a:t>
            </a:r>
            <a:r>
              <a:rPr lang="en-GB" sz="2000" dirty="0" smtClean="0"/>
              <a:t>DEA</a:t>
            </a:r>
            <a:r>
              <a:rPr lang="hr-HR" sz="2000" dirty="0" smtClean="0"/>
              <a:t>)</a:t>
            </a:r>
            <a:r>
              <a:rPr lang="en-GB" sz="2000" dirty="0" smtClean="0"/>
              <a:t> of efficient PISA score</a:t>
            </a:r>
            <a:r>
              <a:rPr lang="hr-HR" sz="2000" dirty="0" smtClean="0"/>
              <a:t>; U</a:t>
            </a:r>
            <a:r>
              <a:rPr lang="en-GB" sz="2000" dirty="0" err="1" smtClean="0"/>
              <a:t>nused</a:t>
            </a:r>
            <a:r>
              <a:rPr lang="en-GB" sz="2000" dirty="0" smtClean="0"/>
              <a:t> output of 10.5% in FDH, i.e. 11.1% in DEA</a:t>
            </a:r>
            <a:r>
              <a:rPr lang="hr-HR" sz="2000" dirty="0" smtClean="0"/>
              <a:t>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en-GB" sz="4400" dirty="0" smtClean="0"/>
              <a:t>Analysis of efficiency </a:t>
            </a:r>
            <a:r>
              <a:rPr lang="hr-HR" sz="4400" dirty="0" smtClean="0"/>
              <a:t>(1)</a:t>
            </a:r>
            <a:br>
              <a:rPr lang="hr-HR" sz="4400" dirty="0" smtClean="0"/>
            </a:br>
            <a:r>
              <a:rPr lang="hr-HR" sz="2200" dirty="0" smtClean="0"/>
              <a:t>P</a:t>
            </a:r>
            <a:r>
              <a:rPr lang="en-GB" sz="2200" dirty="0" err="1" smtClean="0"/>
              <a:t>ublic</a:t>
            </a:r>
            <a:r>
              <a:rPr lang="en-GB" sz="2200" dirty="0" smtClean="0"/>
              <a:t> expenditure on education</a:t>
            </a:r>
            <a:r>
              <a:rPr lang="hr-HR" sz="2200" dirty="0" smtClean="0"/>
              <a:t> (% GDP) and average PISA score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3429000"/>
            <a:ext cx="6408712" cy="308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Content Placeholder 2"/>
          <p:cNvSpPr txBox="1">
            <a:spLocks/>
          </p:cNvSpPr>
          <p:nvPr/>
        </p:nvSpPr>
        <p:spPr>
          <a:xfrm>
            <a:off x="7020272" y="3933056"/>
            <a:ext cx="2065368" cy="208823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GB" sz="2000" dirty="0" smtClean="0"/>
              <a:t>Croatia</a:t>
            </a:r>
            <a:r>
              <a:rPr lang="hr-HR" sz="2000" dirty="0" smtClean="0"/>
              <a:t>n </a:t>
            </a:r>
            <a:r>
              <a:rPr lang="en-GB" sz="2000" dirty="0" smtClean="0"/>
              <a:t>rank</a:t>
            </a:r>
            <a:r>
              <a:rPr lang="hr-HR" sz="2000" dirty="0" smtClean="0"/>
              <a:t>ings:</a:t>
            </a:r>
            <a:r>
              <a:rPr lang="en-GB" sz="2000" dirty="0" smtClean="0"/>
              <a:t> </a:t>
            </a:r>
            <a:endParaRPr lang="hr-HR" sz="200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2000" dirty="0"/>
              <a:t>	</a:t>
            </a:r>
            <a:r>
              <a:rPr lang="en-GB" sz="1600" dirty="0" smtClean="0"/>
              <a:t>9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</a:t>
            </a:r>
            <a:r>
              <a:rPr lang="en-GB" sz="1600" dirty="0"/>
              <a:t>in FDH </a:t>
            </a:r>
            <a:r>
              <a:rPr lang="hr-HR" sz="1600" dirty="0" smtClean="0"/>
              <a:t>input</a:t>
            </a:r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1600" dirty="0"/>
              <a:t>	</a:t>
            </a:r>
            <a:r>
              <a:rPr lang="en-GB" sz="1600" dirty="0" smtClean="0"/>
              <a:t>8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</a:t>
            </a:r>
            <a:r>
              <a:rPr lang="en-GB" sz="1600" dirty="0"/>
              <a:t>in DEA </a:t>
            </a:r>
            <a:r>
              <a:rPr lang="en-GB" sz="1600" dirty="0" smtClean="0"/>
              <a:t>input </a:t>
            </a:r>
            <a:endParaRPr lang="hr-HR" sz="160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1600" dirty="0"/>
              <a:t>	</a:t>
            </a:r>
            <a:r>
              <a:rPr lang="en-GB" sz="1600" dirty="0" smtClean="0"/>
              <a:t>29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</a:t>
            </a:r>
            <a:r>
              <a:rPr lang="en-GB" sz="1600" dirty="0"/>
              <a:t>in FDH </a:t>
            </a:r>
            <a:r>
              <a:rPr lang="hr-HR" sz="1600" dirty="0" smtClean="0"/>
              <a:t>and</a:t>
            </a:r>
            <a:r>
              <a:rPr lang="en-GB" sz="1600" dirty="0" smtClean="0"/>
              <a:t> DEA</a:t>
            </a:r>
            <a:r>
              <a:rPr lang="hr-HR" sz="1600" dirty="0" smtClean="0"/>
              <a:t> </a:t>
            </a:r>
            <a:r>
              <a:rPr lang="en-GB" sz="1600" dirty="0" smtClean="0"/>
              <a:t>output</a:t>
            </a:r>
            <a:endParaRPr kumimoji="0" lang="hr-H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7020272" y="4437112"/>
            <a:ext cx="288032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107504" y="6453336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hr-HR" sz="1200" dirty="0" smtClean="0"/>
              <a:t>author based on Eurostat and OECD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hr-HR" sz="2000" b="1" dirty="0" smtClean="0"/>
              <a:t>Input efficiency: </a:t>
            </a:r>
            <a:r>
              <a:rPr lang="hr-HR" sz="2000" dirty="0" smtClean="0"/>
              <a:t>Croatian</a:t>
            </a:r>
            <a:r>
              <a:rPr lang="en-GB" sz="2000" dirty="0" smtClean="0"/>
              <a:t> </a:t>
            </a:r>
            <a:r>
              <a:rPr lang="hr-HR" sz="2000" dirty="0" smtClean="0"/>
              <a:t>efficiency score </a:t>
            </a:r>
            <a:r>
              <a:rPr lang="en-GB" sz="2000" dirty="0" smtClean="0"/>
              <a:t>is around 0.815 </a:t>
            </a:r>
            <a:r>
              <a:rPr lang="hr-HR" sz="2000" dirty="0" smtClean="0"/>
              <a:t>in FDH </a:t>
            </a:r>
            <a:r>
              <a:rPr lang="en-GB" sz="2000" dirty="0" smtClean="0"/>
              <a:t>and 0.541 in DEA, which means that a waste of input resources amounts to 18.5% and 45.9% respectively. </a:t>
            </a:r>
            <a:endParaRPr lang="hr-HR" sz="2000" dirty="0" smtClean="0"/>
          </a:p>
          <a:p>
            <a:r>
              <a:rPr lang="hr-HR" sz="2000" b="1" dirty="0" smtClean="0"/>
              <a:t>O</a:t>
            </a:r>
            <a:r>
              <a:rPr lang="en-GB" sz="2000" b="1" dirty="0" err="1" smtClean="0"/>
              <a:t>utput</a:t>
            </a:r>
            <a:r>
              <a:rPr lang="en-GB" sz="2000" b="1" dirty="0" smtClean="0"/>
              <a:t> efficiency</a:t>
            </a:r>
            <a:r>
              <a:rPr lang="hr-HR" sz="2000" b="1" dirty="0" smtClean="0"/>
              <a:t>:</a:t>
            </a:r>
            <a:r>
              <a:rPr lang="en-GB" sz="2000" b="1" dirty="0" smtClean="0"/>
              <a:t> </a:t>
            </a:r>
            <a:r>
              <a:rPr lang="en-GB" sz="2000" dirty="0" smtClean="0"/>
              <a:t>Croatia reach</a:t>
            </a:r>
            <a:r>
              <a:rPr lang="hr-HR" sz="2000" dirty="0" smtClean="0"/>
              <a:t>ed</a:t>
            </a:r>
            <a:r>
              <a:rPr lang="en-GB" sz="2000" dirty="0" smtClean="0"/>
              <a:t> 9</a:t>
            </a:r>
            <a:r>
              <a:rPr lang="hr-HR" sz="2000" dirty="0" smtClean="0"/>
              <a:t>2</a:t>
            </a:r>
            <a:r>
              <a:rPr lang="en-GB" sz="2000" dirty="0" smtClean="0"/>
              <a:t>.</a:t>
            </a:r>
            <a:r>
              <a:rPr lang="hr-HR" sz="2000" dirty="0" smtClean="0"/>
              <a:t>3</a:t>
            </a:r>
            <a:r>
              <a:rPr lang="en-GB" sz="2000" dirty="0" smtClean="0"/>
              <a:t>% </a:t>
            </a:r>
            <a:r>
              <a:rPr lang="hr-HR" sz="2000" dirty="0" smtClean="0"/>
              <a:t>(</a:t>
            </a:r>
            <a:r>
              <a:rPr lang="en-GB" sz="2000" dirty="0" smtClean="0"/>
              <a:t>FDH</a:t>
            </a:r>
            <a:r>
              <a:rPr lang="hr-HR" sz="2000" dirty="0" smtClean="0"/>
              <a:t>)</a:t>
            </a:r>
            <a:r>
              <a:rPr lang="en-GB" sz="2000" dirty="0" smtClean="0"/>
              <a:t> and </a:t>
            </a:r>
            <a:r>
              <a:rPr lang="hr-HR" sz="2000" dirty="0" smtClean="0"/>
              <a:t>91</a:t>
            </a:r>
            <a:r>
              <a:rPr lang="en-GB" sz="2000" dirty="0" smtClean="0"/>
              <a:t>.</a:t>
            </a:r>
            <a:r>
              <a:rPr lang="hr-HR" sz="2000" dirty="0" smtClean="0"/>
              <a:t>8</a:t>
            </a:r>
            <a:r>
              <a:rPr lang="en-GB" sz="2000" dirty="0" smtClean="0"/>
              <a:t>% </a:t>
            </a:r>
            <a:r>
              <a:rPr lang="hr-HR" sz="2000" dirty="0" smtClean="0"/>
              <a:t>(</a:t>
            </a:r>
            <a:r>
              <a:rPr lang="en-GB" sz="2000" dirty="0" smtClean="0"/>
              <a:t>DEA</a:t>
            </a:r>
            <a:r>
              <a:rPr lang="hr-HR" sz="2000" dirty="0" smtClean="0"/>
              <a:t>)</a:t>
            </a:r>
            <a:r>
              <a:rPr lang="en-GB" sz="2000" dirty="0" smtClean="0"/>
              <a:t> of efficient PISA score</a:t>
            </a:r>
            <a:r>
              <a:rPr lang="hr-HR" sz="2000" dirty="0" smtClean="0"/>
              <a:t>; U</a:t>
            </a:r>
            <a:r>
              <a:rPr lang="en-GB" sz="2000" dirty="0" err="1" smtClean="0"/>
              <a:t>nused</a:t>
            </a:r>
            <a:r>
              <a:rPr lang="en-GB" sz="2000" dirty="0" smtClean="0"/>
              <a:t> output of </a:t>
            </a:r>
            <a:r>
              <a:rPr lang="hr-HR" sz="2000" dirty="0" smtClean="0"/>
              <a:t>7</a:t>
            </a:r>
            <a:r>
              <a:rPr lang="en-GB" sz="2000" dirty="0" smtClean="0"/>
              <a:t>.</a:t>
            </a:r>
            <a:r>
              <a:rPr lang="hr-HR" sz="2000" dirty="0" smtClean="0"/>
              <a:t>7</a:t>
            </a:r>
            <a:r>
              <a:rPr lang="en-GB" sz="2000" dirty="0" smtClean="0"/>
              <a:t>% in FDH, i.e. </a:t>
            </a:r>
            <a:r>
              <a:rPr lang="hr-HR" sz="2000" dirty="0" smtClean="0"/>
              <a:t>8</a:t>
            </a:r>
            <a:r>
              <a:rPr lang="en-GB" sz="2000" dirty="0" smtClean="0"/>
              <a:t>.</a:t>
            </a:r>
            <a:r>
              <a:rPr lang="hr-HR" sz="2000" dirty="0" smtClean="0"/>
              <a:t>2</a:t>
            </a:r>
            <a:r>
              <a:rPr lang="en-GB" sz="2000" dirty="0" smtClean="0"/>
              <a:t>% in DEA</a:t>
            </a:r>
            <a:r>
              <a:rPr lang="hr-HR" sz="2000" dirty="0" smtClean="0"/>
              <a:t>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en-GB" sz="4400" dirty="0" smtClean="0"/>
              <a:t>Analysis of efficiency </a:t>
            </a:r>
            <a:r>
              <a:rPr lang="hr-HR" sz="4400" dirty="0" smtClean="0"/>
              <a:t>(2)</a:t>
            </a:r>
            <a:br>
              <a:rPr lang="hr-HR" sz="4400" dirty="0" smtClean="0"/>
            </a:br>
            <a:r>
              <a:rPr lang="hr-HR" sz="2200" dirty="0" smtClean="0"/>
              <a:t>P</a:t>
            </a:r>
            <a:r>
              <a:rPr lang="en-GB" sz="2200" dirty="0" err="1" smtClean="0"/>
              <a:t>ublic</a:t>
            </a:r>
            <a:r>
              <a:rPr lang="en-GB" sz="2200" dirty="0" smtClean="0"/>
              <a:t> expenditure on education</a:t>
            </a:r>
            <a:r>
              <a:rPr lang="hr-HR" sz="2200" dirty="0" smtClean="0"/>
              <a:t> (per stud., EUR PPS) and PISA score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6804248" y="3789040"/>
            <a:ext cx="2339752" cy="22322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GB" sz="2000" dirty="0" smtClean="0"/>
              <a:t>Croatia</a:t>
            </a:r>
            <a:r>
              <a:rPr lang="hr-HR" sz="2000" dirty="0" smtClean="0"/>
              <a:t>n </a:t>
            </a:r>
            <a:r>
              <a:rPr lang="en-GB" sz="2000" dirty="0" smtClean="0"/>
              <a:t>rank</a:t>
            </a:r>
            <a:r>
              <a:rPr lang="hr-HR" sz="2000" dirty="0" smtClean="0"/>
              <a:t>ings:</a:t>
            </a:r>
            <a:r>
              <a:rPr lang="en-GB" sz="2000" dirty="0" smtClean="0"/>
              <a:t> </a:t>
            </a:r>
            <a:endParaRPr lang="hr-HR" sz="200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2000" dirty="0"/>
              <a:t>	</a:t>
            </a:r>
            <a:r>
              <a:rPr lang="hr-HR" sz="1600" dirty="0" smtClean="0"/>
              <a:t>12</a:t>
            </a:r>
            <a:r>
              <a:rPr lang="en-GB" sz="1600" baseline="30000" dirty="0" err="1" smtClean="0"/>
              <a:t>th</a:t>
            </a:r>
            <a:r>
              <a:rPr lang="en-GB" sz="1600" dirty="0" smtClean="0"/>
              <a:t> </a:t>
            </a:r>
            <a:r>
              <a:rPr lang="en-GB" sz="1600" dirty="0"/>
              <a:t>in FDH </a:t>
            </a:r>
            <a:r>
              <a:rPr lang="hr-HR" sz="1600" dirty="0" smtClean="0"/>
              <a:t>input</a:t>
            </a:r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1600" dirty="0"/>
              <a:t>	</a:t>
            </a:r>
            <a:r>
              <a:rPr lang="hr-HR" sz="1600" dirty="0" smtClean="0"/>
              <a:t>14</a:t>
            </a:r>
            <a:r>
              <a:rPr lang="en-GB" sz="1600" baseline="30000" dirty="0" err="1" smtClean="0"/>
              <a:t>th</a:t>
            </a:r>
            <a:r>
              <a:rPr lang="en-GB" sz="1600" dirty="0" smtClean="0"/>
              <a:t> </a:t>
            </a:r>
            <a:r>
              <a:rPr lang="en-GB" sz="1600" dirty="0"/>
              <a:t>in DEA </a:t>
            </a:r>
            <a:r>
              <a:rPr lang="en-GB" sz="1600" dirty="0" smtClean="0"/>
              <a:t>input </a:t>
            </a:r>
            <a:endParaRPr lang="hr-HR" sz="160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1600" dirty="0"/>
              <a:t>	</a:t>
            </a:r>
            <a:r>
              <a:rPr lang="en-GB" sz="1600" dirty="0" smtClean="0"/>
              <a:t>2</a:t>
            </a:r>
            <a:r>
              <a:rPr lang="hr-HR" sz="1600" dirty="0" smtClean="0"/>
              <a:t>2</a:t>
            </a:r>
            <a:r>
              <a:rPr lang="hr-HR" sz="1600" baseline="30000" dirty="0" smtClean="0"/>
              <a:t>nd</a:t>
            </a:r>
            <a:r>
              <a:rPr lang="en-GB" sz="1600" dirty="0" smtClean="0"/>
              <a:t> in FDH output</a:t>
            </a:r>
            <a:endParaRPr lang="hr-HR" sz="105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1600" dirty="0" smtClean="0"/>
              <a:t>	</a:t>
            </a:r>
            <a:r>
              <a:rPr lang="en-GB" sz="1600" dirty="0" smtClean="0"/>
              <a:t>2</a:t>
            </a:r>
            <a:r>
              <a:rPr lang="hr-HR" sz="1600" dirty="0" smtClean="0"/>
              <a:t>1</a:t>
            </a:r>
            <a:r>
              <a:rPr lang="hr-HR" sz="1600" baseline="30000" dirty="0" smtClean="0"/>
              <a:t>st</a:t>
            </a:r>
            <a:r>
              <a:rPr lang="en-GB" sz="1600" dirty="0" smtClean="0"/>
              <a:t> </a:t>
            </a:r>
            <a:r>
              <a:rPr lang="en-GB" sz="1600" dirty="0"/>
              <a:t>in </a:t>
            </a:r>
            <a:r>
              <a:rPr lang="en-GB" sz="1600" dirty="0" smtClean="0"/>
              <a:t>D</a:t>
            </a:r>
            <a:r>
              <a:rPr lang="hr-HR" sz="1600" dirty="0" smtClean="0"/>
              <a:t>EA </a:t>
            </a:r>
            <a:r>
              <a:rPr lang="en-GB" sz="1600" dirty="0" smtClean="0"/>
              <a:t>output</a:t>
            </a:r>
            <a:endParaRPr lang="hr-HR" sz="1050" dirty="0"/>
          </a:p>
        </p:txBody>
      </p:sp>
      <p:sp>
        <p:nvSpPr>
          <p:cNvPr id="53" name="Right Arrow 52"/>
          <p:cNvSpPr/>
          <p:nvPr/>
        </p:nvSpPr>
        <p:spPr>
          <a:xfrm>
            <a:off x="6794368" y="4382520"/>
            <a:ext cx="288032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3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12280"/>
            <a:ext cx="6408712" cy="3168352"/>
          </a:xfrm>
          <a:prstGeom prst="rect">
            <a:avLst/>
          </a:prstGeom>
          <a:noFill/>
        </p:spPr>
      </p:pic>
      <p:sp>
        <p:nvSpPr>
          <p:cNvPr id="35" name="Content Placeholder 2"/>
          <p:cNvSpPr txBox="1">
            <a:spLocks/>
          </p:cNvSpPr>
          <p:nvPr/>
        </p:nvSpPr>
        <p:spPr>
          <a:xfrm>
            <a:off x="134800" y="6466984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hr-HR" sz="1200" dirty="0" smtClean="0"/>
              <a:t>author based on Eurostat and OECD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017744"/>
          </a:xfrm>
        </p:spPr>
        <p:txBody>
          <a:bodyPr>
            <a:normAutofit/>
          </a:bodyPr>
          <a:lstStyle/>
          <a:p>
            <a:r>
              <a:rPr lang="hr-HR" sz="2000" dirty="0" smtClean="0"/>
              <a:t>R</a:t>
            </a:r>
            <a:r>
              <a:rPr lang="en-GB" sz="2000" dirty="0" err="1" smtClean="0"/>
              <a:t>elatively</a:t>
            </a:r>
            <a:r>
              <a:rPr lang="en-GB" sz="2000" dirty="0" smtClean="0"/>
              <a:t> clear logarithmic relationship between expenditure on public educational institutions per pupil/student and performances in PISA tests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O</a:t>
            </a:r>
            <a:r>
              <a:rPr lang="en-GB" sz="2000" dirty="0" err="1" smtClean="0"/>
              <a:t>ver</a:t>
            </a:r>
            <a:r>
              <a:rPr lang="en-GB" sz="2000" dirty="0" smtClean="0"/>
              <a:t> one third of students’ performance can be explained with the level of public education funding</a:t>
            </a:r>
            <a:r>
              <a:rPr lang="hr-HR" sz="2000" dirty="0" smtClean="0"/>
              <a:t>.</a:t>
            </a:r>
          </a:p>
          <a:p>
            <a:r>
              <a:rPr lang="en-GB" sz="2000" dirty="0" smtClean="0"/>
              <a:t>Croatia is slightly inefficient, since the Croatian average PISA score is below the expected value for the amount of public expenditure on education</a:t>
            </a:r>
            <a:r>
              <a:rPr lang="hr-HR" sz="2000" dirty="0" smtClean="0"/>
              <a:t>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en-GB" sz="4400" dirty="0" smtClean="0"/>
              <a:t>Analysis of efficiency </a:t>
            </a:r>
            <a:r>
              <a:rPr lang="hr-HR" sz="4400" dirty="0" smtClean="0"/>
              <a:t>(3)</a:t>
            </a:r>
            <a:br>
              <a:rPr lang="hr-HR" sz="4400" dirty="0" smtClean="0"/>
            </a:br>
            <a:r>
              <a:rPr lang="hr-HR" sz="2200" dirty="0" smtClean="0"/>
              <a:t>P</a:t>
            </a:r>
            <a:r>
              <a:rPr lang="en-GB" sz="2200" dirty="0" err="1" smtClean="0"/>
              <a:t>ublic</a:t>
            </a:r>
            <a:r>
              <a:rPr lang="en-GB" sz="2200" dirty="0" smtClean="0"/>
              <a:t> expenditure on education</a:t>
            </a:r>
            <a:r>
              <a:rPr lang="hr-HR" sz="2200" dirty="0" smtClean="0"/>
              <a:t> (per stud., EUR PPS) and PISA score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6624736" y="3861048"/>
            <a:ext cx="2519264" cy="280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hr-HR" sz="2000" dirty="0" smtClean="0"/>
              <a:t>D</a:t>
            </a:r>
            <a:r>
              <a:rPr lang="en-GB" sz="2000" dirty="0" err="1" smtClean="0"/>
              <a:t>eviation</a:t>
            </a:r>
            <a:r>
              <a:rPr lang="hr-HR" sz="2000" dirty="0" smtClean="0"/>
              <a:t>s</a:t>
            </a:r>
            <a:r>
              <a:rPr lang="en-GB" sz="2000" dirty="0" smtClean="0"/>
              <a:t> from </a:t>
            </a:r>
            <a:r>
              <a:rPr lang="en-GB" sz="2000" dirty="0"/>
              <a:t>the estimated value </a:t>
            </a:r>
            <a:r>
              <a:rPr lang="hr-HR" sz="2000" dirty="0" smtClean="0"/>
              <a:t>resulted from </a:t>
            </a:r>
            <a:r>
              <a:rPr lang="en-GB" sz="2000" dirty="0" smtClean="0"/>
              <a:t>unobserved </a:t>
            </a:r>
            <a:r>
              <a:rPr lang="en-GB" sz="2000" dirty="0"/>
              <a:t>influence of non-financial variables </a:t>
            </a:r>
            <a:r>
              <a:rPr lang="en-GB" sz="2000" dirty="0" smtClean="0"/>
              <a:t>or </a:t>
            </a:r>
            <a:r>
              <a:rPr lang="en-GB" sz="2000" dirty="0"/>
              <a:t>the </a:t>
            </a:r>
            <a:r>
              <a:rPr lang="en-GB" sz="2000" dirty="0" err="1"/>
              <a:t>allocative</a:t>
            </a:r>
            <a:r>
              <a:rPr lang="en-GB" sz="2000" dirty="0"/>
              <a:t> (</a:t>
            </a:r>
            <a:r>
              <a:rPr lang="en-GB" sz="2000" dirty="0" smtClean="0"/>
              <a:t>in)efficiency</a:t>
            </a:r>
            <a:r>
              <a:rPr lang="hr-HR" sz="2000" dirty="0" smtClean="0"/>
              <a:t>.</a:t>
            </a:r>
            <a:endParaRPr lang="hr-HR" sz="1050" dirty="0"/>
          </a:p>
        </p:txBody>
      </p:sp>
      <p:sp>
        <p:nvSpPr>
          <p:cNvPr id="53" name="Right Arrow 52"/>
          <p:cNvSpPr/>
          <p:nvPr/>
        </p:nvSpPr>
        <p:spPr>
          <a:xfrm>
            <a:off x="6588224" y="4725144"/>
            <a:ext cx="288032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3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45720"/>
            <a:ext cx="6192688" cy="3024336"/>
          </a:xfrm>
          <a:prstGeom prst="rect">
            <a:avLst/>
          </a:prstGeom>
          <a:noFill/>
        </p:spPr>
      </p:pic>
      <p:sp>
        <p:nvSpPr>
          <p:cNvPr id="35" name="Content Placeholder 2"/>
          <p:cNvSpPr txBox="1">
            <a:spLocks/>
          </p:cNvSpPr>
          <p:nvPr/>
        </p:nvSpPr>
        <p:spPr>
          <a:xfrm>
            <a:off x="134800" y="6521576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hr-HR" sz="1200" dirty="0" smtClean="0"/>
              <a:t>author based on Eurostat and OECD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hr-HR" sz="2000" dirty="0" smtClean="0"/>
              <a:t>N</a:t>
            </a:r>
            <a:r>
              <a:rPr lang="en-GB" sz="2000" dirty="0" smtClean="0"/>
              <a:t>umber of pupils and students has decreased by 10% since 2000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Number of </a:t>
            </a:r>
            <a:r>
              <a:rPr lang="en-GB" sz="2000" dirty="0" smtClean="0"/>
              <a:t>teaching staff </a:t>
            </a:r>
            <a:r>
              <a:rPr lang="hr-HR" sz="2000" dirty="0" smtClean="0"/>
              <a:t>has</a:t>
            </a:r>
            <a:r>
              <a:rPr lang="en-GB" sz="2000" dirty="0" smtClean="0"/>
              <a:t> increase</a:t>
            </a:r>
            <a:r>
              <a:rPr lang="hr-HR" sz="2000" dirty="0" smtClean="0"/>
              <a:t>d</a:t>
            </a:r>
            <a:r>
              <a:rPr lang="en-GB" sz="2000" dirty="0" smtClean="0"/>
              <a:t> </a:t>
            </a:r>
            <a:r>
              <a:rPr lang="hr-HR" sz="2000" dirty="0" smtClean="0"/>
              <a:t>by</a:t>
            </a:r>
            <a:r>
              <a:rPr lang="en-GB" sz="2000" dirty="0" smtClean="0"/>
              <a:t> 21%</a:t>
            </a:r>
            <a:r>
              <a:rPr lang="hr-HR" sz="2000" dirty="0" smtClean="0"/>
              <a:t> since 2000.</a:t>
            </a:r>
          </a:p>
          <a:p>
            <a:r>
              <a:rPr lang="hr-HR" sz="2000" dirty="0" smtClean="0"/>
              <a:t>T</a:t>
            </a:r>
            <a:r>
              <a:rPr lang="en-GB" sz="2000" dirty="0" smtClean="0"/>
              <a:t>here has been an increase in the number of available schools of 2.5%</a:t>
            </a:r>
            <a:r>
              <a:rPr lang="hr-HR" sz="2000" dirty="0" smtClean="0"/>
              <a:t>.</a:t>
            </a:r>
          </a:p>
          <a:p>
            <a:endParaRPr lang="hr-HR" sz="200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hr-HR" sz="4400" dirty="0" smtClean="0"/>
              <a:t>Sources</a:t>
            </a:r>
            <a:r>
              <a:rPr lang="en-GB" sz="4400" dirty="0" smtClean="0"/>
              <a:t> of </a:t>
            </a:r>
            <a:r>
              <a:rPr lang="hr-HR" sz="4400" dirty="0" smtClean="0"/>
              <a:t>in</a:t>
            </a:r>
            <a:r>
              <a:rPr lang="en-GB" sz="4400" dirty="0" smtClean="0"/>
              <a:t>efficiency </a:t>
            </a:r>
            <a:r>
              <a:rPr lang="hr-HR" sz="4400" dirty="0" smtClean="0"/>
              <a:t>(1)</a:t>
            </a:r>
            <a:br>
              <a:rPr lang="hr-HR" sz="4400" dirty="0" smtClean="0"/>
            </a:br>
            <a:r>
              <a:rPr lang="hr-HR" sz="2200" dirty="0" smtClean="0"/>
              <a:t>Demographic and staff trends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5940152" y="3140968"/>
            <a:ext cx="3203848" cy="352839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hr-HR" sz="2000" b="1" dirty="0" smtClean="0"/>
              <a:t>In 2000/2001:</a:t>
            </a:r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2000" dirty="0" smtClean="0"/>
              <a:t>	</a:t>
            </a:r>
            <a:r>
              <a:rPr lang="en-GB" sz="2000" dirty="0"/>
              <a:t>217 pupils/students per </a:t>
            </a:r>
            <a:r>
              <a:rPr lang="en-GB" sz="2000" dirty="0" smtClean="0"/>
              <a:t>school</a:t>
            </a:r>
            <a:endParaRPr lang="hr-HR" sz="200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2000" dirty="0"/>
              <a:t>	</a:t>
            </a:r>
            <a:r>
              <a:rPr lang="hr-HR" sz="2000" dirty="0" smtClean="0"/>
              <a:t>17 </a:t>
            </a:r>
            <a:r>
              <a:rPr lang="en-GB" sz="2000" dirty="0"/>
              <a:t>teachers per school </a:t>
            </a:r>
            <a:endParaRPr lang="hr-HR" sz="200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endParaRPr lang="hr-HR" sz="60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2000" dirty="0" smtClean="0"/>
              <a:t>	</a:t>
            </a:r>
            <a:r>
              <a:rPr lang="hr-HR" sz="2000" b="1" dirty="0" smtClean="0"/>
              <a:t>In 2009/2010:</a:t>
            </a:r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2000" dirty="0" smtClean="0"/>
              <a:t>	</a:t>
            </a:r>
            <a:r>
              <a:rPr lang="en-GB" sz="2000" dirty="0" smtClean="0"/>
              <a:t>190 </a:t>
            </a:r>
            <a:r>
              <a:rPr lang="hr-HR" sz="2000" dirty="0" smtClean="0"/>
              <a:t>p</a:t>
            </a:r>
            <a:r>
              <a:rPr lang="en-GB" sz="2000" dirty="0" err="1" smtClean="0"/>
              <a:t>upils</a:t>
            </a:r>
            <a:r>
              <a:rPr lang="en-GB" sz="2000" dirty="0" smtClean="0"/>
              <a:t>/students </a:t>
            </a:r>
            <a:r>
              <a:rPr lang="en-GB" sz="2000" dirty="0"/>
              <a:t>per school </a:t>
            </a:r>
            <a:endParaRPr lang="hr-HR" sz="200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2000" dirty="0"/>
              <a:t>	</a:t>
            </a:r>
            <a:r>
              <a:rPr lang="hr-HR" sz="2000" dirty="0" smtClean="0"/>
              <a:t>20 </a:t>
            </a:r>
            <a:r>
              <a:rPr lang="en-GB" sz="2000" dirty="0" smtClean="0"/>
              <a:t>teachers per school </a:t>
            </a:r>
            <a:endParaRPr lang="hr-HR" sz="2000" dirty="0" smtClean="0"/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endParaRPr lang="hr-HR" sz="1050" dirty="0"/>
          </a:p>
        </p:txBody>
      </p:sp>
      <p:pic>
        <p:nvPicPr>
          <p:cNvPr id="37" name="Picture 3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40968"/>
            <a:ext cx="5773420" cy="2950845"/>
          </a:xfrm>
          <a:prstGeom prst="rect">
            <a:avLst/>
          </a:prstGeom>
          <a:noFill/>
        </p:spPr>
      </p:pic>
      <p:sp>
        <p:nvSpPr>
          <p:cNvPr id="34" name="Content Placeholder 2"/>
          <p:cNvSpPr txBox="1">
            <a:spLocks/>
          </p:cNvSpPr>
          <p:nvPr/>
        </p:nvSpPr>
        <p:spPr>
          <a:xfrm>
            <a:off x="134800" y="6075968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hr-HR" sz="1200" dirty="0" smtClean="0"/>
              <a:t>author based on </a:t>
            </a:r>
            <a:r>
              <a:rPr lang="en-GB" sz="1200" dirty="0" smtClean="0"/>
              <a:t>Croatian Bureau of Statistics 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Croatia had relatively high average number of teachers per 100 students of 9.2, about 1.2 more than the average of the observed European countries, USA and Japan</a:t>
            </a:r>
            <a:r>
              <a:rPr lang="hr-HR" sz="2000" dirty="0" smtClean="0"/>
              <a:t>.</a:t>
            </a:r>
          </a:p>
          <a:p>
            <a:endParaRPr lang="hr-HR" sz="200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hr-HR" sz="4400" dirty="0" smtClean="0"/>
              <a:t>Sources</a:t>
            </a:r>
            <a:r>
              <a:rPr lang="en-GB" sz="4400" dirty="0" smtClean="0"/>
              <a:t> of </a:t>
            </a:r>
            <a:r>
              <a:rPr lang="hr-HR" sz="4400" dirty="0" smtClean="0"/>
              <a:t>in</a:t>
            </a:r>
            <a:r>
              <a:rPr lang="en-GB" sz="4400" dirty="0" smtClean="0"/>
              <a:t>efficiency </a:t>
            </a:r>
            <a:r>
              <a:rPr lang="hr-HR" sz="4400" dirty="0" smtClean="0"/>
              <a:t>(2)</a:t>
            </a:r>
            <a:br>
              <a:rPr lang="hr-HR" sz="4400" dirty="0" smtClean="0"/>
            </a:br>
            <a:r>
              <a:rPr lang="hr-HR" sz="2200" dirty="0" smtClean="0"/>
              <a:t>T</a:t>
            </a:r>
            <a:r>
              <a:rPr lang="en-GB" sz="2200" dirty="0" err="1" smtClean="0"/>
              <a:t>eachers</a:t>
            </a:r>
            <a:r>
              <a:rPr lang="en-GB" sz="2200" dirty="0" smtClean="0"/>
              <a:t> per 100 pupils/students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08920"/>
            <a:ext cx="7416824" cy="36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Rectangle 32"/>
          <p:cNvSpPr/>
          <p:nvPr/>
        </p:nvSpPr>
        <p:spPr>
          <a:xfrm>
            <a:off x="4963104" y="2996952"/>
            <a:ext cx="184960" cy="293491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278816" y="6291992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en-GB" sz="1200" dirty="0" err="1" smtClean="0"/>
              <a:t>Eurostat</a:t>
            </a:r>
            <a:r>
              <a:rPr lang="en-GB" sz="1200" dirty="0" smtClean="0"/>
              <a:t>; author's calculation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hr-HR" sz="2000" dirty="0" smtClean="0"/>
              <a:t>I</a:t>
            </a:r>
            <a:r>
              <a:rPr lang="en-US" sz="2000" dirty="0" smtClean="0"/>
              <a:t>n Croatia there might be an excess of teaching force of 4,942 teachers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Possible solution is to </a:t>
            </a:r>
            <a:r>
              <a:rPr lang="en-US" sz="2000" dirty="0" err="1" smtClean="0"/>
              <a:t>increas</a:t>
            </a:r>
            <a:r>
              <a:rPr lang="hr-HR" sz="2000" dirty="0" smtClean="0"/>
              <a:t>e</a:t>
            </a:r>
            <a:r>
              <a:rPr lang="en-US" sz="2000" dirty="0" smtClean="0"/>
              <a:t> teaching hours, since teachers with a fulltime position are required to teach 16-22 hours per week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F</a:t>
            </a:r>
            <a:r>
              <a:rPr lang="en-US" sz="2000" dirty="0" err="1" smtClean="0"/>
              <a:t>uture</a:t>
            </a:r>
            <a:r>
              <a:rPr lang="en-US" sz="2000" dirty="0" smtClean="0"/>
              <a:t> demographic trends imply significant potential for savings, if the number of teachers and overall education spending can be reduced in line</a:t>
            </a:r>
            <a:r>
              <a:rPr lang="hr-HR" sz="2000" dirty="0" smtClean="0"/>
              <a:t>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hr-HR" sz="4400" dirty="0" smtClean="0"/>
              <a:t>Sources</a:t>
            </a:r>
            <a:r>
              <a:rPr lang="en-GB" sz="4400" dirty="0" smtClean="0"/>
              <a:t> of </a:t>
            </a:r>
            <a:r>
              <a:rPr lang="hr-HR" sz="4400" dirty="0" smtClean="0"/>
              <a:t>in</a:t>
            </a:r>
            <a:r>
              <a:rPr lang="en-GB" sz="4400" dirty="0" smtClean="0"/>
              <a:t>efficiency </a:t>
            </a:r>
            <a:r>
              <a:rPr lang="hr-HR" sz="4400" dirty="0" smtClean="0"/>
              <a:t>(3)</a:t>
            </a:r>
            <a:br>
              <a:rPr lang="hr-HR" sz="4400" dirty="0" smtClean="0"/>
            </a:br>
            <a:r>
              <a:rPr lang="hr-HR" sz="2200" dirty="0" smtClean="0"/>
              <a:t>Excess of teaching staff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179512" y="3429001"/>
          <a:ext cx="8712968" cy="2952325"/>
        </p:xfrm>
        <a:graphic>
          <a:graphicData uri="http://schemas.openxmlformats.org/drawingml/2006/table">
            <a:tbl>
              <a:tblPr/>
              <a:tblGrid>
                <a:gridCol w="2376264"/>
                <a:gridCol w="1152128"/>
                <a:gridCol w="987572"/>
                <a:gridCol w="1172668"/>
                <a:gridCol w="1512168"/>
                <a:gridCol w="1512168"/>
              </a:tblGrid>
              <a:tr h="59146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Teachers per 100 students (2008)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Number of pupils/students in Croatia (2009/10)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Teachers and teaching staff discrepancies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8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Average of observed countries</a:t>
                      </a:r>
                      <a:r>
                        <a:rPr lang="en-US" sz="1700" baseline="3000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Croatia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Difference (Croatia - Average)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Pre-primary (ISCED 0)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8.57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7.32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-1.26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99,317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-1,247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Basic (ISCED 1-2)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Times New Roman"/>
                          <a:ea typeface="Times New Roman"/>
                          <a:cs typeface="Times New Roman"/>
                        </a:rPr>
                        <a:t>8.86</a:t>
                      </a:r>
                      <a:endParaRPr lang="en-GB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7.70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-1.16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361,052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-4,195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Secondary (ISCED 3)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8.88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12.96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4.08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180,582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7,367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Tertiary (ISCED 5-6)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7.59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9.67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2.08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145,263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</a:rPr>
                        <a:t>3,017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GB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8.07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9.22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1.15</a:t>
                      </a:r>
                      <a:endParaRPr lang="en-GB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latin typeface="Times New Roman"/>
                          <a:ea typeface="Times New Roman"/>
                          <a:cs typeface="Times New Roman"/>
                        </a:rPr>
                        <a:t>786,214</a:t>
                      </a:r>
                      <a:endParaRPr lang="en-GB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Times New Roman"/>
                          <a:ea typeface="Times New Roman"/>
                          <a:cs typeface="Times New Roman"/>
                        </a:rPr>
                        <a:t>4,942</a:t>
                      </a:r>
                      <a:endParaRPr lang="en-GB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7380312" y="3429000"/>
            <a:ext cx="1512168" cy="2952328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-22864" y="6367680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en-GB" sz="1200" dirty="0" err="1" smtClean="0"/>
              <a:t>Eurostat</a:t>
            </a:r>
            <a:r>
              <a:rPr lang="en-GB" sz="1200" dirty="0" smtClean="0"/>
              <a:t>; Croatian Bureau of Statistics; author's calculation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hr-HR" sz="2000" dirty="0" smtClean="0"/>
              <a:t>S</a:t>
            </a:r>
            <a:r>
              <a:rPr lang="en-US" sz="2000" dirty="0" err="1" smtClean="0"/>
              <a:t>maller</a:t>
            </a:r>
            <a:r>
              <a:rPr lang="en-US" sz="2000" dirty="0" smtClean="0"/>
              <a:t> groups are usually more efficient than the large ones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H</a:t>
            </a:r>
            <a:r>
              <a:rPr lang="en-US" sz="2000" dirty="0" err="1" smtClean="0"/>
              <a:t>igher</a:t>
            </a:r>
            <a:r>
              <a:rPr lang="en-US" sz="2000" dirty="0" smtClean="0"/>
              <a:t> teachers’ salaries, but not smaller class sizes, are associated with better student performance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R</a:t>
            </a:r>
            <a:r>
              <a:rPr lang="en-US" sz="2000" dirty="0" err="1" smtClean="0"/>
              <a:t>aising</a:t>
            </a:r>
            <a:r>
              <a:rPr lang="en-US" sz="2000" dirty="0" smtClean="0"/>
              <a:t> teacher quality is a more effective route to improved student outcomes than creating smaller classes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S</a:t>
            </a:r>
            <a:r>
              <a:rPr lang="en-US" sz="2000" dirty="0" err="1" smtClean="0"/>
              <a:t>alaries</a:t>
            </a:r>
            <a:r>
              <a:rPr lang="en-US" sz="2000" dirty="0" smtClean="0"/>
              <a:t> are set centrally for all teachers</a:t>
            </a:r>
            <a:r>
              <a:rPr lang="hr-HR" sz="2000" dirty="0" smtClean="0"/>
              <a:t> in Croatia</a:t>
            </a:r>
            <a:r>
              <a:rPr lang="en-US" sz="2000" dirty="0" smtClean="0"/>
              <a:t>, without any consideration of demand and supply in different regions and/or teaching subjects</a:t>
            </a:r>
            <a:r>
              <a:rPr lang="hr-HR" sz="2000" dirty="0" smtClean="0"/>
              <a:t>.</a:t>
            </a:r>
          </a:p>
          <a:p>
            <a:r>
              <a:rPr lang="en-US" sz="2000" dirty="0" smtClean="0"/>
              <a:t>Salary levels at different career points </a:t>
            </a:r>
            <a:r>
              <a:rPr lang="hr-HR" sz="2000" dirty="0" smtClean="0"/>
              <a:t>are </a:t>
            </a:r>
            <a:r>
              <a:rPr lang="en-US" sz="2000" dirty="0" smtClean="0"/>
              <a:t>problematic in Croatia, since the increases are mainly driven by working experience</a:t>
            </a:r>
            <a:r>
              <a:rPr lang="hr-HR" sz="2000" dirty="0" smtClean="0"/>
              <a:t> and not necessarily quality</a:t>
            </a:r>
            <a:r>
              <a:rPr lang="en-US" sz="2000" dirty="0" smtClean="0"/>
              <a:t>. </a:t>
            </a:r>
            <a:endParaRPr lang="hr-HR" sz="2000" dirty="0" smtClean="0"/>
          </a:p>
          <a:p>
            <a:r>
              <a:rPr lang="hr-HR" sz="2000" dirty="0" smtClean="0"/>
              <a:t>I</a:t>
            </a:r>
            <a:r>
              <a:rPr lang="en-US" sz="2000" dirty="0" err="1" smtClean="0"/>
              <a:t>mprovement</a:t>
            </a:r>
            <a:r>
              <a:rPr lang="en-US" sz="2000" dirty="0" smtClean="0"/>
              <a:t> of mechanisms of teacher assessment to bring them up to the level common in the private sector may result in high-quality teachers being attracted and motivated</a:t>
            </a:r>
            <a:r>
              <a:rPr lang="hr-HR" sz="2000" dirty="0" smtClean="0"/>
              <a:t>.</a:t>
            </a:r>
            <a:endParaRPr lang="en-GB" sz="200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hr-HR" sz="4400" dirty="0" smtClean="0"/>
              <a:t>Sources</a:t>
            </a:r>
            <a:r>
              <a:rPr lang="en-GB" sz="4400" dirty="0" smtClean="0"/>
              <a:t> of </a:t>
            </a:r>
            <a:r>
              <a:rPr lang="hr-HR" sz="4400" dirty="0" smtClean="0"/>
              <a:t>in</a:t>
            </a:r>
            <a:r>
              <a:rPr lang="en-GB" sz="4400" dirty="0" smtClean="0"/>
              <a:t>efficiency </a:t>
            </a:r>
            <a:r>
              <a:rPr lang="hr-HR" sz="4400" dirty="0" smtClean="0"/>
              <a:t>(4)</a:t>
            </a:r>
            <a:br>
              <a:rPr lang="hr-HR" sz="4400" dirty="0" smtClean="0"/>
            </a:br>
            <a:r>
              <a:rPr lang="hr-HR" sz="2200" dirty="0" smtClean="0"/>
              <a:t>General observations on salaries and quality of teachers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r>
              <a:rPr lang="hr-HR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760"/>
          </a:xfrm>
        </p:spPr>
        <p:txBody>
          <a:bodyPr>
            <a:normAutofit/>
          </a:bodyPr>
          <a:lstStyle/>
          <a:p>
            <a:r>
              <a:rPr lang="hr-HR" dirty="0" smtClean="0"/>
              <a:t>Efficiency (and effectiveness)</a:t>
            </a:r>
          </a:p>
          <a:p>
            <a:endParaRPr lang="hr-HR" sz="1800" dirty="0" smtClean="0"/>
          </a:p>
          <a:p>
            <a:r>
              <a:rPr lang="hr-HR" dirty="0" smtClean="0"/>
              <a:t>Educational indicators</a:t>
            </a:r>
          </a:p>
          <a:p>
            <a:endParaRPr lang="hr-HR" sz="1800" dirty="0" smtClean="0"/>
          </a:p>
          <a:p>
            <a:r>
              <a:rPr lang="hr-HR" dirty="0" smtClean="0"/>
              <a:t>FDH and DEA framework</a:t>
            </a:r>
          </a:p>
          <a:p>
            <a:endParaRPr lang="hr-HR" sz="1800" dirty="0" smtClean="0"/>
          </a:p>
          <a:p>
            <a:pPr lvl="0"/>
            <a:r>
              <a:rPr lang="en-GB" dirty="0" smtClean="0"/>
              <a:t>Analysis of efficiency of public spending on education</a:t>
            </a:r>
            <a:endParaRPr lang="hr-HR" dirty="0" smtClean="0"/>
          </a:p>
          <a:p>
            <a:pPr lvl="0"/>
            <a:endParaRPr lang="hr-HR" sz="1800" dirty="0" smtClean="0"/>
          </a:p>
          <a:p>
            <a:pPr lvl="0"/>
            <a:r>
              <a:rPr lang="en-GB" dirty="0" smtClean="0"/>
              <a:t>Possible sources of inefficiency</a:t>
            </a:r>
            <a:endParaRPr lang="hr-HR" dirty="0" smtClean="0"/>
          </a:p>
          <a:p>
            <a:pPr lvl="0"/>
            <a:endParaRPr lang="hr-HR" sz="1800" dirty="0" smtClean="0"/>
          </a:p>
          <a:p>
            <a:pPr lvl="0"/>
            <a:r>
              <a:rPr lang="hr-HR" dirty="0" smtClean="0"/>
              <a:t>Conclusions and recommendations</a:t>
            </a:r>
            <a:endParaRPr lang="en-GB" dirty="0" smtClean="0"/>
          </a:p>
          <a:p>
            <a:endParaRPr lang="en-GB" dirty="0" smtClean="0"/>
          </a:p>
        </p:txBody>
      </p:sp>
      <p:pic>
        <p:nvPicPr>
          <p:cNvPr id="7" name="Picture 2" descr="H:\IJF\Health &amp; Education\YES konferencija\Slike\Educatio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7615" y="1124744"/>
            <a:ext cx="3570889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hr-HR" sz="2000" dirty="0" smtClean="0"/>
              <a:t>A</a:t>
            </a:r>
            <a:r>
              <a:rPr lang="en-GB" sz="2000" dirty="0" err="1" smtClean="0"/>
              <a:t>verage</a:t>
            </a:r>
            <a:r>
              <a:rPr lang="en-GB" sz="2000" dirty="0" smtClean="0"/>
              <a:t> time for completion of a four-year program was 6.7 years</a:t>
            </a:r>
            <a:r>
              <a:rPr lang="hr-HR" sz="2000" dirty="0" smtClean="0"/>
              <a:t>.</a:t>
            </a:r>
            <a:r>
              <a:rPr lang="en-GB" sz="2000" dirty="0" smtClean="0"/>
              <a:t> </a:t>
            </a:r>
            <a:endParaRPr lang="hr-HR" sz="2000" dirty="0" smtClean="0"/>
          </a:p>
          <a:p>
            <a:r>
              <a:rPr lang="hr-HR" sz="2000" dirty="0" smtClean="0"/>
              <a:t>O</a:t>
            </a:r>
            <a:r>
              <a:rPr lang="en-GB" sz="2000" dirty="0" err="1" smtClean="0"/>
              <a:t>nly</a:t>
            </a:r>
            <a:r>
              <a:rPr lang="en-GB" sz="2000" dirty="0" smtClean="0"/>
              <a:t> about a third of students did complete, implying a two-thirds dropout rate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S</a:t>
            </a:r>
            <a:r>
              <a:rPr lang="en-GB" sz="2000" dirty="0" err="1" smtClean="0"/>
              <a:t>tudents</a:t>
            </a:r>
            <a:r>
              <a:rPr lang="en-GB" sz="2000" dirty="0" smtClean="0"/>
              <a:t> that pay fees generally complete at higher rates, in a shorter time period and with better grades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S</a:t>
            </a:r>
            <a:r>
              <a:rPr lang="en-GB" sz="2000" dirty="0" err="1" smtClean="0"/>
              <a:t>tudent</a:t>
            </a:r>
            <a:r>
              <a:rPr lang="en-GB" sz="2000" dirty="0" smtClean="0"/>
              <a:t> subsidies</a:t>
            </a:r>
            <a:r>
              <a:rPr lang="hr-HR" sz="2000" dirty="0" smtClean="0"/>
              <a:t> </a:t>
            </a:r>
            <a:r>
              <a:rPr lang="en-GB" sz="2000" dirty="0" smtClean="0"/>
              <a:t>are numerous and considerable in their financial volume, but they are directed only to the maintenance or the occasional enlargement of the number of higher educated citizens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P</a:t>
            </a:r>
            <a:r>
              <a:rPr lang="en-US" sz="2000" dirty="0" err="1" smtClean="0"/>
              <a:t>ublic</a:t>
            </a:r>
            <a:r>
              <a:rPr lang="en-US" sz="2000" dirty="0" smtClean="0"/>
              <a:t> subsidies to education mostly benefit households with higher incomes, since most scholarships and rewards go to students with better academic achievements, who tend to come from families in the top-income quintile that can spend more money to support</a:t>
            </a:r>
            <a:r>
              <a:rPr lang="hr-HR" sz="2000" dirty="0" smtClean="0"/>
              <a:t>.</a:t>
            </a:r>
            <a:endParaRPr lang="en-GB" sz="200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hr-HR" sz="4400" dirty="0" smtClean="0"/>
              <a:t>Sources</a:t>
            </a:r>
            <a:r>
              <a:rPr lang="en-GB" sz="4400" dirty="0" smtClean="0"/>
              <a:t> of </a:t>
            </a:r>
            <a:r>
              <a:rPr lang="hr-HR" sz="4400" dirty="0" smtClean="0"/>
              <a:t>in</a:t>
            </a:r>
            <a:r>
              <a:rPr lang="en-GB" sz="4400" dirty="0" smtClean="0"/>
              <a:t>efficiency </a:t>
            </a:r>
            <a:r>
              <a:rPr lang="hr-HR" sz="4400" dirty="0" smtClean="0"/>
              <a:t>(5)</a:t>
            </a:r>
            <a:br>
              <a:rPr lang="hr-HR" sz="4400" dirty="0" smtClean="0"/>
            </a:br>
            <a:r>
              <a:rPr lang="hr-HR" sz="2200" dirty="0" smtClean="0"/>
              <a:t>General observations at </a:t>
            </a:r>
            <a:r>
              <a:rPr lang="en-GB" sz="2000" dirty="0" smtClean="0"/>
              <a:t>the tertiary level 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hr-HR" sz="2400" dirty="0" smtClean="0"/>
              <a:t>Croatian</a:t>
            </a:r>
            <a:r>
              <a:rPr lang="en-GB" sz="2400" dirty="0" smtClean="0"/>
              <a:t> </a:t>
            </a:r>
            <a:r>
              <a:rPr lang="hr-HR" sz="2400" dirty="0" smtClean="0"/>
              <a:t>efficiency scores are way below </a:t>
            </a:r>
            <a:r>
              <a:rPr lang="en-GB" sz="2400" dirty="0" smtClean="0"/>
              <a:t>1 </a:t>
            </a:r>
            <a:r>
              <a:rPr lang="hr-HR" sz="2400" dirty="0" smtClean="0"/>
              <a:t>in FDH </a:t>
            </a:r>
            <a:r>
              <a:rPr lang="en-GB" sz="2400" dirty="0" smtClean="0"/>
              <a:t>and</a:t>
            </a:r>
            <a:r>
              <a:rPr lang="hr-HR" sz="2400" dirty="0" smtClean="0"/>
              <a:t> </a:t>
            </a:r>
            <a:r>
              <a:rPr lang="en-GB" sz="2400" dirty="0" smtClean="0"/>
              <a:t>DEA</a:t>
            </a:r>
            <a:r>
              <a:rPr lang="hr-HR" sz="2400" dirty="0" smtClean="0"/>
              <a:t> analyses</a:t>
            </a:r>
            <a:r>
              <a:rPr lang="en-GB" sz="2400" dirty="0" smtClean="0"/>
              <a:t>, which means that </a:t>
            </a:r>
            <a:r>
              <a:rPr lang="hr-HR" sz="2400" dirty="0" smtClean="0"/>
              <a:t>there exist</a:t>
            </a:r>
            <a:r>
              <a:rPr lang="en-GB" sz="2400" dirty="0" smtClean="0"/>
              <a:t> </a:t>
            </a:r>
            <a:r>
              <a:rPr lang="hr-HR" sz="2400" dirty="0" smtClean="0"/>
              <a:t>a </a:t>
            </a:r>
            <a:r>
              <a:rPr lang="en-GB" sz="2400" dirty="0" smtClean="0"/>
              <a:t>waste of input resources</a:t>
            </a:r>
            <a:r>
              <a:rPr lang="hr-HR" sz="2400" dirty="0" smtClean="0"/>
              <a:t>, or equivalently unused output.</a:t>
            </a:r>
          </a:p>
          <a:p>
            <a:r>
              <a:rPr lang="hr-HR" sz="2400" dirty="0" smtClean="0"/>
              <a:t>Reasons for this can be found in:</a:t>
            </a:r>
          </a:p>
          <a:p>
            <a:pPr lvl="1"/>
            <a:r>
              <a:rPr lang="hr-HR" sz="2000" dirty="0" smtClean="0">
                <a:solidFill>
                  <a:schemeClr val="tx2"/>
                </a:solidFill>
              </a:rPr>
              <a:t>H</a:t>
            </a:r>
            <a:r>
              <a:rPr lang="en-GB" sz="2000" dirty="0" err="1" smtClean="0">
                <a:solidFill>
                  <a:schemeClr val="tx2"/>
                </a:solidFill>
              </a:rPr>
              <a:t>igh</a:t>
            </a:r>
            <a:r>
              <a:rPr lang="en-GB" sz="2000" dirty="0" smtClean="0">
                <a:solidFill>
                  <a:schemeClr val="tx2"/>
                </a:solidFill>
              </a:rPr>
              <a:t> share of students in public institutions as compared to other European countries</a:t>
            </a:r>
            <a:r>
              <a:rPr lang="hr-HR" sz="2000" dirty="0" smtClean="0">
                <a:solidFill>
                  <a:schemeClr val="tx2"/>
                </a:solidFill>
              </a:rPr>
              <a:t>;</a:t>
            </a:r>
          </a:p>
          <a:p>
            <a:pPr lvl="1"/>
            <a:r>
              <a:rPr lang="hr-HR" sz="2000" dirty="0" smtClean="0">
                <a:solidFill>
                  <a:schemeClr val="tx2"/>
                </a:solidFill>
              </a:rPr>
              <a:t>G</a:t>
            </a:r>
            <a:r>
              <a:rPr lang="en-GB" sz="2000" dirty="0" smtClean="0">
                <a:solidFill>
                  <a:schemeClr val="tx2"/>
                </a:solidFill>
              </a:rPr>
              <a:t>row</a:t>
            </a:r>
            <a:r>
              <a:rPr lang="hr-HR" sz="2000" dirty="0" smtClean="0">
                <a:solidFill>
                  <a:schemeClr val="tx2"/>
                </a:solidFill>
              </a:rPr>
              <a:t>ing</a:t>
            </a:r>
            <a:r>
              <a:rPr lang="en-GB" sz="2000" dirty="0" smtClean="0">
                <a:solidFill>
                  <a:schemeClr val="tx2"/>
                </a:solidFill>
              </a:rPr>
              <a:t> trends in teaching staff and number of educational institutions concomitant with declining enrolments</a:t>
            </a:r>
            <a:r>
              <a:rPr lang="hr-HR" sz="2000" dirty="0" smtClean="0">
                <a:solidFill>
                  <a:schemeClr val="tx2"/>
                </a:solidFill>
              </a:rPr>
              <a:t>;</a:t>
            </a:r>
          </a:p>
          <a:p>
            <a:pPr lvl="1"/>
            <a:r>
              <a:rPr lang="hr-HR" sz="2000" dirty="0" smtClean="0">
                <a:solidFill>
                  <a:schemeClr val="tx2"/>
                </a:solidFill>
              </a:rPr>
              <a:t>Determination of teachers’ salaries;</a:t>
            </a:r>
          </a:p>
          <a:p>
            <a:pPr lvl="1"/>
            <a:r>
              <a:rPr lang="hr-HR" sz="2000" dirty="0" smtClean="0">
                <a:solidFill>
                  <a:schemeClr val="tx2"/>
                </a:solidFill>
              </a:rPr>
              <a:t>Subsidies system not targeting properly </a:t>
            </a:r>
            <a:r>
              <a:rPr lang="en-US" sz="2000" dirty="0" smtClean="0">
                <a:solidFill>
                  <a:schemeClr val="tx2"/>
                </a:solidFill>
              </a:rPr>
              <a:t>households with lower income level</a:t>
            </a:r>
            <a:r>
              <a:rPr lang="hr-HR" sz="2000" dirty="0" smtClean="0">
                <a:solidFill>
                  <a:schemeClr val="tx2"/>
                </a:solidFill>
              </a:rPr>
              <a:t>.</a:t>
            </a:r>
            <a:endParaRPr lang="hr-HR" sz="240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pPr lvl="0"/>
            <a:r>
              <a:rPr lang="hr-HR" sz="4400" dirty="0" smtClean="0"/>
              <a:t>Conclusion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hr-HR" sz="2400" dirty="0" smtClean="0"/>
              <a:t>M</a:t>
            </a:r>
            <a:r>
              <a:rPr lang="en-GB" sz="2400" dirty="0" smtClean="0"/>
              <a:t>ore detailed analysis of possibilities of private education development in Croatia is suggested</a:t>
            </a:r>
            <a:r>
              <a:rPr lang="hr-HR" sz="2400" dirty="0" smtClean="0"/>
              <a:t>.</a:t>
            </a:r>
          </a:p>
          <a:p>
            <a:r>
              <a:rPr lang="hr-HR" sz="2400" dirty="0" smtClean="0"/>
              <a:t>F</a:t>
            </a:r>
            <a:r>
              <a:rPr lang="en-US" sz="2400" dirty="0" err="1" smtClean="0"/>
              <a:t>urther</a:t>
            </a:r>
            <a:r>
              <a:rPr lang="en-US" sz="2400" dirty="0" smtClean="0"/>
              <a:t> research into the adequacy of salary levels in Croatia as compared to that in other European countries is needed</a:t>
            </a:r>
            <a:r>
              <a:rPr lang="hr-HR" sz="2400" dirty="0" smtClean="0"/>
              <a:t>.</a:t>
            </a:r>
          </a:p>
          <a:p>
            <a:r>
              <a:rPr lang="hr-HR" sz="2400" dirty="0" smtClean="0"/>
              <a:t>Possible excess of teaching staff should be closely examined.</a:t>
            </a:r>
          </a:p>
          <a:p>
            <a:r>
              <a:rPr lang="hr-HR" sz="2400" dirty="0" smtClean="0"/>
              <a:t>R</a:t>
            </a:r>
            <a:r>
              <a:rPr lang="en-GB" sz="2400" dirty="0" err="1" smtClean="0"/>
              <a:t>elatively</a:t>
            </a:r>
            <a:r>
              <a:rPr lang="en-GB" sz="2400" dirty="0" smtClean="0"/>
              <a:t> modest weekly norms of 16-22 teaching hours can be increased</a:t>
            </a:r>
            <a:r>
              <a:rPr lang="hr-HR" sz="2400" dirty="0" smtClean="0"/>
              <a:t>.</a:t>
            </a:r>
          </a:p>
          <a:p>
            <a:r>
              <a:rPr lang="hr-HR" sz="2400" dirty="0" smtClean="0"/>
              <a:t>N</a:t>
            </a:r>
            <a:r>
              <a:rPr lang="en-GB" sz="2400" dirty="0" smtClean="0"/>
              <a:t>umber of schools </a:t>
            </a:r>
            <a:r>
              <a:rPr lang="hr-HR" sz="2400" dirty="0" smtClean="0"/>
              <a:t>should </a:t>
            </a:r>
            <a:r>
              <a:rPr lang="en-GB" sz="2400" dirty="0" smtClean="0"/>
              <a:t>follow the trends in enrolments</a:t>
            </a:r>
            <a:r>
              <a:rPr lang="hr-HR" sz="2400" dirty="0" smtClean="0"/>
              <a:t>.</a:t>
            </a:r>
          </a:p>
          <a:p>
            <a:r>
              <a:rPr lang="en-US" sz="2400" dirty="0" smtClean="0"/>
              <a:t>The government educational subsidy system should also be revised in order to, not only foster excellence, but also help financially vulnerable groups in the education process</a:t>
            </a:r>
            <a:r>
              <a:rPr lang="hr-HR" sz="2400" dirty="0" smtClean="0"/>
              <a:t>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pPr lvl="0"/>
            <a:r>
              <a:rPr lang="hr-HR" sz="4400" dirty="0" smtClean="0"/>
              <a:t>Recommendations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184576"/>
          </a:xfrm>
        </p:spPr>
        <p:txBody>
          <a:bodyPr>
            <a:normAutofit/>
          </a:bodyPr>
          <a:lstStyle/>
          <a:p>
            <a:pPr lvl="0" algn="ctr"/>
            <a:r>
              <a:rPr lang="hr-HR" sz="6600" dirty="0" smtClean="0"/>
              <a:t>Thank you </a:t>
            </a:r>
            <a:br>
              <a:rPr lang="hr-HR" sz="6600" dirty="0" smtClean="0"/>
            </a:br>
            <a:r>
              <a:rPr lang="hr-HR" sz="6600" dirty="0" smtClean="0"/>
              <a:t>for your</a:t>
            </a:r>
            <a:br>
              <a:rPr lang="hr-HR" sz="6600" dirty="0" smtClean="0"/>
            </a:br>
            <a:r>
              <a:rPr lang="hr-HR" sz="6600" dirty="0" smtClean="0"/>
              <a:t>attention!</a:t>
            </a:r>
            <a:endParaRPr lang="en-GB" sz="36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67544" y="5877272"/>
            <a:ext cx="8229600" cy="877744"/>
          </a:xfrm>
          <a:prstGeom prst="rect">
            <a:avLst/>
          </a:prstGeom>
        </p:spPr>
        <p:txBody>
          <a:bodyPr vert="horz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Petar Sopek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psopek@gmail.com</a:t>
            </a: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r>
              <a:rPr lang="hr-HR" dirty="0" smtClean="0"/>
              <a:t>Efficiency (and effectiveness)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61760"/>
          </a:xfrm>
        </p:spPr>
        <p:txBody>
          <a:bodyPr>
            <a:normAutofit/>
          </a:bodyPr>
          <a:lstStyle/>
          <a:p>
            <a:r>
              <a:rPr lang="en-GB" sz="2000" b="1" dirty="0" smtClean="0"/>
              <a:t>Efficiency</a:t>
            </a:r>
            <a:r>
              <a:rPr lang="en-GB" sz="2000" dirty="0" smtClean="0"/>
              <a:t> </a:t>
            </a:r>
            <a:r>
              <a:rPr lang="hr-HR" sz="2000" dirty="0" smtClean="0"/>
              <a:t>- </a:t>
            </a:r>
            <a:r>
              <a:rPr lang="en-GB" sz="2000" dirty="0" smtClean="0"/>
              <a:t>the ratio between used input and produced output</a:t>
            </a:r>
            <a:endParaRPr lang="hr-HR" sz="2000" dirty="0" smtClean="0"/>
          </a:p>
          <a:p>
            <a:pPr lvl="1"/>
            <a:r>
              <a:rPr lang="hr-HR" sz="1800" dirty="0" smtClean="0">
                <a:solidFill>
                  <a:schemeClr val="tx2"/>
                </a:solidFill>
              </a:rPr>
              <a:t>Technical and allocative efficiency</a:t>
            </a:r>
          </a:p>
          <a:p>
            <a:pPr lvl="1"/>
            <a:r>
              <a:rPr lang="hr-HR" sz="1800" dirty="0" smtClean="0">
                <a:solidFill>
                  <a:schemeClr val="tx2"/>
                </a:solidFill>
              </a:rPr>
              <a:t>Example: P</a:t>
            </a:r>
            <a:r>
              <a:rPr lang="en-GB" sz="1800" dirty="0" err="1" smtClean="0">
                <a:solidFill>
                  <a:schemeClr val="tx2"/>
                </a:solidFill>
              </a:rPr>
              <a:t>erformance</a:t>
            </a:r>
            <a:r>
              <a:rPr lang="en-GB" sz="1800" dirty="0" smtClean="0">
                <a:solidFill>
                  <a:schemeClr val="tx2"/>
                </a:solidFill>
              </a:rPr>
              <a:t> of pupils or students of a certain age</a:t>
            </a:r>
            <a:endParaRPr lang="hr-HR" sz="1800" dirty="0" smtClean="0">
              <a:solidFill>
                <a:schemeClr val="tx2"/>
              </a:solidFill>
            </a:endParaRPr>
          </a:p>
          <a:p>
            <a:r>
              <a:rPr lang="hr-HR" sz="2000" b="1" dirty="0" smtClean="0"/>
              <a:t>E</a:t>
            </a:r>
            <a:r>
              <a:rPr lang="en-GB" sz="2000" b="1" dirty="0" err="1" smtClean="0"/>
              <a:t>ffectiveness</a:t>
            </a:r>
            <a:r>
              <a:rPr lang="hr-HR" sz="2000" b="1" dirty="0" smtClean="0"/>
              <a:t> </a:t>
            </a:r>
            <a:r>
              <a:rPr lang="hr-HR" sz="2000" dirty="0" smtClean="0"/>
              <a:t>- </a:t>
            </a:r>
            <a:r>
              <a:rPr lang="en-GB" sz="2000" dirty="0" smtClean="0"/>
              <a:t>the input or the output to the final objectives to be achieved, that is the outcome</a:t>
            </a:r>
            <a:endParaRPr lang="hr-HR" sz="2000" dirty="0" smtClean="0"/>
          </a:p>
          <a:p>
            <a:pPr lvl="1"/>
            <a:r>
              <a:rPr lang="hr-HR" sz="1800" dirty="0" smtClean="0">
                <a:solidFill>
                  <a:schemeClr val="tx2"/>
                </a:solidFill>
              </a:rPr>
              <a:t>Example: E</a:t>
            </a:r>
            <a:r>
              <a:rPr lang="en-GB" sz="1800" dirty="0" err="1" smtClean="0">
                <a:solidFill>
                  <a:schemeClr val="tx2"/>
                </a:solidFill>
              </a:rPr>
              <a:t>ducational</a:t>
            </a:r>
            <a:r>
              <a:rPr lang="en-GB" sz="1800" dirty="0" smtClean="0">
                <a:solidFill>
                  <a:schemeClr val="tx2"/>
                </a:solidFill>
              </a:rPr>
              <a:t> qualification of the working-age population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8864" y="6453336"/>
            <a:ext cx="8229600" cy="28803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en-GB" sz="1200" dirty="0" err="1"/>
              <a:t>Mandl</a:t>
            </a:r>
            <a:r>
              <a:rPr lang="en-GB" sz="1200" dirty="0"/>
              <a:t>, </a:t>
            </a:r>
            <a:r>
              <a:rPr lang="en-GB" sz="1200" dirty="0" err="1"/>
              <a:t>Dierx</a:t>
            </a:r>
            <a:r>
              <a:rPr lang="en-GB" sz="1200" dirty="0"/>
              <a:t> and </a:t>
            </a:r>
            <a:r>
              <a:rPr lang="en-GB" sz="1200" dirty="0" err="1" smtClean="0"/>
              <a:t>Ilzkovitz</a:t>
            </a:r>
            <a:endParaRPr lang="en-GB" sz="1200" dirty="0"/>
          </a:p>
        </p:txBody>
      </p:sp>
      <p:pic>
        <p:nvPicPr>
          <p:cNvPr id="3074" name="Picture 2" descr="H:\IJF\Health &amp; Education\Newsletter\Environmental factors - eng.bmp"/>
          <p:cNvPicPr>
            <a:picLocks noChangeAspect="1" noChangeArrowheads="1"/>
          </p:cNvPicPr>
          <p:nvPr/>
        </p:nvPicPr>
        <p:blipFill>
          <a:blip r:embed="rId2" cstate="print"/>
          <a:srcRect l="319" t="2660" r="1371" b="1510"/>
          <a:stretch>
            <a:fillRect/>
          </a:stretch>
        </p:blipFill>
        <p:spPr bwMode="auto">
          <a:xfrm>
            <a:off x="683568" y="3717032"/>
            <a:ext cx="8006221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Educational indicators (1)</a:t>
            </a:r>
            <a:br>
              <a:rPr lang="hr-HR" sz="4400" dirty="0" smtClean="0"/>
            </a:br>
            <a:r>
              <a:rPr lang="hr-HR" sz="2200" dirty="0" smtClean="0"/>
              <a:t>Public expenditure on education (% of GDP)</a:t>
            </a:r>
            <a:endParaRPr lang="en-GB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45736"/>
          </a:xfrm>
        </p:spPr>
        <p:txBody>
          <a:bodyPr>
            <a:normAutofit/>
          </a:bodyPr>
          <a:lstStyle/>
          <a:p>
            <a:r>
              <a:rPr lang="hr-HR" sz="2000" dirty="0" smtClean="0"/>
              <a:t>A</a:t>
            </a:r>
            <a:r>
              <a:rPr lang="en-GB" sz="2000" dirty="0" err="1" smtClean="0"/>
              <a:t>verage</a:t>
            </a:r>
            <a:r>
              <a:rPr lang="en-GB" sz="2000" dirty="0" smtClean="0"/>
              <a:t> public expenditure on education</a:t>
            </a:r>
            <a:r>
              <a:rPr lang="hr-HR" sz="2000" dirty="0" smtClean="0"/>
              <a:t> (all countries)</a:t>
            </a:r>
            <a:r>
              <a:rPr lang="en-GB" sz="2000" dirty="0" smtClean="0"/>
              <a:t> </a:t>
            </a:r>
            <a:r>
              <a:rPr lang="hr-HR" sz="2000" dirty="0" smtClean="0"/>
              <a:t>- </a:t>
            </a:r>
            <a:r>
              <a:rPr lang="en-GB" sz="2000" dirty="0" smtClean="0"/>
              <a:t>5% of GDP </a:t>
            </a:r>
            <a:endParaRPr lang="hr-HR" sz="2000" dirty="0" smtClean="0"/>
          </a:p>
          <a:p>
            <a:r>
              <a:rPr lang="hr-HR" sz="2000" dirty="0" smtClean="0"/>
              <a:t>T</a:t>
            </a:r>
            <a:r>
              <a:rPr lang="en-GB" sz="2000" dirty="0" err="1" smtClean="0"/>
              <a:t>otal</a:t>
            </a:r>
            <a:r>
              <a:rPr lang="en-GB" sz="2000" dirty="0" smtClean="0"/>
              <a:t> public expenditure on education in Croatia in 2007</a:t>
            </a:r>
            <a:r>
              <a:rPr lang="hr-HR" sz="2000" dirty="0" smtClean="0"/>
              <a:t> – 4% of GDP</a:t>
            </a:r>
            <a:endParaRPr lang="hr-HR" sz="2000" b="1" dirty="0" smtClean="0"/>
          </a:p>
          <a:p>
            <a:r>
              <a:rPr lang="hr-HR" sz="2000" dirty="0" smtClean="0"/>
              <a:t>E</a:t>
            </a:r>
            <a:r>
              <a:rPr lang="en-GB" sz="2000" dirty="0" err="1" smtClean="0"/>
              <a:t>xpenditure</a:t>
            </a:r>
            <a:r>
              <a:rPr lang="en-GB" sz="2000" dirty="0" smtClean="0"/>
              <a:t> on pre-primary and primary levels of education about 59% of total expenditure on education</a:t>
            </a:r>
            <a:r>
              <a:rPr lang="hr-HR" sz="2000" dirty="0" smtClean="0"/>
              <a:t> (</a:t>
            </a:r>
            <a:r>
              <a:rPr lang="en-GB" sz="2000" dirty="0" smtClean="0"/>
              <a:t>other observed countries </a:t>
            </a:r>
            <a:r>
              <a:rPr lang="hr-HR" sz="2000" dirty="0" smtClean="0"/>
              <a:t>- </a:t>
            </a:r>
            <a:r>
              <a:rPr lang="en-GB" sz="2000" dirty="0" smtClean="0"/>
              <a:t>37% </a:t>
            </a:r>
            <a:r>
              <a:rPr lang="hr-HR" sz="2000" dirty="0" smtClean="0"/>
              <a:t>in average)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872" y="3284984"/>
            <a:ext cx="6302120" cy="302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35496" y="6312152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en-GB" sz="1200" dirty="0" err="1" smtClean="0"/>
              <a:t>Eurostat</a:t>
            </a:r>
            <a:endParaRPr lang="en-GB" sz="1200" dirty="0"/>
          </a:p>
        </p:txBody>
      </p:sp>
      <p:sp>
        <p:nvSpPr>
          <p:cNvPr id="12" name="Rectangle 11"/>
          <p:cNvSpPr/>
          <p:nvPr/>
        </p:nvSpPr>
        <p:spPr>
          <a:xfrm>
            <a:off x="1362704" y="4439944"/>
            <a:ext cx="180000" cy="172819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020272" y="3521256"/>
            <a:ext cx="2088232" cy="23042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1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oes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take into account student population, a country’s standard of living etc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6732240" y="4169328"/>
            <a:ext cx="432048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6085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Croatia has relatively low expenditure on public educational institutions, about 40% lower than the average of </a:t>
            </a:r>
            <a:r>
              <a:rPr lang="hr-HR" sz="2000" dirty="0" smtClean="0"/>
              <a:t>observed</a:t>
            </a:r>
            <a:r>
              <a:rPr lang="en-US" sz="2000" dirty="0" smtClean="0"/>
              <a:t> countries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M</a:t>
            </a:r>
            <a:r>
              <a:rPr lang="en-US" sz="2000" dirty="0" err="1" smtClean="0"/>
              <a:t>ajority</a:t>
            </a:r>
            <a:r>
              <a:rPr lang="en-US" sz="2000" dirty="0" smtClean="0"/>
              <a:t> of EU </a:t>
            </a:r>
            <a:r>
              <a:rPr lang="hr-HR" sz="2000" dirty="0" smtClean="0"/>
              <a:t>new member states spend even less than Croatia.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5496" y="6247280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en-US" sz="1200" dirty="0" err="1" smtClean="0"/>
              <a:t>Eurostat</a:t>
            </a:r>
            <a:endParaRPr lang="en-GB" sz="1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456" y="3166884"/>
            <a:ext cx="6492400" cy="311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Educational indicators (2)</a:t>
            </a:r>
            <a:br>
              <a:rPr lang="hr-HR" sz="4400" dirty="0" smtClean="0"/>
            </a:br>
            <a:r>
              <a:rPr lang="hr-HR" sz="2200" dirty="0" smtClean="0"/>
              <a:t>Public expenditure </a:t>
            </a:r>
            <a:r>
              <a:rPr lang="en-GB" sz="2200" dirty="0" smtClean="0"/>
              <a:t>on public educational institutions per pupil/student in thousand EUR PPS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00229" y="4769944"/>
            <a:ext cx="184960" cy="127872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267360" y="3521256"/>
            <a:ext cx="2016224" cy="230425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r>
              <a:rPr lang="hr-HR" sz="2000" dirty="0" smtClean="0"/>
              <a:t>P</a:t>
            </a:r>
            <a:r>
              <a:rPr lang="en-GB" sz="2000" dirty="0" err="1" smtClean="0"/>
              <a:t>ublic</a:t>
            </a:r>
            <a:r>
              <a:rPr lang="en-GB" sz="2000" dirty="0" smtClean="0"/>
              <a:t> expenditure on educational institutions is positively correlated with </a:t>
            </a:r>
            <a:r>
              <a:rPr lang="en-GB" sz="2000" dirty="0" err="1" smtClean="0"/>
              <a:t>countr</a:t>
            </a:r>
            <a:r>
              <a:rPr lang="hr-HR" sz="2000" dirty="0" smtClean="0"/>
              <a:t>y</a:t>
            </a:r>
            <a:r>
              <a:rPr lang="en-GB" sz="2000" dirty="0" smtClean="0"/>
              <a:t> standard</a:t>
            </a:r>
            <a:r>
              <a:rPr lang="hr-HR" sz="2000" dirty="0" smtClean="0"/>
              <a:t>.</a:t>
            </a:r>
            <a:endParaRPr lang="hr-HR" sz="2000" dirty="0" smtClean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6821664" y="4169328"/>
            <a:ext cx="369920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87372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Croatia </a:t>
            </a:r>
            <a:r>
              <a:rPr lang="hr-HR" sz="2000" dirty="0" smtClean="0"/>
              <a:t>has 4th </a:t>
            </a:r>
            <a:r>
              <a:rPr lang="en-GB" sz="2000" dirty="0" smtClean="0"/>
              <a:t>highest proportion of students in public institutions</a:t>
            </a:r>
            <a:r>
              <a:rPr lang="hr-HR" sz="2000" dirty="0" smtClean="0"/>
              <a:t>,</a:t>
            </a:r>
            <a:r>
              <a:rPr lang="en-GB" sz="2000" dirty="0" smtClean="0"/>
              <a:t> about 16 percentage points higher than the EU-27 average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P</a:t>
            </a:r>
            <a:r>
              <a:rPr lang="en-GB" sz="2000" dirty="0" err="1" smtClean="0"/>
              <a:t>rimary</a:t>
            </a:r>
            <a:r>
              <a:rPr lang="en-GB" sz="2000" dirty="0" smtClean="0"/>
              <a:t> and secondary private educational sector underdeveloped in Croatia</a:t>
            </a:r>
            <a:r>
              <a:rPr lang="hr-HR" sz="2000" dirty="0" smtClean="0"/>
              <a:t>? -&gt; </a:t>
            </a:r>
            <a:r>
              <a:rPr lang="hr-HR" sz="2000" b="1" dirty="0" smtClean="0"/>
              <a:t>Implication: </a:t>
            </a:r>
            <a:r>
              <a:rPr lang="hr-HR" sz="2000" dirty="0" smtClean="0"/>
              <a:t>P</a:t>
            </a:r>
            <a:r>
              <a:rPr lang="en-GB" sz="2000" dirty="0" err="1" smtClean="0"/>
              <a:t>ublic</a:t>
            </a:r>
            <a:r>
              <a:rPr lang="en-GB" sz="2000" dirty="0" smtClean="0"/>
              <a:t> sector has to provide more resources than it would have to if there were a more developed private sector</a:t>
            </a:r>
            <a:r>
              <a:rPr lang="hr-HR" sz="2000" dirty="0" smtClean="0"/>
              <a:t>!</a:t>
            </a:r>
            <a:endParaRPr lang="hr-HR" sz="2000" dirty="0" smtClean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7504" y="6507928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en-GB" sz="1200" dirty="0" err="1" smtClean="0"/>
              <a:t>Eurostat</a:t>
            </a:r>
            <a:endParaRPr lang="en-GB" sz="12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Educational indicators (3)</a:t>
            </a:r>
            <a:br>
              <a:rPr lang="hr-HR" sz="4400" dirty="0" smtClean="0"/>
            </a:br>
            <a:r>
              <a:rPr lang="en-GB" sz="2200" dirty="0" smtClean="0"/>
              <a:t>Students in public institutions as a percentage of all students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17" y="3432768"/>
            <a:ext cx="643141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840181" y="3469944"/>
            <a:ext cx="216000" cy="286290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948264" y="3624776"/>
            <a:ext cx="2232248" cy="24685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hr-HR" sz="2000" dirty="0" smtClean="0"/>
              <a:t>P</a:t>
            </a:r>
            <a:r>
              <a:rPr lang="en-US" sz="2000" dirty="0" err="1" smtClean="0"/>
              <a:t>rivate</a:t>
            </a:r>
            <a:r>
              <a:rPr lang="en-US" sz="2000" dirty="0" smtClean="0"/>
              <a:t> </a:t>
            </a:r>
            <a:r>
              <a:rPr lang="en-US" sz="2000" dirty="0"/>
              <a:t>expenditure on education in Croatia is mainly targeted to the pre-primary and tertiary education</a:t>
            </a:r>
            <a:endParaRPr kumimoji="0" lang="hr-H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6817896" y="4437112"/>
            <a:ext cx="432048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87372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Slovakia, Liechtenstein, Luxembourg and Japan, </a:t>
            </a:r>
            <a:r>
              <a:rPr lang="hr-HR" sz="2000" dirty="0" smtClean="0"/>
              <a:t>with </a:t>
            </a:r>
            <a:r>
              <a:rPr lang="en-GB" sz="2000" dirty="0" smtClean="0"/>
              <a:t>lower public expenditure on education proportions of GDP than Croatia, recorded better average PISA scores in 2009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T</a:t>
            </a:r>
            <a:r>
              <a:rPr lang="en-GB" sz="2000" dirty="0" smtClean="0"/>
              <a:t>he main hypothesis</a:t>
            </a:r>
            <a:r>
              <a:rPr lang="hr-HR" sz="2000" dirty="0" smtClean="0"/>
              <a:t>:</a:t>
            </a:r>
            <a:r>
              <a:rPr lang="en-GB" sz="2000" dirty="0" smtClean="0"/>
              <a:t> Croatia</a:t>
            </a:r>
            <a:r>
              <a:rPr lang="hr-HR" sz="2000" dirty="0" smtClean="0"/>
              <a:t> has</a:t>
            </a:r>
            <a:r>
              <a:rPr lang="en-GB" sz="2000" dirty="0" smtClean="0"/>
              <a:t> faced with inefficiency in public spending on education</a:t>
            </a:r>
            <a:endParaRPr lang="hr-HR" sz="2000" dirty="0" smtClean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7504" y="6453336"/>
            <a:ext cx="6453424" cy="350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1200" dirty="0"/>
              <a:t>Source: </a:t>
            </a:r>
            <a:r>
              <a:rPr lang="en-GB" sz="1200" dirty="0" smtClean="0"/>
              <a:t>OECD</a:t>
            </a:r>
            <a:endParaRPr lang="en-GB" sz="12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Educational indicators (4)</a:t>
            </a:r>
            <a:br>
              <a:rPr lang="hr-HR" sz="4400" dirty="0" smtClean="0"/>
            </a:br>
            <a:r>
              <a:rPr lang="en-GB" sz="2200" dirty="0" smtClean="0"/>
              <a:t>PISA 2009 scores in mathematics, reading and science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876256" y="3861048"/>
            <a:ext cx="2267744" cy="266429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P</a:t>
            </a:r>
            <a:r>
              <a:rPr lang="en-GB" sz="2000" dirty="0" err="1" smtClean="0"/>
              <a:t>erformance</a:t>
            </a:r>
            <a:r>
              <a:rPr lang="en-GB" sz="2000" dirty="0" smtClean="0"/>
              <a:t> </a:t>
            </a:r>
            <a:r>
              <a:rPr lang="en-GB" sz="2000" dirty="0"/>
              <a:t>of Croatian </a:t>
            </a:r>
            <a:r>
              <a:rPr lang="en-GB" sz="2000" dirty="0" smtClean="0"/>
              <a:t>pupils</a:t>
            </a:r>
            <a:r>
              <a:rPr lang="hr-HR" sz="2000" dirty="0" smtClean="0"/>
              <a:t>:</a:t>
            </a:r>
          </a:p>
          <a:p>
            <a:pPr marL="365760" lvl="1" indent="-256032">
              <a:spcBef>
                <a:spcPts val="300"/>
              </a:spcBef>
              <a:buClr>
                <a:schemeClr val="accent3"/>
              </a:buClr>
            </a:pPr>
            <a:r>
              <a:rPr lang="hr-HR" sz="2000" dirty="0"/>
              <a:t>	</a:t>
            </a:r>
            <a:r>
              <a:rPr lang="hr-HR" sz="1600" dirty="0" smtClean="0"/>
              <a:t>S</a:t>
            </a:r>
            <a:r>
              <a:rPr lang="en-GB" sz="1600" dirty="0" err="1" smtClean="0"/>
              <a:t>cience</a:t>
            </a:r>
            <a:r>
              <a:rPr lang="en-GB" sz="1600" dirty="0" smtClean="0"/>
              <a:t> </a:t>
            </a:r>
            <a:r>
              <a:rPr lang="en-GB" sz="1600" dirty="0"/>
              <a:t>(486), </a:t>
            </a:r>
            <a:r>
              <a:rPr lang="hr-HR" sz="1600" dirty="0" smtClean="0"/>
              <a:t>R</a:t>
            </a:r>
            <a:r>
              <a:rPr lang="en-GB" sz="1600" dirty="0" err="1" smtClean="0"/>
              <a:t>eading</a:t>
            </a:r>
            <a:r>
              <a:rPr lang="en-GB" sz="1600" dirty="0" smtClean="0"/>
              <a:t> </a:t>
            </a:r>
            <a:r>
              <a:rPr lang="en-GB" sz="1600" dirty="0"/>
              <a:t>(476) </a:t>
            </a:r>
            <a:r>
              <a:rPr lang="hr-HR" sz="1600" dirty="0" smtClean="0"/>
              <a:t>M</a:t>
            </a:r>
            <a:r>
              <a:rPr lang="en-GB" sz="1600" dirty="0" err="1" smtClean="0"/>
              <a:t>athematics</a:t>
            </a:r>
            <a:r>
              <a:rPr lang="hr-HR" sz="1600" dirty="0" smtClean="0"/>
              <a:t> </a:t>
            </a:r>
            <a:r>
              <a:rPr lang="en-GB" sz="1600" dirty="0" smtClean="0"/>
              <a:t>(460</a:t>
            </a:r>
            <a:r>
              <a:rPr lang="en-GB" sz="1600" dirty="0"/>
              <a:t>)</a:t>
            </a:r>
            <a:endParaRPr kumimoji="0" lang="hr-H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6817896" y="4437112"/>
            <a:ext cx="346392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01008"/>
            <a:ext cx="651554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849344" y="4468176"/>
            <a:ext cx="188728" cy="178278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r>
              <a:rPr lang="en-GB" sz="2000" dirty="0" smtClean="0"/>
              <a:t>Free Disposable Hull (FDH) and Data Envelopment Analysis (DEA) are non-parametric techniques for input-output </a:t>
            </a:r>
            <a:r>
              <a:rPr lang="hr-HR" sz="2000" dirty="0" smtClean="0"/>
              <a:t>(technical) </a:t>
            </a:r>
            <a:r>
              <a:rPr lang="en-GB" sz="2000" dirty="0" smtClean="0"/>
              <a:t>efficiency measurement</a:t>
            </a:r>
            <a:r>
              <a:rPr lang="hr-HR" sz="2000" dirty="0" smtClean="0"/>
              <a:t>.</a:t>
            </a:r>
          </a:p>
          <a:p>
            <a:pPr lvl="1"/>
            <a:r>
              <a:rPr lang="en-GB" sz="1800" dirty="0" smtClean="0">
                <a:solidFill>
                  <a:schemeClr val="tx2"/>
                </a:solidFill>
              </a:rPr>
              <a:t>Free Disposable Hull (FDH) of </a:t>
            </a:r>
            <a:r>
              <a:rPr lang="hr-HR" sz="1800" dirty="0" smtClean="0">
                <a:solidFill>
                  <a:schemeClr val="tx2"/>
                </a:solidFill>
              </a:rPr>
              <a:t>S</a:t>
            </a:r>
            <a:r>
              <a:rPr lang="en-GB" sz="1800" dirty="0" smtClean="0">
                <a:solidFill>
                  <a:schemeClr val="tx2"/>
                </a:solidFill>
              </a:rPr>
              <a:t> is the smallest free disposable set containing</a:t>
            </a:r>
            <a:r>
              <a:rPr lang="hr-HR" sz="1800" dirty="0" smtClean="0">
                <a:solidFill>
                  <a:schemeClr val="tx2"/>
                </a:solidFill>
              </a:rPr>
              <a:t> S.</a:t>
            </a:r>
          </a:p>
          <a:p>
            <a:pPr lvl="1"/>
            <a:r>
              <a:rPr lang="en-GB" sz="1800" dirty="0" smtClean="0">
                <a:solidFill>
                  <a:schemeClr val="tx2"/>
                </a:solidFill>
              </a:rPr>
              <a:t>Convex Free Disposable Hull (CFDH) of </a:t>
            </a:r>
            <a:r>
              <a:rPr lang="hr-HR" sz="1800" dirty="0" smtClean="0">
                <a:solidFill>
                  <a:schemeClr val="tx2"/>
                </a:solidFill>
              </a:rPr>
              <a:t>S</a:t>
            </a:r>
            <a:r>
              <a:rPr lang="en-GB" sz="1800" dirty="0" smtClean="0">
                <a:solidFill>
                  <a:schemeClr val="tx2"/>
                </a:solidFill>
              </a:rPr>
              <a:t> is the smallest convex free disposable set containing</a:t>
            </a:r>
            <a:r>
              <a:rPr lang="hr-HR" sz="1800" dirty="0" smtClean="0">
                <a:solidFill>
                  <a:schemeClr val="tx2"/>
                </a:solidFill>
              </a:rPr>
              <a:t> S.</a:t>
            </a:r>
            <a:endParaRPr lang="hr-HR" sz="1800" dirty="0" smtClean="0"/>
          </a:p>
          <a:p>
            <a:endParaRPr lang="hr-HR" sz="2000" dirty="0" smtClean="0"/>
          </a:p>
          <a:p>
            <a:r>
              <a:rPr lang="hr-HR" sz="2000" dirty="0" smtClean="0"/>
              <a:t>Formally: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en-GB" sz="2000" dirty="0" smtClean="0"/>
              <a:t>Borders of </a:t>
            </a:r>
            <a:r>
              <a:rPr lang="hr-HR" sz="2000" dirty="0" smtClean="0"/>
              <a:t>defined </a:t>
            </a:r>
            <a:r>
              <a:rPr lang="en-GB" sz="2000" dirty="0" smtClean="0"/>
              <a:t>sets are called </a:t>
            </a:r>
            <a:r>
              <a:rPr lang="en-GB" sz="2000" b="1" dirty="0" smtClean="0"/>
              <a:t>the efficiency frontiers</a:t>
            </a:r>
            <a:r>
              <a:rPr lang="en-GB" sz="2000" dirty="0" smtClean="0"/>
              <a:t>. </a:t>
            </a:r>
            <a:endParaRPr lang="hr-HR" sz="1800" dirty="0" smtClean="0">
              <a:solidFill>
                <a:schemeClr val="tx2"/>
              </a:solidFill>
            </a:endParaRPr>
          </a:p>
          <a:p>
            <a:endParaRPr lang="hr-HR" sz="200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FDH and DEA framework (1)</a:t>
            </a:r>
            <a:br>
              <a:rPr lang="hr-HR" sz="4400" dirty="0" smtClean="0"/>
            </a:br>
            <a:r>
              <a:rPr lang="hr-HR" sz="2200" dirty="0" smtClean="0"/>
              <a:t>Definitions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293096"/>
            <a:ext cx="5248275" cy="762000"/>
          </a:xfrm>
          <a:prstGeom prst="rect">
            <a:avLst/>
          </a:prstGeom>
          <a:noFill/>
        </p:spPr>
      </p:pic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9224" y="5229200"/>
            <a:ext cx="5724525" cy="762000"/>
          </a:xfrm>
          <a:prstGeom prst="rect">
            <a:avLst/>
          </a:prstGeom>
          <a:noFill/>
        </p:spPr>
      </p:pic>
      <p:pic>
        <p:nvPicPr>
          <p:cNvPr id="8208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05947" y="4329286"/>
            <a:ext cx="895350" cy="257175"/>
          </a:xfrm>
          <a:prstGeom prst="rect">
            <a:avLst/>
          </a:prstGeom>
          <a:noFill/>
        </p:spPr>
      </p:pic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05947" y="4706863"/>
            <a:ext cx="742950" cy="276225"/>
          </a:xfrm>
          <a:prstGeom prst="rect">
            <a:avLst/>
          </a:prstGeom>
          <a:noFill/>
        </p:spPr>
      </p:pic>
      <p:pic>
        <p:nvPicPr>
          <p:cNvPr id="8206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05947" y="5119861"/>
            <a:ext cx="381000" cy="295275"/>
          </a:xfrm>
          <a:prstGeom prst="rect">
            <a:avLst/>
          </a:prstGeom>
          <a:noFill/>
        </p:spPr>
      </p:pic>
      <p:pic>
        <p:nvPicPr>
          <p:cNvPr id="820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05947" y="5761321"/>
            <a:ext cx="1914525" cy="257175"/>
          </a:xfrm>
          <a:prstGeom prst="rect">
            <a:avLst/>
          </a:prstGeom>
          <a:noFill/>
        </p:spPr>
      </p:pic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7092280" y="5154400"/>
            <a:ext cx="2051720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hr-HR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hr-HR" sz="105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(p+q)</a:t>
            </a:r>
            <a:r>
              <a:rPr kumimoji="0" lang="hr-HR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-dimensional zero vector with </a:t>
            </a:r>
            <a:r>
              <a:rPr kumimoji="0" lang="hr-HR" sz="105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hr-HR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-th component</a:t>
            </a:r>
            <a:r>
              <a:rPr kumimoji="0" lang="hr-HR" sz="105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equal to 1</a:t>
            </a:r>
            <a:endParaRPr kumimoji="0" lang="hr-HR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968552"/>
          </a:xfrm>
        </p:spPr>
        <p:txBody>
          <a:bodyPr>
            <a:normAutofit/>
          </a:bodyPr>
          <a:lstStyle/>
          <a:p>
            <a:r>
              <a:rPr lang="hr-HR" sz="2000" dirty="0" smtClean="0"/>
              <a:t>FDH satisfies the following two conditions:</a:t>
            </a:r>
          </a:p>
          <a:p>
            <a:pPr marL="811213" indent="-457200">
              <a:buFont typeface="+mj-lt"/>
              <a:buAutoNum type="arabicPeriod"/>
            </a:pPr>
            <a:r>
              <a:rPr lang="en-GB" sz="2000" dirty="0" smtClean="0"/>
              <a:t>Every element from the observations set </a:t>
            </a:r>
            <a:r>
              <a:rPr lang="hr-HR" sz="2000" dirty="0" smtClean="0"/>
              <a:t>S</a:t>
            </a:r>
            <a:r>
              <a:rPr lang="en-GB" sz="2000" dirty="0" smtClean="0"/>
              <a:t> belongs to the constructed production set</a:t>
            </a:r>
            <a:endParaRPr lang="hr-HR" sz="2000" dirty="0" smtClean="0"/>
          </a:p>
          <a:p>
            <a:pPr marL="811213" indent="-457200">
              <a:buFont typeface="+mj-lt"/>
              <a:buAutoNum type="arabicPeriod"/>
            </a:pPr>
            <a:r>
              <a:rPr lang="en-GB" sz="2000" dirty="0" smtClean="0"/>
              <a:t>Every other unobserved pair of vectors that is weakly dominated in inputs and/or in outputs by some observation from </a:t>
            </a:r>
            <a:r>
              <a:rPr lang="hr-HR" sz="2000" dirty="0" smtClean="0"/>
              <a:t>S</a:t>
            </a:r>
            <a:r>
              <a:rPr lang="en-GB" sz="2000" dirty="0" smtClean="0"/>
              <a:t> also belongs to the constructed production set</a:t>
            </a:r>
            <a:endParaRPr lang="hr-HR" sz="2000" dirty="0" smtClean="0"/>
          </a:p>
          <a:p>
            <a:r>
              <a:rPr lang="hr-HR" sz="2000" dirty="0" smtClean="0"/>
              <a:t>DEA additionally satisfies the following condition:</a:t>
            </a:r>
          </a:p>
          <a:p>
            <a:pPr marL="811213" indent="-457200">
              <a:buFont typeface="+mj-lt"/>
              <a:buAutoNum type="arabicPeriod" startAt="3"/>
            </a:pPr>
            <a:r>
              <a:rPr lang="en-GB" sz="2000" dirty="0" smtClean="0"/>
              <a:t>Every unobserved pair of vectors that is a convex combination of observation from the sample </a:t>
            </a:r>
            <a:r>
              <a:rPr lang="hr-HR" sz="2000" dirty="0" smtClean="0"/>
              <a:t>S</a:t>
            </a:r>
            <a:r>
              <a:rPr lang="en-GB" sz="2000" dirty="0" smtClean="0"/>
              <a:t> induced by condition 1. and 2. also belongs to the constructed production set</a:t>
            </a:r>
            <a:r>
              <a:rPr lang="hr-HR" sz="2000" dirty="0" smtClean="0"/>
              <a:t>.</a:t>
            </a:r>
          </a:p>
          <a:p>
            <a:pPr marL="811213" indent="-457200">
              <a:buFont typeface="+mj-lt"/>
              <a:buAutoNum type="arabicPeriod" startAt="3"/>
            </a:pPr>
            <a:endParaRPr lang="hr-HR" sz="2000" dirty="0" smtClean="0"/>
          </a:p>
          <a:p>
            <a:r>
              <a:rPr lang="hr-HR" sz="2000" dirty="0" smtClean="0"/>
              <a:t>F</a:t>
            </a:r>
            <a:r>
              <a:rPr lang="en-GB" sz="2000" dirty="0" smtClean="0"/>
              <a:t>or </a:t>
            </a:r>
            <a:r>
              <a:rPr lang="hr-HR" sz="2000" dirty="0" smtClean="0"/>
              <a:t>e</a:t>
            </a:r>
            <a:r>
              <a:rPr lang="en-GB" sz="2000" dirty="0" smtClean="0"/>
              <a:t>a</a:t>
            </a:r>
            <a:r>
              <a:rPr lang="hr-HR" sz="2000" dirty="0" smtClean="0"/>
              <a:t>ch</a:t>
            </a:r>
            <a:r>
              <a:rPr lang="en-GB" sz="2000" dirty="0" smtClean="0"/>
              <a:t> set of </a:t>
            </a:r>
            <a:r>
              <a:rPr lang="hr-HR" sz="2000" dirty="0" smtClean="0"/>
              <a:t>n</a:t>
            </a:r>
            <a:r>
              <a:rPr lang="en-GB" sz="2000" dirty="0" smtClean="0"/>
              <a:t> actually observed production plans from a joint input-output space (</a:t>
            </a:r>
            <a:r>
              <a:rPr lang="hr-HR" sz="2000" dirty="0" smtClean="0"/>
              <a:t>S</a:t>
            </a:r>
            <a:r>
              <a:rPr lang="en-GB" sz="2000" dirty="0" smtClean="0"/>
              <a:t>), the following condition is satisfied</a:t>
            </a:r>
            <a:r>
              <a:rPr lang="hr-HR" sz="2000" dirty="0" smtClean="0"/>
              <a:t>: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FDH and DEA framework (2)</a:t>
            </a:r>
            <a:br>
              <a:rPr lang="hr-HR" sz="4400" dirty="0" smtClean="0"/>
            </a:br>
            <a:r>
              <a:rPr lang="hr-HR" sz="2200" dirty="0" smtClean="0"/>
              <a:t>Conditions</a:t>
            </a:r>
            <a:endParaRPr lang="en-GB" sz="2200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6021288"/>
            <a:ext cx="1581150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2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727CA3"/>
      </a:accent3>
      <a:accent4>
        <a:srgbClr val="9FB8CD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517</TotalTime>
  <Words>1788</Words>
  <Application>Microsoft Office PowerPoint</Application>
  <PresentationFormat>On-screen Show (4:3)</PresentationFormat>
  <Paragraphs>302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Urban</vt:lpstr>
      <vt:lpstr>Efficiency of public expenditure on education in Croatia</vt:lpstr>
      <vt:lpstr>Content</vt:lpstr>
      <vt:lpstr>Efficiency (and effectiveness)</vt:lpstr>
      <vt:lpstr>Educational indicators (1) Public expenditure on education (% of GDP)</vt:lpstr>
      <vt:lpstr>Educational indicators (2) Public expenditure on public educational institutions per pupil/student in thousand EUR PPS</vt:lpstr>
      <vt:lpstr>Educational indicators (3) Students in public institutions as a percentage of all students</vt:lpstr>
      <vt:lpstr>Educational indicators (4) PISA 2009 scores in mathematics, reading and science</vt:lpstr>
      <vt:lpstr>FDH and DEA framework (1) Definitions</vt:lpstr>
      <vt:lpstr>FDH and DEA framework (2) Conditions</vt:lpstr>
      <vt:lpstr>FDH and DEA framework (3) Efficiency and frontiers</vt:lpstr>
      <vt:lpstr>FDH and DEA framework (4) Efficiency determination - FDH</vt:lpstr>
      <vt:lpstr>FDH and DEA framework (5) Efficiency determination - DEA</vt:lpstr>
      <vt:lpstr>Analysis of efficiency (1) Public expenditure on education (% GDP) and average PISA score</vt:lpstr>
      <vt:lpstr>Analysis of efficiency (2) Public expenditure on education (per stud., EUR PPS) and PISA score</vt:lpstr>
      <vt:lpstr>Analysis of efficiency (3) Public expenditure on education (per stud., EUR PPS) and PISA score</vt:lpstr>
      <vt:lpstr>Sources of inefficiency (1) Demographic and staff trends</vt:lpstr>
      <vt:lpstr>Sources of inefficiency (2) Teachers per 100 pupils/students</vt:lpstr>
      <vt:lpstr>Sources of inefficiency (3) Excess of teaching staff</vt:lpstr>
      <vt:lpstr>Sources of inefficiency (4) General observations on salaries and quality of teachers</vt:lpstr>
      <vt:lpstr>Sources of inefficiency (5) General observations at the tertiary level </vt:lpstr>
      <vt:lpstr>Conclusion</vt:lpstr>
      <vt:lpstr>Recommendations</vt:lpstr>
      <vt:lpstr>Thank you  for your attention!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 of public expenditure on education in Croatia</dc:title>
  <dc:creator>psopek</dc:creator>
  <cp:lastModifiedBy>psopek</cp:lastModifiedBy>
  <cp:revision>8</cp:revision>
  <dcterms:created xsi:type="dcterms:W3CDTF">2012-06-18T06:51:01Z</dcterms:created>
  <dcterms:modified xsi:type="dcterms:W3CDTF">2012-06-19T05:36:24Z</dcterms:modified>
</cp:coreProperties>
</file>